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301" r:id="rId3"/>
    <p:sldId id="318" r:id="rId4"/>
    <p:sldId id="305" r:id="rId5"/>
    <p:sldId id="303" r:id="rId6"/>
    <p:sldId id="307" r:id="rId7"/>
    <p:sldId id="309" r:id="rId8"/>
    <p:sldId id="310" r:id="rId9"/>
    <p:sldId id="304" r:id="rId10"/>
    <p:sldId id="315" r:id="rId11"/>
    <p:sldId id="319" r:id="rId12"/>
    <p:sldId id="308" r:id="rId13"/>
    <p:sldId id="316" r:id="rId14"/>
    <p:sldId id="313" r:id="rId15"/>
    <p:sldId id="317" r:id="rId16"/>
    <p:sldId id="312" r:id="rId17"/>
    <p:sldId id="314" r:id="rId18"/>
    <p:sldId id="321" r:id="rId19"/>
    <p:sldId id="320" r:id="rId20"/>
    <p:sldId id="322" r:id="rId21"/>
    <p:sldId id="327" r:id="rId22"/>
    <p:sldId id="326" r:id="rId23"/>
    <p:sldId id="328" r:id="rId24"/>
    <p:sldId id="325" r:id="rId25"/>
    <p:sldId id="329" r:id="rId26"/>
    <p:sldId id="330" r:id="rId27"/>
    <p:sldId id="331" r:id="rId28"/>
    <p:sldId id="332" r:id="rId29"/>
    <p:sldId id="333" r:id="rId30"/>
    <p:sldId id="334" r:id="rId31"/>
    <p:sldId id="335" r:id="rId32"/>
    <p:sldId id="278" r:id="rId33"/>
    <p:sldId id="286" r:id="rId3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B608A779-4784-4FD6-9957-C0C1424429A1}">
          <p14:sldIdLst>
            <p14:sldId id="256"/>
            <p14:sldId id="301"/>
          </p14:sldIdLst>
        </p14:section>
        <p14:section name="Introduction" id="{222F65A7-24F6-4B59-8062-64438BED3279}">
          <p14:sldIdLst/>
        </p14:section>
        <p14:section name="Mathematical Formulations" id="{DA2AA492-6577-49FA-980C-6DC7BB034FE0}">
          <p14:sldIdLst>
            <p14:sldId id="318"/>
            <p14:sldId id="305"/>
            <p14:sldId id="303"/>
            <p14:sldId id="307"/>
            <p14:sldId id="309"/>
            <p14:sldId id="310"/>
            <p14:sldId id="304"/>
            <p14:sldId id="315"/>
          </p14:sldIdLst>
        </p14:section>
        <p14:section name="Numerical methods" id="{25B33794-AEA0-4732-8BB2-EC0F42E16A2A}">
          <p14:sldIdLst>
            <p14:sldId id="319"/>
            <p14:sldId id="308"/>
            <p14:sldId id="316"/>
            <p14:sldId id="313"/>
            <p14:sldId id="317"/>
            <p14:sldId id="312"/>
            <p14:sldId id="314"/>
            <p14:sldId id="321"/>
            <p14:sldId id="320"/>
            <p14:sldId id="322"/>
            <p14:sldId id="327"/>
            <p14:sldId id="326"/>
            <p14:sldId id="328"/>
            <p14:sldId id="325"/>
          </p14:sldIdLst>
        </p14:section>
        <p14:section name="Convergence test for cylinder wake" id="{CBD4083C-1B5A-4064-B303-A427D1CE26ED}">
          <p14:sldIdLst>
            <p14:sldId id="329"/>
            <p14:sldId id="330"/>
            <p14:sldId id="331"/>
            <p14:sldId id="332"/>
            <p14:sldId id="333"/>
            <p14:sldId id="334"/>
            <p14:sldId id="335"/>
          </p14:sldIdLst>
        </p14:section>
        <p14:section name="Morland" id="{6CD1D11A-77C7-4560-AC2D-122571F860FC}">
          <p14:sldIdLst>
            <p14:sldId id="278"/>
            <p14:sldId id="28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CC0000"/>
    <a:srgbClr val="F0C04E"/>
    <a:srgbClr val="E20000"/>
    <a:srgbClr val="E0B346"/>
    <a:srgbClr val="38983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00" d="100"/>
          <a:sy n="100" d="100"/>
        </p:scale>
        <p:origin x="852" y="324"/>
      </p:cViewPr>
      <p:guideLst/>
    </p:cSldViewPr>
  </p:slideViewPr>
  <p:notesTextViewPr>
    <p:cViewPr>
      <p:scale>
        <a:sx n="1" d="1"/>
        <a:sy n="1" d="1"/>
      </p:scale>
      <p:origin x="0" y="0"/>
    </p:cViewPr>
  </p:notesTextViewPr>
  <p:notesViewPr>
    <p:cSldViewPr snapToGrid="0">
      <p:cViewPr varScale="1">
        <p:scale>
          <a:sx n="84" d="100"/>
          <a:sy n="84"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D4F314BB-844C-4F55-85D0-8F02464369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8A0F15FA-CF43-4BB2-B4C7-B6E5F157055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3A2B68-00C9-4238-AF9E-F0F6C95DE1C7}" type="datetimeFigureOut">
              <a:rPr lang="zh-TW" altLang="en-US" smtClean="0"/>
              <a:t>2022/2/14</a:t>
            </a:fld>
            <a:endParaRPr lang="zh-TW" altLang="en-US"/>
          </a:p>
        </p:txBody>
      </p:sp>
      <p:sp>
        <p:nvSpPr>
          <p:cNvPr id="4" name="頁尾版面配置區 3">
            <a:extLst>
              <a:ext uri="{FF2B5EF4-FFF2-40B4-BE49-F238E27FC236}">
                <a16:creationId xmlns:a16="http://schemas.microsoft.com/office/drawing/2014/main" id="{C6F9443C-6D4F-4617-817B-F3595EB306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2A897914-D418-4C53-B037-62AB903D0B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9D00A8F-22EC-498A-AB7A-571352BA1F57}" type="slidenum">
              <a:rPr lang="zh-TW" altLang="en-US" smtClean="0"/>
              <a:t>‹#›</a:t>
            </a:fld>
            <a:endParaRPr lang="zh-TW" altLang="en-US"/>
          </a:p>
        </p:txBody>
      </p:sp>
    </p:spTree>
    <p:extLst>
      <p:ext uri="{BB962C8B-B14F-4D97-AF65-F5344CB8AC3E}">
        <p14:creationId xmlns:p14="http://schemas.microsoft.com/office/powerpoint/2010/main" val="3284788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CFDF50-1387-4346-9D1C-FBEC7FF4860F}" type="datetimeFigureOut">
              <a:rPr lang="zh-TW" altLang="en-US" smtClean="0"/>
              <a:t>2022/2/14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71569-8046-4804-AD2A-753861A7EBBB}" type="slidenum">
              <a:rPr lang="zh-TW" altLang="en-US" smtClean="0"/>
              <a:t>‹#›</a:t>
            </a:fld>
            <a:endParaRPr lang="zh-TW" altLang="en-US"/>
          </a:p>
        </p:txBody>
      </p:sp>
    </p:spTree>
    <p:extLst>
      <p:ext uri="{BB962C8B-B14F-4D97-AF65-F5344CB8AC3E}">
        <p14:creationId xmlns:p14="http://schemas.microsoft.com/office/powerpoint/2010/main" val="1655211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C2DEEB-79B2-4443-B9B2-85D5AD928C25}"/>
              </a:ext>
            </a:extLst>
          </p:cNvPr>
          <p:cNvSpPr>
            <a:spLocks noGrp="1"/>
          </p:cNvSpPr>
          <p:nvPr>
            <p:ph type="ctrTitle"/>
          </p:nvPr>
        </p:nvSpPr>
        <p:spPr>
          <a:xfrm>
            <a:off x="1524000" y="1122363"/>
            <a:ext cx="9144000" cy="2306637"/>
          </a:xfrm>
        </p:spPr>
        <p:txBody>
          <a:bodyPr anchor="b"/>
          <a:lstStyle>
            <a:lvl1pPr algn="ctr">
              <a:defRPr sz="6000">
                <a:solidFill>
                  <a:srgbClr val="C00000"/>
                </a:solidFill>
                <a:latin typeface="Calibri" panose="020F0502020204030204" pitchFamily="34" charset="0"/>
                <a:ea typeface="微軟正黑體" panose="020B0604030504040204" pitchFamily="34" charset="-120"/>
                <a:cs typeface="Calibri" panose="020F0502020204030204" pitchFamily="34" charset="0"/>
              </a:defRPr>
            </a:lvl1pPr>
          </a:lstStyle>
          <a:p>
            <a:r>
              <a:rPr lang="zh-TW" altLang="en-US"/>
              <a:t>按一下以編輯母片標題樣式</a:t>
            </a:r>
          </a:p>
        </p:txBody>
      </p:sp>
      <p:sp>
        <p:nvSpPr>
          <p:cNvPr id="3" name="副標題 2">
            <a:extLst>
              <a:ext uri="{FF2B5EF4-FFF2-40B4-BE49-F238E27FC236}">
                <a16:creationId xmlns:a16="http://schemas.microsoft.com/office/drawing/2014/main" id="{2780FC4B-DEAD-426E-8545-933E3A88CB9A}"/>
              </a:ext>
            </a:extLst>
          </p:cNvPr>
          <p:cNvSpPr>
            <a:spLocks noGrp="1"/>
          </p:cNvSpPr>
          <p:nvPr>
            <p:ph type="subTitle" idx="1"/>
          </p:nvPr>
        </p:nvSpPr>
        <p:spPr>
          <a:xfrm>
            <a:off x="1524000" y="3602038"/>
            <a:ext cx="9144000" cy="1655762"/>
          </a:xfrm>
        </p:spPr>
        <p:txBody>
          <a:bodyPr/>
          <a:lstStyle>
            <a:lvl1pPr marL="0" indent="0" algn="ctr">
              <a:buNone/>
              <a:defRPr sz="2400">
                <a:solidFill>
                  <a:schemeClr val="tx1"/>
                </a:solidFill>
                <a:latin typeface="微軟正黑體" panose="020B0604030504040204" pitchFamily="34" charset="-120"/>
                <a:ea typeface="微軟正黑體"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203D614-78C2-4BB4-8EE9-7FEDDEBBB473}"/>
              </a:ext>
            </a:extLst>
          </p:cNvPr>
          <p:cNvSpPr>
            <a:spLocks noGrp="1"/>
          </p:cNvSpPr>
          <p:nvPr>
            <p:ph type="dt" sz="half" idx="10"/>
          </p:nvPr>
        </p:nvSpPr>
        <p:spPr/>
        <p:txBody>
          <a:bodyPr/>
          <a:lstStyle/>
          <a:p>
            <a:fld id="{3940ED42-2913-447F-8B2B-2F57123C2C19}" type="datetimeFigureOut">
              <a:rPr lang="zh-TW" altLang="en-US" smtClean="0"/>
              <a:t>2022/2/14</a:t>
            </a:fld>
            <a:endParaRPr lang="zh-TW" altLang="en-US"/>
          </a:p>
        </p:txBody>
      </p:sp>
      <p:sp>
        <p:nvSpPr>
          <p:cNvPr id="5" name="頁尾版面配置區 4">
            <a:extLst>
              <a:ext uri="{FF2B5EF4-FFF2-40B4-BE49-F238E27FC236}">
                <a16:creationId xmlns:a16="http://schemas.microsoft.com/office/drawing/2014/main" id="{3C702062-E7D6-4332-BA37-BF362677877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D49B211-1BFA-432D-88D0-CA0D706AD16C}"/>
              </a:ext>
            </a:extLst>
          </p:cNvPr>
          <p:cNvSpPr>
            <a:spLocks noGrp="1"/>
          </p:cNvSpPr>
          <p:nvPr>
            <p:ph type="sldNum" sz="quarter" idx="12"/>
          </p:nvPr>
        </p:nvSpPr>
        <p:spPr/>
        <p:txBody>
          <a:bodyPr/>
          <a:lstStyle/>
          <a:p>
            <a:fld id="{6DD24785-7A13-4C50-AE45-5A17F62465ED}" type="slidenum">
              <a:rPr lang="zh-TW" altLang="en-US" smtClean="0"/>
              <a:t>‹#›</a:t>
            </a:fld>
            <a:endParaRPr lang="zh-TW" altLang="en-US"/>
          </a:p>
        </p:txBody>
      </p:sp>
    </p:spTree>
    <p:extLst>
      <p:ext uri="{BB962C8B-B14F-4D97-AF65-F5344CB8AC3E}">
        <p14:creationId xmlns:p14="http://schemas.microsoft.com/office/powerpoint/2010/main" val="3236726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BE964D-BA64-4E50-84E7-44D3DFF62C2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F133B44E-8C1A-4E9A-87F9-8D2179CA6150}"/>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5E2820F-D100-4458-941D-CA2033FB513C}"/>
              </a:ext>
            </a:extLst>
          </p:cNvPr>
          <p:cNvSpPr>
            <a:spLocks noGrp="1"/>
          </p:cNvSpPr>
          <p:nvPr>
            <p:ph type="dt" sz="half" idx="10"/>
          </p:nvPr>
        </p:nvSpPr>
        <p:spPr/>
        <p:txBody>
          <a:bodyPr/>
          <a:lstStyle/>
          <a:p>
            <a:fld id="{3940ED42-2913-447F-8B2B-2F57123C2C19}" type="datetimeFigureOut">
              <a:rPr lang="zh-TW" altLang="en-US" smtClean="0"/>
              <a:t>2022/2/14</a:t>
            </a:fld>
            <a:endParaRPr lang="zh-TW" altLang="en-US"/>
          </a:p>
        </p:txBody>
      </p:sp>
      <p:sp>
        <p:nvSpPr>
          <p:cNvPr id="5" name="頁尾版面配置區 4">
            <a:extLst>
              <a:ext uri="{FF2B5EF4-FFF2-40B4-BE49-F238E27FC236}">
                <a16:creationId xmlns:a16="http://schemas.microsoft.com/office/drawing/2014/main" id="{FFE4947E-CB6F-477D-904B-0CE51C8EE9D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3CF56AB-11B6-4602-A3B1-51FF2E0CD061}"/>
              </a:ext>
            </a:extLst>
          </p:cNvPr>
          <p:cNvSpPr>
            <a:spLocks noGrp="1"/>
          </p:cNvSpPr>
          <p:nvPr>
            <p:ph type="sldNum" sz="quarter" idx="12"/>
          </p:nvPr>
        </p:nvSpPr>
        <p:spPr/>
        <p:txBody>
          <a:bodyPr/>
          <a:lstStyle/>
          <a:p>
            <a:fld id="{6DD24785-7A13-4C50-AE45-5A17F62465ED}" type="slidenum">
              <a:rPr lang="zh-TW" altLang="en-US" smtClean="0"/>
              <a:t>‹#›</a:t>
            </a:fld>
            <a:endParaRPr lang="zh-TW" altLang="en-US"/>
          </a:p>
        </p:txBody>
      </p:sp>
    </p:spTree>
    <p:extLst>
      <p:ext uri="{BB962C8B-B14F-4D97-AF65-F5344CB8AC3E}">
        <p14:creationId xmlns:p14="http://schemas.microsoft.com/office/powerpoint/2010/main" val="2159770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579C321F-25C2-4D65-B529-62CCF3EA80A8}"/>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A15D2A4C-35C8-4E10-A8D7-EB3CD3673F36}"/>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0D0AE23-38BA-4512-A05E-B3BD03E00FD8}"/>
              </a:ext>
            </a:extLst>
          </p:cNvPr>
          <p:cNvSpPr>
            <a:spLocks noGrp="1"/>
          </p:cNvSpPr>
          <p:nvPr>
            <p:ph type="dt" sz="half" idx="10"/>
          </p:nvPr>
        </p:nvSpPr>
        <p:spPr/>
        <p:txBody>
          <a:bodyPr/>
          <a:lstStyle/>
          <a:p>
            <a:fld id="{3940ED42-2913-447F-8B2B-2F57123C2C19}" type="datetimeFigureOut">
              <a:rPr lang="zh-TW" altLang="en-US" smtClean="0"/>
              <a:t>2022/2/14</a:t>
            </a:fld>
            <a:endParaRPr lang="zh-TW" altLang="en-US"/>
          </a:p>
        </p:txBody>
      </p:sp>
      <p:sp>
        <p:nvSpPr>
          <p:cNvPr id="5" name="頁尾版面配置區 4">
            <a:extLst>
              <a:ext uri="{FF2B5EF4-FFF2-40B4-BE49-F238E27FC236}">
                <a16:creationId xmlns:a16="http://schemas.microsoft.com/office/drawing/2014/main" id="{E86C1B31-4246-41B0-B5CD-E52FFC6741F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34493A2-D4B8-4D6B-806A-95C2E3F8A98D}"/>
              </a:ext>
            </a:extLst>
          </p:cNvPr>
          <p:cNvSpPr>
            <a:spLocks noGrp="1"/>
          </p:cNvSpPr>
          <p:nvPr>
            <p:ph type="sldNum" sz="quarter" idx="12"/>
          </p:nvPr>
        </p:nvSpPr>
        <p:spPr/>
        <p:txBody>
          <a:bodyPr/>
          <a:lstStyle/>
          <a:p>
            <a:fld id="{6DD24785-7A13-4C50-AE45-5A17F62465ED}" type="slidenum">
              <a:rPr lang="zh-TW" altLang="en-US" smtClean="0"/>
              <a:t>‹#›</a:t>
            </a:fld>
            <a:endParaRPr lang="zh-TW" altLang="en-US"/>
          </a:p>
        </p:txBody>
      </p:sp>
    </p:spTree>
    <p:extLst>
      <p:ext uri="{BB962C8B-B14F-4D97-AF65-F5344CB8AC3E}">
        <p14:creationId xmlns:p14="http://schemas.microsoft.com/office/powerpoint/2010/main" val="2365692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5F18C3-09F6-4B4B-B7CE-FE7CD81D90F7}"/>
              </a:ext>
            </a:extLst>
          </p:cNvPr>
          <p:cNvSpPr>
            <a:spLocks noGrp="1"/>
          </p:cNvSpPr>
          <p:nvPr>
            <p:ph type="title"/>
          </p:nvPr>
        </p:nvSpPr>
        <p:spPr>
          <a:xfrm>
            <a:off x="838200" y="132585"/>
            <a:ext cx="10515600" cy="616894"/>
          </a:xfrm>
        </p:spPr>
        <p:txBody>
          <a:bodyPr>
            <a:normAutofit/>
          </a:bodyPr>
          <a:lstStyle>
            <a:lvl1pPr>
              <a:defRPr sz="2800">
                <a:solidFill>
                  <a:srgbClr val="C00000"/>
                </a:solidFill>
                <a:latin typeface="Calibri" panose="020F0502020204030204" pitchFamily="34" charset="0"/>
                <a:ea typeface="思源黑體 Medium" panose="020B0600000000000000" pitchFamily="34" charset="-120"/>
                <a:cs typeface="Calibri" panose="020F0502020204030204" pitchFamily="34" charset="0"/>
              </a:defRPr>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BEAFDBD9-BE8E-489F-B51A-486DF859882A}"/>
              </a:ext>
            </a:extLst>
          </p:cNvPr>
          <p:cNvSpPr>
            <a:spLocks noGrp="1"/>
          </p:cNvSpPr>
          <p:nvPr>
            <p:ph idx="1"/>
          </p:nvPr>
        </p:nvSpPr>
        <p:spPr>
          <a:xfrm>
            <a:off x="838200" y="862642"/>
            <a:ext cx="10515600" cy="5245879"/>
          </a:xfrm>
        </p:spPr>
        <p:txBody>
          <a:bodyPr>
            <a:normAutofit/>
          </a:bodyPr>
          <a:lstStyle>
            <a:lvl1pPr marL="0" indent="0">
              <a:lnSpc>
                <a:spcPts val="3360"/>
              </a:lnSpc>
              <a:buNone/>
              <a:defRPr sz="1600">
                <a:latin typeface="Calibri" panose="020F0502020204030204" pitchFamily="34" charset="0"/>
                <a:ea typeface="+mn-ea"/>
                <a:cs typeface="Calibri" panose="020F0502020204030204" pitchFamily="34" charset="0"/>
              </a:defRPr>
            </a:lvl1pPr>
            <a:lvl2pPr>
              <a:lnSpc>
                <a:spcPts val="3360"/>
              </a:lnSpc>
              <a:defRPr sz="1800">
                <a:latin typeface="+mn-ea"/>
                <a:ea typeface="+mn-ea"/>
              </a:defRPr>
            </a:lvl2pPr>
            <a:lvl3pPr>
              <a:lnSpc>
                <a:spcPts val="3360"/>
              </a:lnSpc>
              <a:defRPr sz="1600">
                <a:latin typeface="+mn-ea"/>
                <a:ea typeface="+mn-ea"/>
              </a:defRPr>
            </a:lvl3pPr>
            <a:lvl4pPr>
              <a:lnSpc>
                <a:spcPts val="3360"/>
              </a:lnSpc>
              <a:defRPr sz="1400">
                <a:latin typeface="+mn-ea"/>
                <a:ea typeface="+mn-ea"/>
              </a:defRPr>
            </a:lvl4pPr>
            <a:lvl5pPr>
              <a:lnSpc>
                <a:spcPts val="3360"/>
              </a:lnSpc>
              <a:defRPr sz="1400">
                <a:latin typeface="+mn-ea"/>
                <a:ea typeface="+mn-ea"/>
              </a:defRPr>
            </a:lvl5pPr>
          </a:lstStyle>
          <a:p>
            <a:pPr lvl="0"/>
            <a:r>
              <a:rPr lang="zh-TW" altLang="en-US" dirty="0"/>
              <a:t>編輯母片文字樣式</a:t>
            </a:r>
          </a:p>
        </p:txBody>
      </p:sp>
    </p:spTree>
    <p:extLst>
      <p:ext uri="{BB962C8B-B14F-4D97-AF65-F5344CB8AC3E}">
        <p14:creationId xmlns:p14="http://schemas.microsoft.com/office/powerpoint/2010/main" val="92111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BCC40E-0BAA-4E84-A0D1-0646CDB94226}"/>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1D72421-DC93-4DE9-BFA1-47511F2E16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0EF60859-DA7D-495D-8C52-EADA0B5E3201}"/>
              </a:ext>
            </a:extLst>
          </p:cNvPr>
          <p:cNvSpPr>
            <a:spLocks noGrp="1"/>
          </p:cNvSpPr>
          <p:nvPr>
            <p:ph type="dt" sz="half" idx="10"/>
          </p:nvPr>
        </p:nvSpPr>
        <p:spPr/>
        <p:txBody>
          <a:bodyPr/>
          <a:lstStyle/>
          <a:p>
            <a:fld id="{3940ED42-2913-447F-8B2B-2F57123C2C19}" type="datetimeFigureOut">
              <a:rPr lang="zh-TW" altLang="en-US" smtClean="0"/>
              <a:t>2022/2/14</a:t>
            </a:fld>
            <a:endParaRPr lang="zh-TW" altLang="en-US"/>
          </a:p>
        </p:txBody>
      </p:sp>
      <p:sp>
        <p:nvSpPr>
          <p:cNvPr id="5" name="頁尾版面配置區 4">
            <a:extLst>
              <a:ext uri="{FF2B5EF4-FFF2-40B4-BE49-F238E27FC236}">
                <a16:creationId xmlns:a16="http://schemas.microsoft.com/office/drawing/2014/main" id="{10FDF614-33CB-4874-BBDD-D99126A72B6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266484D-5728-4008-AEB5-5F6D532B8151}"/>
              </a:ext>
            </a:extLst>
          </p:cNvPr>
          <p:cNvSpPr>
            <a:spLocks noGrp="1"/>
          </p:cNvSpPr>
          <p:nvPr>
            <p:ph type="sldNum" sz="quarter" idx="12"/>
          </p:nvPr>
        </p:nvSpPr>
        <p:spPr/>
        <p:txBody>
          <a:bodyPr/>
          <a:lstStyle/>
          <a:p>
            <a:fld id="{6DD24785-7A13-4C50-AE45-5A17F62465ED}" type="slidenum">
              <a:rPr lang="zh-TW" altLang="en-US" smtClean="0"/>
              <a:t>‹#›</a:t>
            </a:fld>
            <a:endParaRPr lang="zh-TW" altLang="en-US"/>
          </a:p>
        </p:txBody>
      </p:sp>
    </p:spTree>
    <p:extLst>
      <p:ext uri="{BB962C8B-B14F-4D97-AF65-F5344CB8AC3E}">
        <p14:creationId xmlns:p14="http://schemas.microsoft.com/office/powerpoint/2010/main" val="1638912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B98990-A7A4-4B3C-9D4E-2765C210488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3135B97-6A2D-4B04-A672-7BE5BB57A216}"/>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0193C8B-2DFF-433A-9473-F1D5714FD634}"/>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93E5AF08-7E2A-4E2C-AA12-6A7500AD3C3D}"/>
              </a:ext>
            </a:extLst>
          </p:cNvPr>
          <p:cNvSpPr>
            <a:spLocks noGrp="1"/>
          </p:cNvSpPr>
          <p:nvPr>
            <p:ph type="dt" sz="half" idx="10"/>
          </p:nvPr>
        </p:nvSpPr>
        <p:spPr/>
        <p:txBody>
          <a:bodyPr/>
          <a:lstStyle/>
          <a:p>
            <a:fld id="{3940ED42-2913-447F-8B2B-2F57123C2C19}" type="datetimeFigureOut">
              <a:rPr lang="zh-TW" altLang="en-US" smtClean="0"/>
              <a:t>2022/2/14</a:t>
            </a:fld>
            <a:endParaRPr lang="zh-TW" altLang="en-US"/>
          </a:p>
        </p:txBody>
      </p:sp>
      <p:sp>
        <p:nvSpPr>
          <p:cNvPr id="6" name="頁尾版面配置區 5">
            <a:extLst>
              <a:ext uri="{FF2B5EF4-FFF2-40B4-BE49-F238E27FC236}">
                <a16:creationId xmlns:a16="http://schemas.microsoft.com/office/drawing/2014/main" id="{BD0A6921-E67B-4328-B897-F3AF9A52D22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6BC14A1-0947-4F47-B546-4B3BDF765ECE}"/>
              </a:ext>
            </a:extLst>
          </p:cNvPr>
          <p:cNvSpPr>
            <a:spLocks noGrp="1"/>
          </p:cNvSpPr>
          <p:nvPr>
            <p:ph type="sldNum" sz="quarter" idx="12"/>
          </p:nvPr>
        </p:nvSpPr>
        <p:spPr/>
        <p:txBody>
          <a:bodyPr/>
          <a:lstStyle/>
          <a:p>
            <a:fld id="{6DD24785-7A13-4C50-AE45-5A17F62465ED}" type="slidenum">
              <a:rPr lang="zh-TW" altLang="en-US" smtClean="0"/>
              <a:t>‹#›</a:t>
            </a:fld>
            <a:endParaRPr lang="zh-TW" altLang="en-US"/>
          </a:p>
        </p:txBody>
      </p:sp>
    </p:spTree>
    <p:extLst>
      <p:ext uri="{BB962C8B-B14F-4D97-AF65-F5344CB8AC3E}">
        <p14:creationId xmlns:p14="http://schemas.microsoft.com/office/powerpoint/2010/main" val="3662212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3901FA-B4FD-44F2-89C9-92EF09E1DD58}"/>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96DD88E-2438-4226-BCCF-55B2999BAC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1FAA5A98-DF5E-45FE-89AF-5641DAFAE56B}"/>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504E8101-97F5-410D-9E0C-4571EA24FB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24379631-514F-442B-B378-F02862CC79DF}"/>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FF96A720-BDF9-4CB9-9812-CCC263598D11}"/>
              </a:ext>
            </a:extLst>
          </p:cNvPr>
          <p:cNvSpPr>
            <a:spLocks noGrp="1"/>
          </p:cNvSpPr>
          <p:nvPr>
            <p:ph type="dt" sz="half" idx="10"/>
          </p:nvPr>
        </p:nvSpPr>
        <p:spPr/>
        <p:txBody>
          <a:bodyPr/>
          <a:lstStyle/>
          <a:p>
            <a:fld id="{3940ED42-2913-447F-8B2B-2F57123C2C19}" type="datetimeFigureOut">
              <a:rPr lang="zh-TW" altLang="en-US" smtClean="0"/>
              <a:t>2022/2/14</a:t>
            </a:fld>
            <a:endParaRPr lang="zh-TW" altLang="en-US"/>
          </a:p>
        </p:txBody>
      </p:sp>
      <p:sp>
        <p:nvSpPr>
          <p:cNvPr id="8" name="頁尾版面配置區 7">
            <a:extLst>
              <a:ext uri="{FF2B5EF4-FFF2-40B4-BE49-F238E27FC236}">
                <a16:creationId xmlns:a16="http://schemas.microsoft.com/office/drawing/2014/main" id="{82228EED-F2A1-4846-B79D-06C76BBD6D3A}"/>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77BF72B2-DE4B-4664-825A-BABF5621C1C2}"/>
              </a:ext>
            </a:extLst>
          </p:cNvPr>
          <p:cNvSpPr>
            <a:spLocks noGrp="1"/>
          </p:cNvSpPr>
          <p:nvPr>
            <p:ph type="sldNum" sz="quarter" idx="12"/>
          </p:nvPr>
        </p:nvSpPr>
        <p:spPr/>
        <p:txBody>
          <a:bodyPr/>
          <a:lstStyle/>
          <a:p>
            <a:fld id="{6DD24785-7A13-4C50-AE45-5A17F62465ED}" type="slidenum">
              <a:rPr lang="zh-TW" altLang="en-US" smtClean="0"/>
              <a:t>‹#›</a:t>
            </a:fld>
            <a:endParaRPr lang="zh-TW" altLang="en-US"/>
          </a:p>
        </p:txBody>
      </p:sp>
    </p:spTree>
    <p:extLst>
      <p:ext uri="{BB962C8B-B14F-4D97-AF65-F5344CB8AC3E}">
        <p14:creationId xmlns:p14="http://schemas.microsoft.com/office/powerpoint/2010/main" val="1285203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C9C28B-553F-4383-B7A6-B9809E3AA585}"/>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AD5AB98-B029-4259-8EF9-1A6F6D176757}"/>
              </a:ext>
            </a:extLst>
          </p:cNvPr>
          <p:cNvSpPr>
            <a:spLocks noGrp="1"/>
          </p:cNvSpPr>
          <p:nvPr>
            <p:ph type="dt" sz="half" idx="10"/>
          </p:nvPr>
        </p:nvSpPr>
        <p:spPr/>
        <p:txBody>
          <a:bodyPr/>
          <a:lstStyle/>
          <a:p>
            <a:fld id="{3940ED42-2913-447F-8B2B-2F57123C2C19}" type="datetimeFigureOut">
              <a:rPr lang="zh-TW" altLang="en-US" smtClean="0"/>
              <a:t>2022/2/14</a:t>
            </a:fld>
            <a:endParaRPr lang="zh-TW" altLang="en-US"/>
          </a:p>
        </p:txBody>
      </p:sp>
      <p:sp>
        <p:nvSpPr>
          <p:cNvPr id="4" name="頁尾版面配置區 3">
            <a:extLst>
              <a:ext uri="{FF2B5EF4-FFF2-40B4-BE49-F238E27FC236}">
                <a16:creationId xmlns:a16="http://schemas.microsoft.com/office/drawing/2014/main" id="{871273BE-6F63-4684-A62B-A7BEC81CEC9F}"/>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943828C3-8378-460E-8225-7CEEBD3210B1}"/>
              </a:ext>
            </a:extLst>
          </p:cNvPr>
          <p:cNvSpPr>
            <a:spLocks noGrp="1"/>
          </p:cNvSpPr>
          <p:nvPr>
            <p:ph type="sldNum" sz="quarter" idx="12"/>
          </p:nvPr>
        </p:nvSpPr>
        <p:spPr/>
        <p:txBody>
          <a:bodyPr/>
          <a:lstStyle/>
          <a:p>
            <a:fld id="{6DD24785-7A13-4C50-AE45-5A17F62465ED}" type="slidenum">
              <a:rPr lang="zh-TW" altLang="en-US" smtClean="0"/>
              <a:t>‹#›</a:t>
            </a:fld>
            <a:endParaRPr lang="zh-TW" altLang="en-US"/>
          </a:p>
        </p:txBody>
      </p:sp>
    </p:spTree>
    <p:extLst>
      <p:ext uri="{BB962C8B-B14F-4D97-AF65-F5344CB8AC3E}">
        <p14:creationId xmlns:p14="http://schemas.microsoft.com/office/powerpoint/2010/main" val="544167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761903A-893C-4471-BEE0-D3644BFAF350}"/>
              </a:ext>
            </a:extLst>
          </p:cNvPr>
          <p:cNvSpPr>
            <a:spLocks noGrp="1"/>
          </p:cNvSpPr>
          <p:nvPr>
            <p:ph type="dt" sz="half" idx="10"/>
          </p:nvPr>
        </p:nvSpPr>
        <p:spPr/>
        <p:txBody>
          <a:bodyPr/>
          <a:lstStyle/>
          <a:p>
            <a:fld id="{3940ED42-2913-447F-8B2B-2F57123C2C19}" type="datetimeFigureOut">
              <a:rPr lang="zh-TW" altLang="en-US" smtClean="0"/>
              <a:t>2022/2/14</a:t>
            </a:fld>
            <a:endParaRPr lang="zh-TW" altLang="en-US"/>
          </a:p>
        </p:txBody>
      </p:sp>
      <p:sp>
        <p:nvSpPr>
          <p:cNvPr id="3" name="頁尾版面配置區 2">
            <a:extLst>
              <a:ext uri="{FF2B5EF4-FFF2-40B4-BE49-F238E27FC236}">
                <a16:creationId xmlns:a16="http://schemas.microsoft.com/office/drawing/2014/main" id="{82D00B85-11FF-4294-B908-3A8D7ED8CF9A}"/>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C782758A-DD20-4DF8-B2B4-F2905B807EB5}"/>
              </a:ext>
            </a:extLst>
          </p:cNvPr>
          <p:cNvSpPr>
            <a:spLocks noGrp="1"/>
          </p:cNvSpPr>
          <p:nvPr>
            <p:ph type="sldNum" sz="quarter" idx="12"/>
          </p:nvPr>
        </p:nvSpPr>
        <p:spPr/>
        <p:txBody>
          <a:bodyPr/>
          <a:lstStyle/>
          <a:p>
            <a:fld id="{6DD24785-7A13-4C50-AE45-5A17F62465ED}" type="slidenum">
              <a:rPr lang="zh-TW" altLang="en-US" smtClean="0"/>
              <a:t>‹#›</a:t>
            </a:fld>
            <a:endParaRPr lang="zh-TW" altLang="en-US"/>
          </a:p>
        </p:txBody>
      </p:sp>
    </p:spTree>
    <p:extLst>
      <p:ext uri="{BB962C8B-B14F-4D97-AF65-F5344CB8AC3E}">
        <p14:creationId xmlns:p14="http://schemas.microsoft.com/office/powerpoint/2010/main" val="1873012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17DBF0-A7DC-4E21-8F97-39F185298E8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D4F431B9-BB09-4684-BDA7-D33ED81C14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D766179A-FE5C-468A-988A-4AD2D9DB0A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24E021C7-2AD1-47FB-A58E-4E2D7181C885}"/>
              </a:ext>
            </a:extLst>
          </p:cNvPr>
          <p:cNvSpPr>
            <a:spLocks noGrp="1"/>
          </p:cNvSpPr>
          <p:nvPr>
            <p:ph type="dt" sz="half" idx="10"/>
          </p:nvPr>
        </p:nvSpPr>
        <p:spPr/>
        <p:txBody>
          <a:bodyPr/>
          <a:lstStyle/>
          <a:p>
            <a:fld id="{3940ED42-2913-447F-8B2B-2F57123C2C19}" type="datetimeFigureOut">
              <a:rPr lang="zh-TW" altLang="en-US" smtClean="0"/>
              <a:t>2022/2/14</a:t>
            </a:fld>
            <a:endParaRPr lang="zh-TW" altLang="en-US"/>
          </a:p>
        </p:txBody>
      </p:sp>
      <p:sp>
        <p:nvSpPr>
          <p:cNvPr id="6" name="頁尾版面配置區 5">
            <a:extLst>
              <a:ext uri="{FF2B5EF4-FFF2-40B4-BE49-F238E27FC236}">
                <a16:creationId xmlns:a16="http://schemas.microsoft.com/office/drawing/2014/main" id="{4B523AF4-1992-4EF8-B7E7-8CA2C944581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0B571C3-9B35-4194-8A36-4E61548345B6}"/>
              </a:ext>
            </a:extLst>
          </p:cNvPr>
          <p:cNvSpPr>
            <a:spLocks noGrp="1"/>
          </p:cNvSpPr>
          <p:nvPr>
            <p:ph type="sldNum" sz="quarter" idx="12"/>
          </p:nvPr>
        </p:nvSpPr>
        <p:spPr/>
        <p:txBody>
          <a:bodyPr/>
          <a:lstStyle/>
          <a:p>
            <a:fld id="{6DD24785-7A13-4C50-AE45-5A17F62465ED}" type="slidenum">
              <a:rPr lang="zh-TW" altLang="en-US" smtClean="0"/>
              <a:t>‹#›</a:t>
            </a:fld>
            <a:endParaRPr lang="zh-TW" altLang="en-US"/>
          </a:p>
        </p:txBody>
      </p:sp>
    </p:spTree>
    <p:extLst>
      <p:ext uri="{BB962C8B-B14F-4D97-AF65-F5344CB8AC3E}">
        <p14:creationId xmlns:p14="http://schemas.microsoft.com/office/powerpoint/2010/main" val="1687223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56B367-F027-4C13-B3FE-24E8D8E8D3F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F694A06B-0E27-41C3-B785-88FE3C2413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FC0D7614-6118-4539-B5BB-438F14107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CFB5F114-A73F-422A-8C73-7ACA29690E45}"/>
              </a:ext>
            </a:extLst>
          </p:cNvPr>
          <p:cNvSpPr>
            <a:spLocks noGrp="1"/>
          </p:cNvSpPr>
          <p:nvPr>
            <p:ph type="dt" sz="half" idx="10"/>
          </p:nvPr>
        </p:nvSpPr>
        <p:spPr/>
        <p:txBody>
          <a:bodyPr/>
          <a:lstStyle/>
          <a:p>
            <a:fld id="{3940ED42-2913-447F-8B2B-2F57123C2C19}" type="datetimeFigureOut">
              <a:rPr lang="zh-TW" altLang="en-US" smtClean="0"/>
              <a:t>2022/2/14</a:t>
            </a:fld>
            <a:endParaRPr lang="zh-TW" altLang="en-US"/>
          </a:p>
        </p:txBody>
      </p:sp>
      <p:sp>
        <p:nvSpPr>
          <p:cNvPr id="6" name="頁尾版面配置區 5">
            <a:extLst>
              <a:ext uri="{FF2B5EF4-FFF2-40B4-BE49-F238E27FC236}">
                <a16:creationId xmlns:a16="http://schemas.microsoft.com/office/drawing/2014/main" id="{231C0AD6-3F38-4A1B-AE3A-B07B57CA3FE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F3F2A7A-D01E-4024-8810-D1616DF6A8E4}"/>
              </a:ext>
            </a:extLst>
          </p:cNvPr>
          <p:cNvSpPr>
            <a:spLocks noGrp="1"/>
          </p:cNvSpPr>
          <p:nvPr>
            <p:ph type="sldNum" sz="quarter" idx="12"/>
          </p:nvPr>
        </p:nvSpPr>
        <p:spPr/>
        <p:txBody>
          <a:bodyPr/>
          <a:lstStyle/>
          <a:p>
            <a:fld id="{6DD24785-7A13-4C50-AE45-5A17F62465ED}" type="slidenum">
              <a:rPr lang="zh-TW" altLang="en-US" smtClean="0"/>
              <a:t>‹#›</a:t>
            </a:fld>
            <a:endParaRPr lang="zh-TW" altLang="en-US"/>
          </a:p>
        </p:txBody>
      </p:sp>
    </p:spTree>
    <p:extLst>
      <p:ext uri="{BB962C8B-B14F-4D97-AF65-F5344CB8AC3E}">
        <p14:creationId xmlns:p14="http://schemas.microsoft.com/office/powerpoint/2010/main" val="413913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9631799-D96A-4BFE-AE70-CD1F100AA2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8B2D2FD-D688-4AC6-894D-1F308FFF4C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EFAD12B-7CE4-464E-87B0-DB06443D4E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40ED42-2913-447F-8B2B-2F57123C2C19}" type="datetimeFigureOut">
              <a:rPr lang="zh-TW" altLang="en-US" smtClean="0"/>
              <a:t>2022/2/14</a:t>
            </a:fld>
            <a:endParaRPr lang="zh-TW" altLang="en-US"/>
          </a:p>
        </p:txBody>
      </p:sp>
      <p:sp>
        <p:nvSpPr>
          <p:cNvPr id="5" name="頁尾版面配置區 4">
            <a:extLst>
              <a:ext uri="{FF2B5EF4-FFF2-40B4-BE49-F238E27FC236}">
                <a16:creationId xmlns:a16="http://schemas.microsoft.com/office/drawing/2014/main" id="{E5AA71DE-1D33-4726-B407-E231D82202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5A7C7250-10E7-48AA-A169-8BDEB5B779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D24785-7A13-4C50-AE45-5A17F62465ED}" type="slidenum">
              <a:rPr lang="zh-TW" altLang="en-US" smtClean="0"/>
              <a:t>‹#›</a:t>
            </a:fld>
            <a:endParaRPr lang="zh-TW" altLang="en-US"/>
          </a:p>
        </p:txBody>
      </p:sp>
    </p:spTree>
    <p:extLst>
      <p:ext uri="{BB962C8B-B14F-4D97-AF65-F5344CB8AC3E}">
        <p14:creationId xmlns:p14="http://schemas.microsoft.com/office/powerpoint/2010/main" val="1575362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24.png"/><Relationship Id="rId2" Type="http://schemas.openxmlformats.org/officeDocument/2006/relationships/image" Target="../media/image32.png"/><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25.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58.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73.png"/><Relationship Id="rId7" Type="http://schemas.openxmlformats.org/officeDocument/2006/relationships/image" Target="../media/image76.png"/><Relationship Id="rId12" Type="http://schemas.openxmlformats.org/officeDocument/2006/relationships/image" Target="../media/image82.png"/><Relationship Id="rId17" Type="http://schemas.openxmlformats.org/officeDocument/2006/relationships/image" Target="../media/image85.png"/><Relationship Id="rId2" Type="http://schemas.openxmlformats.org/officeDocument/2006/relationships/image" Target="../media/image75.png"/><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0.png"/><Relationship Id="rId5" Type="http://schemas.openxmlformats.org/officeDocument/2006/relationships/image" Target="../media/image78.png"/><Relationship Id="rId15" Type="http://schemas.openxmlformats.org/officeDocument/2006/relationships/image" Target="../media/image84.png"/><Relationship Id="rId10" Type="http://schemas.openxmlformats.org/officeDocument/2006/relationships/image" Target="../media/image83.png"/><Relationship Id="rId19" Type="http://schemas.openxmlformats.org/officeDocument/2006/relationships/image" Target="../media/image92.png"/><Relationship Id="rId4" Type="http://schemas.openxmlformats.org/officeDocument/2006/relationships/image" Target="../media/image74.png"/><Relationship Id="rId9" Type="http://schemas.openxmlformats.org/officeDocument/2006/relationships/image" Target="../media/image77.png"/><Relationship Id="rId14" Type="http://schemas.openxmlformats.org/officeDocument/2006/relationships/image" Target="../media/image8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5.png"/><Relationship Id="rId7" Type="http://schemas.openxmlformats.org/officeDocument/2006/relationships/image" Target="../media/image97.png"/><Relationship Id="rId12" Type="http://schemas.openxmlformats.org/officeDocument/2006/relationships/image" Target="../media/image104.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0.png"/><Relationship Id="rId10" Type="http://schemas.openxmlformats.org/officeDocument/2006/relationships/image" Target="../media/image100.png"/><Relationship Id="rId4" Type="http://schemas.openxmlformats.org/officeDocument/2006/relationships/image" Target="../media/image88.png"/><Relationship Id="rId9" Type="http://schemas.openxmlformats.org/officeDocument/2006/relationships/image" Target="../media/image99.png"/></Relationships>
</file>

<file path=ppt/slides/_rels/slide2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2.png"/><Relationship Id="rId7" Type="http://schemas.openxmlformats.org/officeDocument/2006/relationships/image" Target="../media/image108.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4.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3.png"/><Relationship Id="rId9" Type="http://schemas.openxmlformats.org/officeDocument/2006/relationships/image" Target="../media/image110.png"/></Relationships>
</file>

<file path=ppt/slides/_rels/slide22.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3.png"/><Relationship Id="rId11" Type="http://schemas.openxmlformats.org/officeDocument/2006/relationships/image" Target="../media/image122.png"/><Relationship Id="rId5" Type="http://schemas.openxmlformats.org/officeDocument/2006/relationships/image" Target="../media/image112.png"/><Relationship Id="rId10" Type="http://schemas.openxmlformats.org/officeDocument/2006/relationships/image" Target="../media/image121.png"/><Relationship Id="rId4" Type="http://schemas.openxmlformats.org/officeDocument/2006/relationships/image" Target="../media/image117.png"/><Relationship Id="rId9" Type="http://schemas.openxmlformats.org/officeDocument/2006/relationships/image" Target="../media/image120.png"/></Relationships>
</file>

<file path=ppt/slides/_rels/slide23.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8.png"/><Relationship Id="rId7" Type="http://schemas.openxmlformats.org/officeDocument/2006/relationships/image" Target="../media/image130.png"/><Relationship Id="rId12" Type="http://schemas.openxmlformats.org/officeDocument/2006/relationships/image" Target="../media/image137.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7.png"/><Relationship Id="rId10" Type="http://schemas.openxmlformats.org/officeDocument/2006/relationships/image" Target="../media/image133.png"/><Relationship Id="rId4" Type="http://schemas.openxmlformats.org/officeDocument/2006/relationships/image" Target="../media/image125.png"/><Relationship Id="rId9" Type="http://schemas.openxmlformats.org/officeDocument/2006/relationships/image" Target="../media/image132.png"/></Relationships>
</file>

<file path=ppt/slides/_rels/slide24.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40.png"/><Relationship Id="rId2" Type="http://schemas.openxmlformats.org/officeDocument/2006/relationships/image" Target="../media/image1340.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6.png"/></Relationships>
</file>

<file path=ppt/slides/_rels/slide2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6.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27.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2.png"/><Relationship Id="rId7" Type="http://schemas.openxmlformats.org/officeDocument/2006/relationships/image" Target="../media/image155.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4.png"/><Relationship Id="rId4" Type="http://schemas.openxmlformats.org/officeDocument/2006/relationships/image" Target="../media/image153.png"/><Relationship Id="rId9" Type="http://schemas.openxmlformats.org/officeDocument/2006/relationships/image" Target="../media/image157.png"/></Relationships>
</file>

<file path=ppt/slides/_rels/slide28.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26.png"/><Relationship Id="rId3" Type="http://schemas.openxmlformats.org/officeDocument/2006/relationships/image" Target="../media/image159.png"/><Relationship Id="rId7" Type="http://schemas.openxmlformats.org/officeDocument/2006/relationships/image" Target="../media/image162.png"/><Relationship Id="rId12" Type="http://schemas.openxmlformats.org/officeDocument/2006/relationships/image" Target="../media/image167.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66.png"/><Relationship Id="rId5" Type="http://schemas.openxmlformats.org/officeDocument/2006/relationships/image" Target="../media/image160.png"/><Relationship Id="rId10" Type="http://schemas.openxmlformats.org/officeDocument/2006/relationships/image" Target="../media/image165.png"/><Relationship Id="rId4" Type="http://schemas.openxmlformats.org/officeDocument/2006/relationships/image" Target="../media/image117.png"/><Relationship Id="rId9" Type="http://schemas.openxmlformats.org/officeDocument/2006/relationships/image" Target="../media/image164.png"/></Relationships>
</file>

<file path=ppt/slides/_rels/slide29.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26.png"/><Relationship Id="rId3" Type="http://schemas.openxmlformats.org/officeDocument/2006/relationships/image" Target="../media/image169.png"/><Relationship Id="rId7" Type="http://schemas.openxmlformats.org/officeDocument/2006/relationships/image" Target="../media/image172.png"/><Relationship Id="rId12" Type="http://schemas.openxmlformats.org/officeDocument/2006/relationships/image" Target="../media/image177.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1.png"/><Relationship Id="rId11" Type="http://schemas.openxmlformats.org/officeDocument/2006/relationships/image" Target="../media/image176.png"/><Relationship Id="rId5" Type="http://schemas.openxmlformats.org/officeDocument/2006/relationships/image" Target="../media/image170.png"/><Relationship Id="rId10" Type="http://schemas.openxmlformats.org/officeDocument/2006/relationships/image" Target="../media/image175.png"/><Relationship Id="rId4" Type="http://schemas.openxmlformats.org/officeDocument/2006/relationships/image" Target="../media/image117.png"/><Relationship Id="rId9" Type="http://schemas.openxmlformats.org/officeDocument/2006/relationships/image" Target="../media/image1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 Id="rId9" Type="http://schemas.openxmlformats.org/officeDocument/2006/relationships/image" Target="../media/image185.png"/></Relationships>
</file>

<file path=ppt/slides/_rels/slide31.xml.rels><?xml version="1.0" encoding="UTF-8" standalone="yes"?>
<Relationships xmlns="http://schemas.openxmlformats.org/package/2006/relationships"><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32.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png"/><Relationship Id="rId7" Type="http://schemas.openxmlformats.org/officeDocument/2006/relationships/image" Target="../media/image197.png"/><Relationship Id="rId12" Type="http://schemas.openxmlformats.org/officeDocument/2006/relationships/image" Target="../media/image202.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196.png"/><Relationship Id="rId11" Type="http://schemas.openxmlformats.org/officeDocument/2006/relationships/image" Target="../media/image201.png"/><Relationship Id="rId5" Type="http://schemas.openxmlformats.org/officeDocument/2006/relationships/image" Target="../media/image195.png"/><Relationship Id="rId10" Type="http://schemas.openxmlformats.org/officeDocument/2006/relationships/image" Target="../media/image200.png"/><Relationship Id="rId4" Type="http://schemas.openxmlformats.org/officeDocument/2006/relationships/image" Target="../media/image194.png"/><Relationship Id="rId9" Type="http://schemas.openxmlformats.org/officeDocument/2006/relationships/image" Target="../media/image199.png"/></Relationships>
</file>

<file path=ppt/slides/_rels/slide33.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4.png"/><Relationship Id="rId3" Type="http://schemas.openxmlformats.org/officeDocument/2006/relationships/image" Target="../media/image204.png"/><Relationship Id="rId7" Type="http://schemas.openxmlformats.org/officeDocument/2006/relationships/image" Target="../media/image208.png"/><Relationship Id="rId12" Type="http://schemas.openxmlformats.org/officeDocument/2006/relationships/image" Target="../media/image213.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207.png"/><Relationship Id="rId11" Type="http://schemas.openxmlformats.org/officeDocument/2006/relationships/image" Target="../media/image212.png"/><Relationship Id="rId5" Type="http://schemas.openxmlformats.org/officeDocument/2006/relationships/image" Target="../media/image206.png"/><Relationship Id="rId10" Type="http://schemas.openxmlformats.org/officeDocument/2006/relationships/image" Target="../media/image211.png"/><Relationship Id="rId4" Type="http://schemas.openxmlformats.org/officeDocument/2006/relationships/image" Target="../media/image205.png"/><Relationship Id="rId9" Type="http://schemas.openxmlformats.org/officeDocument/2006/relationships/image" Target="../media/image210.png"/></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98F21924-8686-47FC-A2D3-5494BC5D938B}"/>
              </a:ext>
            </a:extLst>
          </p:cNvPr>
          <p:cNvSpPr>
            <a:spLocks noGrp="1"/>
          </p:cNvSpPr>
          <p:nvPr>
            <p:ph type="subTitle" idx="1"/>
          </p:nvPr>
        </p:nvSpPr>
        <p:spPr>
          <a:xfrm>
            <a:off x="1524000" y="4307716"/>
            <a:ext cx="9144000" cy="1655762"/>
          </a:xfrm>
        </p:spPr>
        <p:txBody>
          <a:bodyPr/>
          <a:lstStyle/>
          <a:p>
            <a:r>
              <a:rPr lang="zh-TW" altLang="en-US" dirty="0"/>
              <a:t>劉沁雅</a:t>
            </a:r>
            <a:endParaRPr lang="en-US" altLang="zh-TW" dirty="0"/>
          </a:p>
        </p:txBody>
      </p:sp>
      <p:sp>
        <p:nvSpPr>
          <p:cNvPr id="5" name="標題 4">
            <a:extLst>
              <a:ext uri="{FF2B5EF4-FFF2-40B4-BE49-F238E27FC236}">
                <a16:creationId xmlns:a16="http://schemas.microsoft.com/office/drawing/2014/main" id="{A64C3AFE-9DFA-471D-96E8-C2D5170161D8}"/>
              </a:ext>
            </a:extLst>
          </p:cNvPr>
          <p:cNvSpPr>
            <a:spLocks noGrp="1"/>
          </p:cNvSpPr>
          <p:nvPr>
            <p:ph type="ctrTitle"/>
          </p:nvPr>
        </p:nvSpPr>
        <p:spPr>
          <a:xfrm>
            <a:off x="762000" y="2276061"/>
            <a:ext cx="10668000" cy="1494583"/>
          </a:xfrm>
        </p:spPr>
        <p:txBody>
          <a:bodyPr>
            <a:normAutofit/>
          </a:bodyPr>
          <a:lstStyle/>
          <a:p>
            <a:r>
              <a:rPr lang="en-US" altLang="zh-TW" sz="4400" dirty="0"/>
              <a:t>Notes</a:t>
            </a:r>
            <a:endParaRPr lang="zh-TW" altLang="en-US" sz="4400" dirty="0"/>
          </a:p>
        </p:txBody>
      </p:sp>
    </p:spTree>
    <p:extLst>
      <p:ext uri="{BB962C8B-B14F-4D97-AF65-F5344CB8AC3E}">
        <p14:creationId xmlns:p14="http://schemas.microsoft.com/office/powerpoint/2010/main" val="482970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流程圖: 程序 14">
            <a:extLst>
              <a:ext uri="{FF2B5EF4-FFF2-40B4-BE49-F238E27FC236}">
                <a16:creationId xmlns:a16="http://schemas.microsoft.com/office/drawing/2014/main" id="{8B842275-A825-4838-8D4C-16904304ED93}"/>
              </a:ext>
            </a:extLst>
          </p:cNvPr>
          <p:cNvSpPr/>
          <p:nvPr/>
        </p:nvSpPr>
        <p:spPr>
          <a:xfrm>
            <a:off x="8228995" y="2109273"/>
            <a:ext cx="1609725"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流程圖: 程序 13">
            <a:extLst>
              <a:ext uri="{FF2B5EF4-FFF2-40B4-BE49-F238E27FC236}">
                <a16:creationId xmlns:a16="http://schemas.microsoft.com/office/drawing/2014/main" id="{D8109D86-B180-4C2F-9588-9A02831BBA44}"/>
              </a:ext>
            </a:extLst>
          </p:cNvPr>
          <p:cNvSpPr/>
          <p:nvPr/>
        </p:nvSpPr>
        <p:spPr>
          <a:xfrm>
            <a:off x="4349370" y="2109273"/>
            <a:ext cx="1609725"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6D11FA7F-D18C-4C3E-BAAF-EB12B1B740C9}"/>
              </a:ext>
            </a:extLst>
          </p:cNvPr>
          <p:cNvSpPr>
            <a:spLocks noGrp="1"/>
          </p:cNvSpPr>
          <p:nvPr>
            <p:ph type="title"/>
          </p:nvPr>
        </p:nvSpPr>
        <p:spPr/>
        <p:txBody>
          <a:bodyPr/>
          <a:lstStyle/>
          <a:p>
            <a:r>
              <a:rPr lang="en-US" altLang="zh-TW" dirty="0"/>
              <a:t>Boundary conditions at truncation height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248D6A4-C0BD-4C25-B14C-44D8BE694015}"/>
                  </a:ext>
                </a:extLst>
              </p:cNvPr>
              <p:cNvSpPr>
                <a:spLocks noGrp="1"/>
              </p:cNvSpPr>
              <p:nvPr>
                <p:ph idx="1"/>
              </p:nvPr>
            </p:nvSpPr>
            <p:spPr>
              <a:xfrm>
                <a:off x="776377" y="862642"/>
                <a:ext cx="10817525" cy="1095367"/>
              </a:xfrm>
            </p:spPr>
            <p:txBody>
              <a:bodyPr>
                <a:normAutofit/>
              </a:bodyPr>
              <a:lstStyle/>
              <a:p>
                <a:pPr marL="285750" indent="-285750">
                  <a:buFont typeface="Arial" panose="020B0604020202020204" pitchFamily="34" charset="0"/>
                  <a:buChar char="•"/>
                </a:pPr>
                <a:r>
                  <a:rPr lang="en-US" altLang="zh-TW" sz="1600" dirty="0"/>
                  <a:t>As </a:t>
                </a:r>
                <a14:m>
                  <m:oMath xmlns:m="http://schemas.openxmlformats.org/officeDocument/2006/math">
                    <m:r>
                      <a:rPr lang="en-US" altLang="zh-TW" sz="1600" b="0" i="1" smtClean="0">
                        <a:latin typeface="Cambria Math" panose="02040503050406030204" pitchFamily="18" charset="0"/>
                      </a:rPr>
                      <m:t>𝑧</m:t>
                    </m:r>
                    <m:r>
                      <a:rPr lang="en-US" altLang="zh-TW" sz="1600" b="0" i="1" smtClean="0">
                        <a:latin typeface="Cambria Math" panose="02040503050406030204" pitchFamily="18" charset="0"/>
                      </a:rPr>
                      <m:t>→−∞</m:t>
                    </m:r>
                  </m:oMath>
                </a14:m>
                <a:r>
                  <a:rPr lang="en-US" altLang="zh-TW" sz="1600" dirty="0"/>
                  <a:t>, the disturbance velocity decays to zero </a:t>
                </a:r>
                <a14:m>
                  <m:oMath xmlns:m="http://schemas.openxmlformats.org/officeDocument/2006/math">
                    <m:r>
                      <a:rPr lang="en-US" altLang="zh-TW" sz="1600" b="0" i="1" smtClean="0">
                        <a:latin typeface="Cambria Math" panose="02040503050406030204" pitchFamily="18" charset="0"/>
                      </a:rPr>
                      <m:t>𝑢</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𝑤</m:t>
                    </m:r>
                    <m:r>
                      <a:rPr lang="en-US" altLang="zh-TW" sz="1600" b="0" i="1" smtClean="0">
                        <a:latin typeface="Cambria Math" panose="02040503050406030204" pitchFamily="18" charset="0"/>
                      </a:rPr>
                      <m:t>→0.</m:t>
                    </m:r>
                  </m:oMath>
                </a14:m>
                <a:endParaRPr lang="en-US" altLang="zh-TW" sz="1600" dirty="0"/>
              </a:p>
              <a:p>
                <a:pPr marL="285750" indent="-285750">
                  <a:buFont typeface="Arial" panose="020B0604020202020204" pitchFamily="34" charset="0"/>
                  <a:buChar char="•"/>
                </a:pPr>
                <a:r>
                  <a:rPr lang="en-US" altLang="zh-TW" sz="1600" dirty="0"/>
                  <a:t>The domain is truncated at a depth </a:t>
                </a:r>
                <a14:m>
                  <m:oMath xmlns:m="http://schemas.openxmlformats.org/officeDocument/2006/math">
                    <m:r>
                      <a:rPr lang="en-US" altLang="zh-TW" sz="1600" i="1">
                        <a:latin typeface="Cambria Math" panose="02040503050406030204" pitchFamily="18" charset="0"/>
                      </a:rPr>
                      <m:t>𝑧</m:t>
                    </m:r>
                    <m:r>
                      <a:rPr lang="en-US" altLang="zh-TW" sz="1600" i="1">
                        <a:latin typeface="Cambria Math" panose="02040503050406030204" pitchFamily="18" charset="0"/>
                      </a:rPr>
                      <m:t>=−</m:t>
                    </m:r>
                    <m:r>
                      <a:rPr lang="en-US" altLang="zh-TW" sz="1600" i="1">
                        <a:latin typeface="Cambria Math" panose="02040503050406030204" pitchFamily="18" charset="0"/>
                      </a:rPr>
                      <m:t>h</m:t>
                    </m:r>
                  </m:oMath>
                </a14:m>
                <a:r>
                  <a:rPr lang="en-US" altLang="zh-TW" sz="1600" dirty="0"/>
                  <a:t>, and the lower boundary condition is modified into :</a:t>
                </a:r>
              </a:p>
            </p:txBody>
          </p:sp>
        </mc:Choice>
        <mc:Fallback xmlns="">
          <p:sp>
            <p:nvSpPr>
              <p:cNvPr id="3" name="內容版面配置區 2">
                <a:extLst>
                  <a:ext uri="{FF2B5EF4-FFF2-40B4-BE49-F238E27FC236}">
                    <a16:creationId xmlns:a16="http://schemas.microsoft.com/office/drawing/2014/main" id="{1248D6A4-C0BD-4C25-B14C-44D8BE694015}"/>
                  </a:ext>
                </a:extLst>
              </p:cNvPr>
              <p:cNvSpPr>
                <a:spLocks noGrp="1" noRot="1" noChangeAspect="1" noMove="1" noResize="1" noEditPoints="1" noAdjustHandles="1" noChangeArrowheads="1" noChangeShapeType="1" noTextEdit="1"/>
              </p:cNvSpPr>
              <p:nvPr>
                <p:ph idx="1"/>
              </p:nvPr>
            </p:nvSpPr>
            <p:spPr>
              <a:xfrm>
                <a:off x="776377" y="862642"/>
                <a:ext cx="10817525" cy="1095367"/>
              </a:xfrm>
              <a:blipFill>
                <a:blip r:embed="rId2"/>
                <a:stretch>
                  <a:fillRect l="-225" b="-1676"/>
                </a:stretch>
              </a:blipFill>
            </p:spPr>
            <p:txBody>
              <a:bodyPr/>
              <a:lstStyle/>
              <a:p>
                <a:r>
                  <a:rPr lang="zh-TW" altLang="en-US">
                    <a:noFill/>
                  </a:rPr>
                  <a:t> </a:t>
                </a:r>
              </a:p>
            </p:txBody>
          </p:sp>
        </mc:Fallback>
      </mc:AlternateContent>
      <p:pic>
        <p:nvPicPr>
          <p:cNvPr id="10" name="圖片 9">
            <a:extLst>
              <a:ext uri="{FF2B5EF4-FFF2-40B4-BE49-F238E27FC236}">
                <a16:creationId xmlns:a16="http://schemas.microsoft.com/office/drawing/2014/main" id="{C6DF1339-C185-42CD-8B49-19C8B3CCB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296" y="4276601"/>
            <a:ext cx="3524478" cy="2373628"/>
          </a:xfrm>
          <a:prstGeom prst="rect">
            <a:avLst/>
          </a:prstGeom>
        </p:spPr>
      </p:pic>
      <p:pic>
        <p:nvPicPr>
          <p:cNvPr id="12" name="圖片 11">
            <a:extLst>
              <a:ext uri="{FF2B5EF4-FFF2-40B4-BE49-F238E27FC236}">
                <a16:creationId xmlns:a16="http://schemas.microsoft.com/office/drawing/2014/main" id="{B7FFA876-DA3B-4C5C-926F-35F58644EA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9623" y="4267076"/>
            <a:ext cx="3524478" cy="2373628"/>
          </a:xfrm>
          <a:prstGeom prst="rect">
            <a:avLst/>
          </a:prstGeom>
        </p:spPr>
      </p:pic>
      <p:cxnSp>
        <p:nvCxnSpPr>
          <p:cNvPr id="17" name="直線接點 16">
            <a:extLst>
              <a:ext uri="{FF2B5EF4-FFF2-40B4-BE49-F238E27FC236}">
                <a16:creationId xmlns:a16="http://schemas.microsoft.com/office/drawing/2014/main" id="{3121DEBF-6256-4E7F-844C-70A1314E097F}"/>
              </a:ext>
            </a:extLst>
          </p:cNvPr>
          <p:cNvCxnSpPr>
            <a:cxnSpLocks/>
          </p:cNvCxnSpPr>
          <p:nvPr/>
        </p:nvCxnSpPr>
        <p:spPr>
          <a:xfrm>
            <a:off x="5553075" y="4276601"/>
            <a:ext cx="0" cy="1971799"/>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E5569348-B34B-4BC2-973B-058EA8C4E5D1}"/>
              </a:ext>
            </a:extLst>
          </p:cNvPr>
          <p:cNvCxnSpPr>
            <a:cxnSpLocks/>
          </p:cNvCxnSpPr>
          <p:nvPr/>
        </p:nvCxnSpPr>
        <p:spPr>
          <a:xfrm>
            <a:off x="8801100" y="4276601"/>
            <a:ext cx="0" cy="1971799"/>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3" name="表格 12">
                <a:extLst>
                  <a:ext uri="{FF2B5EF4-FFF2-40B4-BE49-F238E27FC236}">
                    <a16:creationId xmlns:a16="http://schemas.microsoft.com/office/drawing/2014/main" id="{9134FF7E-37D1-409F-B8E3-C2B3D96998D1}"/>
                  </a:ext>
                </a:extLst>
              </p:cNvPr>
              <p:cNvGraphicFramePr>
                <a:graphicFrameLocks noGrp="1"/>
              </p:cNvGraphicFramePr>
              <p:nvPr>
                <p:extLst>
                  <p:ext uri="{D42A27DB-BD31-4B8C-83A1-F6EECF244321}">
                    <p14:modId xmlns:p14="http://schemas.microsoft.com/office/powerpoint/2010/main" val="3115680460"/>
                  </p:ext>
                </p:extLst>
              </p:nvPr>
            </p:nvGraphicFramePr>
            <p:xfrm>
              <a:off x="838200" y="2071172"/>
              <a:ext cx="10134600" cy="4569532"/>
            </p:xfrm>
            <a:graphic>
              <a:graphicData uri="http://schemas.openxmlformats.org/drawingml/2006/table">
                <a:tbl>
                  <a:tblPr firstRow="1" bandRow="1">
                    <a:tableStyleId>{2D5ABB26-0587-4C30-8999-92F81FD0307C}</a:tableStyleId>
                  </a:tblPr>
                  <a:tblGrid>
                    <a:gridCol w="2404292">
                      <a:extLst>
                        <a:ext uri="{9D8B030D-6E8A-4147-A177-3AD203B41FA5}">
                          <a16:colId xmlns:a16="http://schemas.microsoft.com/office/drawing/2014/main" val="2530788722"/>
                        </a:ext>
                      </a:extLst>
                    </a:gridCol>
                    <a:gridCol w="3865154">
                      <a:extLst>
                        <a:ext uri="{9D8B030D-6E8A-4147-A177-3AD203B41FA5}">
                          <a16:colId xmlns:a16="http://schemas.microsoft.com/office/drawing/2014/main" val="442865936"/>
                        </a:ext>
                      </a:extLst>
                    </a:gridCol>
                    <a:gridCol w="3865154">
                      <a:extLst>
                        <a:ext uri="{9D8B030D-6E8A-4147-A177-3AD203B41FA5}">
                          <a16:colId xmlns:a16="http://schemas.microsoft.com/office/drawing/2014/main" val="975427994"/>
                        </a:ext>
                      </a:extLst>
                    </a:gridCol>
                  </a:tblGrid>
                  <a:tr h="405328">
                    <a:tc>
                      <a:txBody>
                        <a:bodyPr/>
                        <a:lstStyle/>
                        <a:p>
                          <a:endParaRPr lang="zh-TW" altLang="en-US" sz="1600" dirty="0">
                            <a:latin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9050" cap="flat" cmpd="sng" algn="ctr">
                          <a:solidFill>
                            <a:srgbClr val="E6E6E6"/>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Calibri" panose="020F0502020204030204" pitchFamily="34" charset="0"/>
                              <a:cs typeface="Calibri" panose="020F0502020204030204" pitchFamily="34" charset="0"/>
                            </a:rPr>
                            <a:t>Free-slip condition</a:t>
                          </a: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Calibri" panose="020F0502020204030204" pitchFamily="34" charset="0"/>
                              <a:cs typeface="Calibri" panose="020F0502020204030204" pitchFamily="34" charset="0"/>
                            </a:rPr>
                            <a:t>Exponential decay</a:t>
                          </a:r>
                        </a:p>
                      </a:txBody>
                      <a:tcPr anchor="ctr">
                        <a:lnL w="19050" cap="flat" cmpd="sng" algn="ctr">
                          <a:solidFill>
                            <a:srgbClr val="E6E6E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231399320"/>
                      </a:ext>
                    </a:extLst>
                  </a:tr>
                  <a:tr h="561975">
                    <a:tc>
                      <a:txBody>
                        <a:bodyPr/>
                        <a:lstStyle/>
                        <a:p>
                          <a:r>
                            <a:rPr lang="en-US" altLang="zh-TW" sz="1600" dirty="0">
                              <a:latin typeface="Calibri" panose="020F0502020204030204" pitchFamily="34" charset="0"/>
                              <a:cs typeface="Calibri" panose="020F0502020204030204" pitchFamily="34" charset="0"/>
                            </a:rPr>
                            <a:t>Statement</a:t>
                          </a:r>
                          <a:endParaRPr lang="zh-TW" altLang="en-US" sz="1600" dirty="0">
                            <a:latin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14:m>
                            <m:oMath xmlns:m="http://schemas.openxmlformats.org/officeDocument/2006/math">
                              <m:sSub>
                                <m:sSubPr>
                                  <m:ctrlPr>
                                    <a:rPr lang="en-US" altLang="zh-TW" sz="1600" i="1" smtClean="0">
                                      <a:latin typeface="Cambria Math" panose="02040503050406030204" pitchFamily="18" charset="0"/>
                                    </a:rPr>
                                  </m:ctrlPr>
                                </m:sSubPr>
                                <m:e>
                                  <m:d>
                                    <m:dPr>
                                      <m:begChr m:val=""/>
                                      <m:endChr m:val="|"/>
                                      <m:ctrlPr>
                                        <a:rPr lang="en-US" altLang="zh-TW" sz="1600" i="1">
                                          <a:latin typeface="Cambria Math" panose="02040503050406030204" pitchFamily="18" charset="0"/>
                                        </a:rPr>
                                      </m:ctrlPr>
                                    </m:dPr>
                                    <m:e>
                                      <m:f>
                                        <m:fPr>
                                          <m:ctrlPr>
                                            <a:rPr lang="en-US" altLang="zh-TW" sz="1600" i="1">
                                              <a:latin typeface="Cambria Math" panose="02040503050406030204" pitchFamily="18" charset="0"/>
                                            </a:rPr>
                                          </m:ctrlPr>
                                        </m:fPr>
                                        <m:num>
                                          <m:r>
                                            <a:rPr lang="en-US" altLang="zh-TW" sz="1600" i="1">
                                              <a:latin typeface="Cambria Math" panose="02040503050406030204" pitchFamily="18" charset="0"/>
                                            </a:rPr>
                                            <m:t>𝜕</m:t>
                                          </m:r>
                                          <m:r>
                                            <a:rPr lang="en-US" altLang="zh-TW" sz="1600" i="1">
                                              <a:latin typeface="Cambria Math" panose="02040503050406030204" pitchFamily="18" charset="0"/>
                                            </a:rPr>
                                            <m:t>𝑢</m:t>
                                          </m:r>
                                        </m:num>
                                        <m:den>
                                          <m:r>
                                            <a:rPr lang="en-US" altLang="zh-TW" sz="1600" i="1">
                                              <a:latin typeface="Cambria Math" panose="02040503050406030204" pitchFamily="18" charset="0"/>
                                            </a:rPr>
                                            <m:t>𝜕</m:t>
                                          </m:r>
                                          <m:r>
                                            <a:rPr lang="en-US" altLang="zh-TW" sz="1600" i="1">
                                              <a:latin typeface="Cambria Math" panose="02040503050406030204" pitchFamily="18" charset="0"/>
                                            </a:rPr>
                                            <m:t>𝑧</m:t>
                                          </m:r>
                                        </m:den>
                                      </m:f>
                                    </m:e>
                                  </m:d>
                                </m:e>
                                <m:sub>
                                  <m:r>
                                    <a:rPr lang="en-US" altLang="zh-TW" sz="1600" i="1">
                                      <a:latin typeface="Cambria Math" panose="02040503050406030204" pitchFamily="18" charset="0"/>
                                    </a:rPr>
                                    <m:t>𝑧</m:t>
                                  </m:r>
                                  <m:r>
                                    <a:rPr lang="en-US" altLang="zh-TW" sz="1600" i="1">
                                      <a:latin typeface="Cambria Math" panose="02040503050406030204" pitchFamily="18" charset="0"/>
                                    </a:rPr>
                                    <m:t>=−</m:t>
                                  </m:r>
                                  <m:r>
                                    <a:rPr lang="en-US" altLang="zh-TW" sz="1600" i="1">
                                      <a:latin typeface="Cambria Math" panose="02040503050406030204" pitchFamily="18" charset="0"/>
                                    </a:rPr>
                                    <m:t>h</m:t>
                                  </m:r>
                                </m:sub>
                              </m:sSub>
                              <m:r>
                                <a:rPr lang="en-US" altLang="zh-TW" sz="1600" i="1">
                                  <a:latin typeface="Cambria Math" panose="02040503050406030204" pitchFamily="18" charset="0"/>
                                </a:rPr>
                                <m:t>=</m:t>
                              </m:r>
                              <m:sSub>
                                <m:sSubPr>
                                  <m:ctrlPr>
                                    <a:rPr lang="en-US" altLang="zh-TW" sz="1600" i="1">
                                      <a:latin typeface="Cambria Math" panose="02040503050406030204" pitchFamily="18" charset="0"/>
                                    </a:rPr>
                                  </m:ctrlPr>
                                </m:sSubPr>
                                <m:e>
                                  <m:d>
                                    <m:dPr>
                                      <m:begChr m:val=""/>
                                      <m:endChr m:val="|"/>
                                      <m:ctrlPr>
                                        <a:rPr lang="en-US" altLang="zh-TW" sz="1600" i="1">
                                          <a:latin typeface="Cambria Math" panose="02040503050406030204" pitchFamily="18" charset="0"/>
                                        </a:rPr>
                                      </m:ctrlPr>
                                    </m:dPr>
                                    <m:e>
                                      <m:r>
                                        <a:rPr lang="en-US" altLang="zh-TW" sz="1600" i="1">
                                          <a:latin typeface="Cambria Math" panose="02040503050406030204" pitchFamily="18" charset="0"/>
                                        </a:rPr>
                                        <m:t>𝑤</m:t>
                                      </m:r>
                                    </m:e>
                                  </m:d>
                                </m:e>
                                <m:sub>
                                  <m:r>
                                    <a:rPr lang="en-US" altLang="zh-TW" sz="1600" i="1">
                                      <a:latin typeface="Cambria Math" panose="02040503050406030204" pitchFamily="18" charset="0"/>
                                    </a:rPr>
                                    <m:t>𝑧</m:t>
                                  </m:r>
                                  <m:r>
                                    <a:rPr lang="en-US" altLang="zh-TW" sz="1600" i="1">
                                      <a:latin typeface="Cambria Math" panose="02040503050406030204" pitchFamily="18" charset="0"/>
                                    </a:rPr>
                                    <m:t>=−</m:t>
                                  </m:r>
                                  <m:r>
                                    <a:rPr lang="en-US" altLang="zh-TW" sz="1600" i="1">
                                      <a:latin typeface="Cambria Math" panose="02040503050406030204" pitchFamily="18" charset="0"/>
                                    </a:rPr>
                                    <m:t>h</m:t>
                                  </m:r>
                                </m:sub>
                              </m:sSub>
                              <m:r>
                                <a:rPr lang="en-US" altLang="zh-TW" sz="1600" i="1">
                                  <a:latin typeface="Cambria Math" panose="02040503050406030204" pitchFamily="18" charset="0"/>
                                </a:rPr>
                                <m:t>=0</m:t>
                              </m:r>
                            </m:oMath>
                          </a14:m>
                          <a:r>
                            <a:rPr lang="en-US" altLang="zh-TW" sz="1600" dirty="0">
                              <a:latin typeface="Calibri" panose="020F0502020204030204" pitchFamily="34" charset="0"/>
                              <a:cs typeface="Calibri" panose="020F0502020204030204" pitchFamily="34" charset="0"/>
                            </a:rPr>
                            <a:t> </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TW" sz="1600" i="1" smtClean="0">
                                    <a:latin typeface="Cambria Math" panose="02040503050406030204" pitchFamily="18" charset="0"/>
                                  </a:rPr>
                                  <m:t>𝜙</m:t>
                                </m:r>
                                <m:r>
                                  <a:rPr lang="en-US" altLang="zh-TW" sz="1600" i="1" smtClean="0">
                                    <a:latin typeface="Cambria Math" panose="02040503050406030204" pitchFamily="18" charset="0"/>
                                  </a:rPr>
                                  <m:t>(−</m:t>
                                </m:r>
                                <m:r>
                                  <a:rPr lang="en-US" altLang="zh-TW" sz="1600" i="1" smtClean="0">
                                    <a:latin typeface="Cambria Math" panose="02040503050406030204" pitchFamily="18" charset="0"/>
                                  </a:rPr>
                                  <m:t>h</m:t>
                                </m:r>
                                <m:r>
                                  <a:rPr lang="en-US" altLang="zh-TW" sz="1600" i="1" smtClean="0">
                                    <a:latin typeface="Cambria Math" panose="02040503050406030204" pitchFamily="18" charset="0"/>
                                  </a:rPr>
                                  <m:t>)=</m:t>
                                </m:r>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𝐶</m:t>
                                    </m:r>
                                  </m:e>
                                  <m:sub>
                                    <m:r>
                                      <a:rPr lang="en-US" altLang="zh-TW" sz="1600" i="1">
                                        <a:latin typeface="Cambria Math" panose="02040503050406030204" pitchFamily="18" charset="0"/>
                                      </a:rPr>
                                      <m:t>1</m:t>
                                    </m:r>
                                  </m:sub>
                                </m:sSub>
                                <m:sSup>
                                  <m:sSupPr>
                                    <m:ctrlPr>
                                      <a:rPr lang="en-US" altLang="zh-TW" sz="1600" i="1">
                                        <a:latin typeface="Cambria Math" panose="02040503050406030204" pitchFamily="18" charset="0"/>
                                      </a:rPr>
                                    </m:ctrlPr>
                                  </m:sSupPr>
                                  <m:e>
                                    <m:r>
                                      <a:rPr lang="en-US" altLang="zh-TW" sz="1600" i="1">
                                        <a:latin typeface="Cambria Math" panose="02040503050406030204" pitchFamily="18" charset="0"/>
                                      </a:rPr>
                                      <m:t>𝑒</m:t>
                                    </m:r>
                                  </m:e>
                                  <m:sup>
                                    <m:r>
                                      <a:rPr lang="en-US" altLang="zh-TW" sz="1600" i="1">
                                        <a:latin typeface="Cambria Math" panose="02040503050406030204" pitchFamily="18" charset="0"/>
                                      </a:rPr>
                                      <m:t>−</m:t>
                                    </m:r>
                                    <m:r>
                                      <a:rPr lang="en-US" altLang="zh-TW" sz="1600" i="1">
                                        <a:latin typeface="Cambria Math" panose="02040503050406030204" pitchFamily="18" charset="0"/>
                                      </a:rPr>
                                      <m:t>𝑘h</m:t>
                                    </m:r>
                                  </m:sup>
                                </m:sSup>
                              </m:oMath>
                            </m:oMathPara>
                          </a14:m>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467314130"/>
                      </a:ext>
                    </a:extLst>
                  </a:tr>
                  <a:tr h="981075">
                    <a:tc>
                      <a:txBody>
                        <a:bodyPr/>
                        <a:lstStyle/>
                        <a:p>
                          <a:r>
                            <a:rPr lang="en-US" altLang="zh-TW" sz="1600" dirty="0">
                              <a:latin typeface="Calibri" panose="020F0502020204030204" pitchFamily="34" charset="0"/>
                              <a:cs typeface="Calibri" panose="020F0502020204030204" pitchFamily="34" charset="0"/>
                            </a:rPr>
                            <a:t>Computational form</a:t>
                          </a:r>
                          <a:endParaRPr lang="zh-TW" altLang="en-US" sz="1600" dirty="0">
                            <a:latin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14:m>
                            <m:oMath xmlns:m="http://schemas.openxmlformats.org/officeDocument/2006/math">
                              <m:d>
                                <m:dPr>
                                  <m:begChr m:val="{"/>
                                  <m:endChr m:val=""/>
                                  <m:ctrlPr>
                                    <a:rPr lang="en-US" altLang="zh-TW" sz="1600" i="1" smtClean="0">
                                      <a:latin typeface="Cambria Math" panose="02040503050406030204" pitchFamily="18" charset="0"/>
                                      <a:cs typeface="Calibri" panose="020F0502020204030204" pitchFamily="34" charset="0"/>
                                    </a:rPr>
                                  </m:ctrlPr>
                                </m:dPr>
                                <m:e>
                                  <m:eqArr>
                                    <m:eqArrPr>
                                      <m:ctrlPr>
                                        <a:rPr lang="en-US" altLang="zh-TW" sz="1600" i="1" smtClean="0">
                                          <a:latin typeface="Cambria Math" panose="02040503050406030204" pitchFamily="18" charset="0"/>
                                          <a:cs typeface="Calibri" panose="020F0502020204030204" pitchFamily="34" charset="0"/>
                                        </a:rPr>
                                      </m:ctrlPr>
                                    </m:eqArrPr>
                                    <m:e>
                                      <m:r>
                                        <a:rPr lang="en-US" altLang="zh-TW" sz="1600" i="1">
                                          <a:latin typeface="Cambria Math" panose="02040503050406030204" pitchFamily="18" charset="0"/>
                                        </a:rPr>
                                        <m:t>𝜙</m:t>
                                      </m:r>
                                      <m:r>
                                        <a:rPr lang="en-US" altLang="zh-TW" sz="1600" i="1">
                                          <a:latin typeface="Cambria Math" panose="02040503050406030204" pitchFamily="18" charset="0"/>
                                        </a:rPr>
                                        <m:t>(−</m:t>
                                      </m:r>
                                      <m:r>
                                        <a:rPr lang="en-US" altLang="zh-TW" sz="1600" i="1">
                                          <a:latin typeface="Cambria Math" panose="02040503050406030204" pitchFamily="18" charset="0"/>
                                        </a:rPr>
                                        <m:t>h</m:t>
                                      </m:r>
                                      <m:r>
                                        <a:rPr lang="en-US" altLang="zh-TW" sz="1600" i="1">
                                          <a:latin typeface="Cambria Math" panose="02040503050406030204" pitchFamily="18" charset="0"/>
                                        </a:rPr>
                                        <m:t>)=0</m:t>
                                      </m:r>
                                    </m:e>
                                    <m:e>
                                      <m:f>
                                        <m:fPr>
                                          <m:ctrlPr>
                                            <a:rPr lang="en-US" altLang="zh-TW" sz="1600" i="1">
                                              <a:latin typeface="Cambria Math" panose="02040503050406030204" pitchFamily="18" charset="0"/>
                                            </a:rPr>
                                          </m:ctrlPr>
                                        </m:fPr>
                                        <m:num>
                                          <m:sSup>
                                            <m:sSupPr>
                                              <m:ctrlPr>
                                                <a:rPr lang="en-US" altLang="zh-TW" sz="1600" i="1">
                                                  <a:latin typeface="Cambria Math" panose="02040503050406030204" pitchFamily="18" charset="0"/>
                                                </a:rPr>
                                              </m:ctrlPr>
                                            </m:sSupPr>
                                            <m:e>
                                              <m:r>
                                                <a:rPr lang="en-US" altLang="zh-TW" sz="1600" i="1">
                                                  <a:latin typeface="Cambria Math" panose="02040503050406030204" pitchFamily="18" charset="0"/>
                                                </a:rPr>
                                                <m:t>𝑑</m:t>
                                              </m:r>
                                            </m:e>
                                            <m:sup>
                                              <m:r>
                                                <a:rPr lang="en-US" altLang="zh-TW" sz="1600" i="1">
                                                  <a:latin typeface="Cambria Math" panose="02040503050406030204" pitchFamily="18" charset="0"/>
                                                </a:rPr>
                                                <m:t>2</m:t>
                                              </m:r>
                                            </m:sup>
                                          </m:sSup>
                                          <m:r>
                                            <a:rPr lang="en-US" altLang="zh-TW" sz="1600" i="1">
                                              <a:latin typeface="Cambria Math" panose="02040503050406030204" pitchFamily="18" charset="0"/>
                                            </a:rPr>
                                            <m:t>𝜙</m:t>
                                          </m:r>
                                          <m:r>
                                            <a:rPr lang="en-US" altLang="zh-TW" sz="1600" i="1">
                                              <a:latin typeface="Cambria Math" panose="02040503050406030204" pitchFamily="18" charset="0"/>
                                            </a:rPr>
                                            <m:t>(−</m:t>
                                          </m:r>
                                          <m:r>
                                            <a:rPr lang="en-US" altLang="zh-TW" sz="1600" i="1">
                                              <a:latin typeface="Cambria Math" panose="02040503050406030204" pitchFamily="18" charset="0"/>
                                            </a:rPr>
                                            <m:t>h</m:t>
                                          </m:r>
                                          <m:r>
                                            <a:rPr lang="en-US" altLang="zh-TW" sz="1600" i="1">
                                              <a:latin typeface="Cambria Math" panose="02040503050406030204" pitchFamily="18" charset="0"/>
                                            </a:rPr>
                                            <m:t>)</m:t>
                                          </m:r>
                                        </m:num>
                                        <m:den>
                                          <m:r>
                                            <a:rPr lang="en-US" altLang="zh-TW" sz="1600" i="1">
                                              <a:latin typeface="Cambria Math" panose="02040503050406030204" pitchFamily="18" charset="0"/>
                                            </a:rPr>
                                            <m:t>𝑑</m:t>
                                          </m:r>
                                          <m:sSup>
                                            <m:sSupPr>
                                              <m:ctrlPr>
                                                <a:rPr lang="en-US" altLang="zh-TW" sz="1600" i="1">
                                                  <a:latin typeface="Cambria Math" panose="02040503050406030204" pitchFamily="18" charset="0"/>
                                                </a:rPr>
                                              </m:ctrlPr>
                                            </m:sSupPr>
                                            <m:e>
                                              <m:r>
                                                <a:rPr lang="en-US" altLang="zh-TW" sz="1600" i="1">
                                                  <a:latin typeface="Cambria Math" panose="02040503050406030204" pitchFamily="18" charset="0"/>
                                                </a:rPr>
                                                <m:t>𝑧</m:t>
                                              </m:r>
                                            </m:e>
                                            <m:sup>
                                              <m:r>
                                                <a:rPr lang="en-US" altLang="zh-TW" sz="1600" i="1">
                                                  <a:latin typeface="Cambria Math" panose="02040503050406030204" pitchFamily="18" charset="0"/>
                                                </a:rPr>
                                                <m:t>2</m:t>
                                              </m:r>
                                            </m:sup>
                                          </m:sSup>
                                        </m:den>
                                      </m:f>
                                      <m:r>
                                        <a:rPr lang="en-US" altLang="zh-TW" sz="1600" i="1">
                                          <a:latin typeface="Cambria Math" panose="02040503050406030204" pitchFamily="18" charset="0"/>
                                        </a:rPr>
                                        <m:t>=0</m:t>
                                      </m:r>
                                    </m:e>
                                  </m:eqArr>
                                </m:e>
                              </m:d>
                            </m:oMath>
                          </a14:m>
                          <a:r>
                            <a:rPr lang="en-US" altLang="zh-TW" sz="1600" dirty="0">
                              <a:latin typeface="Calibri" panose="020F0502020204030204" pitchFamily="34" charset="0"/>
                              <a:cs typeface="Calibri" panose="020F0502020204030204" pitchFamily="34" charset="0"/>
                            </a:rPr>
                            <a:t>  </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14:m>
                            <m:oMath xmlns:m="http://schemas.openxmlformats.org/officeDocument/2006/math">
                              <m:d>
                                <m:dPr>
                                  <m:begChr m:val="{"/>
                                  <m:endChr m:val=""/>
                                  <m:ctrlPr>
                                    <a:rPr lang="en-US" altLang="zh-TW" sz="1600" i="1" smtClean="0">
                                      <a:latin typeface="Cambria Math" panose="02040503050406030204" pitchFamily="18" charset="0"/>
                                      <a:cs typeface="Calibri" panose="020F0502020204030204" pitchFamily="34" charset="0"/>
                                    </a:rPr>
                                  </m:ctrlPr>
                                </m:dPr>
                                <m:e>
                                  <m:eqArr>
                                    <m:eqArrPr>
                                      <m:ctrlPr>
                                        <a:rPr lang="en-US" altLang="zh-TW" sz="1600" i="1" smtClean="0">
                                          <a:latin typeface="Cambria Math" panose="02040503050406030204" pitchFamily="18" charset="0"/>
                                          <a:cs typeface="Calibri" panose="020F0502020204030204" pitchFamily="34" charset="0"/>
                                        </a:rPr>
                                      </m:ctrlPr>
                                    </m:eqArrPr>
                                    <m:e>
                                      <m:f>
                                        <m:fPr>
                                          <m:ctrlPr>
                                            <a:rPr lang="en-US" altLang="zh-TW" sz="1600" i="1">
                                              <a:latin typeface="Cambria Math" panose="02040503050406030204" pitchFamily="18" charset="0"/>
                                            </a:rPr>
                                          </m:ctrlPr>
                                        </m:fPr>
                                        <m:num>
                                          <m:r>
                                            <a:rPr lang="en-US" altLang="zh-TW" sz="1600" i="1">
                                              <a:latin typeface="Cambria Math" panose="02040503050406030204" pitchFamily="18" charset="0"/>
                                            </a:rPr>
                                            <m:t>𝑑</m:t>
                                          </m:r>
                                          <m:r>
                                            <a:rPr lang="en-US" altLang="zh-TW" sz="1600" i="1">
                                              <a:latin typeface="Cambria Math" panose="02040503050406030204" pitchFamily="18" charset="0"/>
                                            </a:rPr>
                                            <m:t>𝜙</m:t>
                                          </m:r>
                                          <m:r>
                                            <a:rPr lang="en-US" altLang="zh-TW" sz="1600" i="1">
                                              <a:latin typeface="Cambria Math" panose="02040503050406030204" pitchFamily="18" charset="0"/>
                                            </a:rPr>
                                            <m:t>(−</m:t>
                                          </m:r>
                                          <m:r>
                                            <a:rPr lang="en-US" altLang="zh-TW" sz="1600" i="1">
                                              <a:latin typeface="Cambria Math" panose="02040503050406030204" pitchFamily="18" charset="0"/>
                                            </a:rPr>
                                            <m:t>h</m:t>
                                          </m:r>
                                          <m:r>
                                            <a:rPr lang="en-US" altLang="zh-TW" sz="1600" i="1">
                                              <a:latin typeface="Cambria Math" panose="02040503050406030204" pitchFamily="18" charset="0"/>
                                            </a:rPr>
                                            <m:t>)</m:t>
                                          </m:r>
                                        </m:num>
                                        <m:den>
                                          <m:r>
                                            <a:rPr lang="en-US" altLang="zh-TW" sz="1600" i="1">
                                              <a:latin typeface="Cambria Math" panose="02040503050406030204" pitchFamily="18" charset="0"/>
                                            </a:rPr>
                                            <m:t>𝑑𝑧</m:t>
                                          </m:r>
                                        </m:den>
                                      </m:f>
                                      <m:r>
                                        <a:rPr lang="en-US" altLang="zh-TW" sz="1600" b="0" i="1" smtClean="0">
                                          <a:latin typeface="Cambria Math" panose="02040503050406030204" pitchFamily="18" charset="0"/>
                                        </a:rPr>
                                        <m:t>−</m:t>
                                      </m:r>
                                      <m:r>
                                        <a:rPr lang="en-US" altLang="zh-TW" sz="1600" i="1" smtClean="0">
                                          <a:latin typeface="Cambria Math" panose="02040503050406030204" pitchFamily="18" charset="0"/>
                                        </a:rPr>
                                        <m:t>𝑘</m:t>
                                      </m:r>
                                      <m:r>
                                        <a:rPr lang="en-US" altLang="zh-TW" sz="1600" i="1" smtClean="0">
                                          <a:latin typeface="Cambria Math" panose="02040503050406030204" pitchFamily="18" charset="0"/>
                                        </a:rPr>
                                        <m:t>𝜙</m:t>
                                      </m:r>
                                      <m:r>
                                        <a:rPr lang="en-US" altLang="zh-TW" sz="1600" i="1" smtClean="0">
                                          <a:latin typeface="Cambria Math" panose="02040503050406030204" pitchFamily="18" charset="0"/>
                                        </a:rPr>
                                        <m:t>(−</m:t>
                                      </m:r>
                                      <m:r>
                                        <a:rPr lang="en-US" altLang="zh-TW" sz="1600" i="1" smtClean="0">
                                          <a:latin typeface="Cambria Math" panose="02040503050406030204" pitchFamily="18" charset="0"/>
                                        </a:rPr>
                                        <m:t>h</m:t>
                                      </m:r>
                                      <m:r>
                                        <a:rPr lang="en-US" altLang="zh-TW" sz="1600" i="1" smtClean="0">
                                          <a:latin typeface="Cambria Math" panose="02040503050406030204" pitchFamily="18" charset="0"/>
                                        </a:rPr>
                                        <m:t>)=0</m:t>
                                      </m:r>
                                      <m:r>
                                        <m:rPr>
                                          <m:nor/>
                                        </m:rPr>
                                        <a:rPr lang="en-US" altLang="zh-TW" sz="1600" i="1" dirty="0">
                                          <a:latin typeface="Calibri" panose="020F0502020204030204" pitchFamily="34" charset="0"/>
                                          <a:cs typeface="Calibri" panose="020F0502020204030204" pitchFamily="34" charset="0"/>
                                        </a:rPr>
                                        <m:t> </m:t>
                                      </m:r>
                                    </m:e>
                                    <m:e>
                                      <m:f>
                                        <m:fPr>
                                          <m:ctrlPr>
                                            <a:rPr lang="en-US" altLang="zh-TW" sz="1600" i="1">
                                              <a:latin typeface="Cambria Math" panose="02040503050406030204" pitchFamily="18" charset="0"/>
                                            </a:rPr>
                                          </m:ctrlPr>
                                        </m:fPr>
                                        <m:num>
                                          <m:sSup>
                                            <m:sSupPr>
                                              <m:ctrlPr>
                                                <a:rPr lang="en-US" altLang="zh-TW" sz="1600" i="1">
                                                  <a:latin typeface="Cambria Math" panose="02040503050406030204" pitchFamily="18" charset="0"/>
                                                </a:rPr>
                                              </m:ctrlPr>
                                            </m:sSupPr>
                                            <m:e>
                                              <m:r>
                                                <a:rPr lang="en-US" altLang="zh-TW" sz="1600" i="1">
                                                  <a:latin typeface="Cambria Math" panose="02040503050406030204" pitchFamily="18" charset="0"/>
                                                </a:rPr>
                                                <m:t>𝑑</m:t>
                                              </m:r>
                                            </m:e>
                                            <m:sup>
                                              <m:r>
                                                <a:rPr lang="en-US" altLang="zh-TW" sz="1600" i="1">
                                                  <a:latin typeface="Cambria Math" panose="02040503050406030204" pitchFamily="18" charset="0"/>
                                                </a:rPr>
                                                <m:t>2</m:t>
                                              </m:r>
                                            </m:sup>
                                          </m:sSup>
                                          <m:r>
                                            <a:rPr lang="en-US" altLang="zh-TW" sz="1600" i="1">
                                              <a:latin typeface="Cambria Math" panose="02040503050406030204" pitchFamily="18" charset="0"/>
                                            </a:rPr>
                                            <m:t>𝜙</m:t>
                                          </m:r>
                                          <m:r>
                                            <a:rPr lang="en-US" altLang="zh-TW" sz="1600" i="1">
                                              <a:latin typeface="Cambria Math" panose="02040503050406030204" pitchFamily="18" charset="0"/>
                                            </a:rPr>
                                            <m:t>(−</m:t>
                                          </m:r>
                                          <m:r>
                                            <a:rPr lang="en-US" altLang="zh-TW" sz="1600" i="1">
                                              <a:latin typeface="Cambria Math" panose="02040503050406030204" pitchFamily="18" charset="0"/>
                                            </a:rPr>
                                            <m:t>h</m:t>
                                          </m:r>
                                          <m:r>
                                            <a:rPr lang="en-US" altLang="zh-TW" sz="1600" i="1">
                                              <a:latin typeface="Cambria Math" panose="02040503050406030204" pitchFamily="18" charset="0"/>
                                            </a:rPr>
                                            <m:t>)</m:t>
                                          </m:r>
                                        </m:num>
                                        <m:den>
                                          <m:r>
                                            <a:rPr lang="en-US" altLang="zh-TW" sz="1600" i="1">
                                              <a:latin typeface="Cambria Math" panose="02040503050406030204" pitchFamily="18" charset="0"/>
                                            </a:rPr>
                                            <m:t>𝑑</m:t>
                                          </m:r>
                                          <m:sSup>
                                            <m:sSupPr>
                                              <m:ctrlPr>
                                                <a:rPr lang="en-US" altLang="zh-TW" sz="1600" i="1">
                                                  <a:latin typeface="Cambria Math" panose="02040503050406030204" pitchFamily="18" charset="0"/>
                                                </a:rPr>
                                              </m:ctrlPr>
                                            </m:sSupPr>
                                            <m:e>
                                              <m:r>
                                                <a:rPr lang="en-US" altLang="zh-TW" sz="1600" i="1">
                                                  <a:latin typeface="Cambria Math" panose="02040503050406030204" pitchFamily="18" charset="0"/>
                                                </a:rPr>
                                                <m:t>𝑧</m:t>
                                              </m:r>
                                            </m:e>
                                            <m:sup>
                                              <m:r>
                                                <a:rPr lang="en-US" altLang="zh-TW" sz="1600" i="1">
                                                  <a:latin typeface="Cambria Math" panose="02040503050406030204" pitchFamily="18" charset="0"/>
                                                </a:rPr>
                                                <m:t>2</m:t>
                                              </m:r>
                                            </m:sup>
                                          </m:sSup>
                                        </m:den>
                                      </m:f>
                                      <m:r>
                                        <a:rPr lang="en-US" altLang="zh-TW" sz="1600" b="0" i="1" smtClean="0">
                                          <a:latin typeface="Cambria Math" panose="02040503050406030204" pitchFamily="18" charset="0"/>
                                        </a:rPr>
                                        <m:t>−</m:t>
                                      </m:r>
                                      <m:sSup>
                                        <m:sSupPr>
                                          <m:ctrlPr>
                                            <a:rPr lang="en-US" altLang="zh-TW" sz="1600" i="1" smtClean="0">
                                              <a:latin typeface="Cambria Math" panose="02040503050406030204" pitchFamily="18" charset="0"/>
                                            </a:rPr>
                                          </m:ctrlPr>
                                        </m:sSupPr>
                                        <m:e>
                                          <m:r>
                                            <a:rPr lang="en-US" altLang="zh-TW" sz="1600" i="1">
                                              <a:latin typeface="Cambria Math" panose="02040503050406030204" pitchFamily="18" charset="0"/>
                                            </a:rPr>
                                            <m:t>𝑘</m:t>
                                          </m:r>
                                        </m:e>
                                        <m:sup>
                                          <m:r>
                                            <a:rPr lang="en-US" altLang="zh-TW" sz="1600" i="1">
                                              <a:latin typeface="Cambria Math" panose="02040503050406030204" pitchFamily="18" charset="0"/>
                                            </a:rPr>
                                            <m:t>2</m:t>
                                          </m:r>
                                        </m:sup>
                                      </m:sSup>
                                      <m:r>
                                        <a:rPr lang="en-US" altLang="zh-TW" sz="1600" i="1">
                                          <a:latin typeface="Cambria Math" panose="02040503050406030204" pitchFamily="18" charset="0"/>
                                        </a:rPr>
                                        <m:t>𝜙</m:t>
                                      </m:r>
                                      <m:r>
                                        <a:rPr lang="en-US" altLang="zh-TW" sz="1600" i="1">
                                          <a:latin typeface="Cambria Math" panose="02040503050406030204" pitchFamily="18" charset="0"/>
                                        </a:rPr>
                                        <m:t>(−</m:t>
                                      </m:r>
                                      <m:r>
                                        <a:rPr lang="en-US" altLang="zh-TW" sz="1600" i="1">
                                          <a:latin typeface="Cambria Math" panose="02040503050406030204" pitchFamily="18" charset="0"/>
                                        </a:rPr>
                                        <m:t>h</m:t>
                                      </m:r>
                                      <m:r>
                                        <a:rPr lang="en-US" altLang="zh-TW" sz="1600" i="1">
                                          <a:latin typeface="Cambria Math" panose="02040503050406030204" pitchFamily="18" charset="0"/>
                                        </a:rPr>
                                        <m:t>)=0</m:t>
                                      </m:r>
                                    </m:e>
                                  </m:eqArr>
                                </m:e>
                              </m:d>
                            </m:oMath>
                          </a14:m>
                          <a:r>
                            <a:rPr lang="zh-TW" altLang="en-US" sz="1600" dirty="0">
                              <a:latin typeface="Calibri" panose="020F0502020204030204" pitchFamily="34" charset="0"/>
                              <a:cs typeface="Calibri" panose="020F0502020204030204" pitchFamily="34" charset="0"/>
                            </a:rPr>
                            <a:t> </a:t>
                          </a:r>
                        </a:p>
                      </a:txBody>
                      <a:tcPr anchor="ctr">
                        <a:lnL w="19050" cap="flat" cmpd="sng" algn="ctr">
                          <a:solidFill>
                            <a:srgbClr val="E6E6E6"/>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442595778"/>
                      </a:ext>
                    </a:extLst>
                  </a:tr>
                  <a:tr h="887817">
                    <a:tc>
                      <a:txBody>
                        <a:bodyPr/>
                        <a:lstStyle/>
                        <a:p>
                          <a:r>
                            <a:rPr lang="en-US" altLang="zh-TW" sz="1600" dirty="0">
                              <a:latin typeface="Calibri" panose="020F0502020204030204" pitchFamily="34" charset="0"/>
                              <a:cs typeface="Calibri" panose="020F0502020204030204" pitchFamily="34" charset="0"/>
                            </a:rPr>
                            <a:t>Convergence with </a:t>
                          </a:r>
                          <a14:m>
                            <m:oMath xmlns:m="http://schemas.openxmlformats.org/officeDocument/2006/math">
                              <m:r>
                                <a:rPr lang="en-US" altLang="zh-TW" sz="1600" b="0" i="1" smtClean="0">
                                  <a:latin typeface="Cambria Math" panose="02040503050406030204" pitchFamily="18" charset="0"/>
                                  <a:cs typeface="Calibri" panose="020F0502020204030204" pitchFamily="34" charset="0"/>
                                </a:rPr>
                                <m:t>h</m:t>
                              </m:r>
                            </m:oMath>
                          </a14:m>
                          <a:endParaRPr lang="zh-TW" altLang="en-US" sz="1600" dirty="0">
                            <a:latin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nSpc>
                              <a:spcPct val="200000"/>
                            </a:lnSpc>
                          </a:pPr>
                          <a:endParaRPr lang="zh-TW" altLang="en-US" sz="9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E6E6E6"/>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01264106"/>
                      </a:ext>
                    </a:extLst>
                  </a:tr>
                </a:tbl>
              </a:graphicData>
            </a:graphic>
          </p:graphicFrame>
        </mc:Choice>
        <mc:Fallback xmlns="">
          <p:graphicFrame>
            <p:nvGraphicFramePr>
              <p:cNvPr id="13" name="表格 12">
                <a:extLst>
                  <a:ext uri="{FF2B5EF4-FFF2-40B4-BE49-F238E27FC236}">
                    <a16:creationId xmlns:a16="http://schemas.microsoft.com/office/drawing/2014/main" id="{9134FF7E-37D1-409F-B8E3-C2B3D96998D1}"/>
                  </a:ext>
                </a:extLst>
              </p:cNvPr>
              <p:cNvGraphicFramePr>
                <a:graphicFrameLocks noGrp="1"/>
              </p:cNvGraphicFramePr>
              <p:nvPr>
                <p:extLst>
                  <p:ext uri="{D42A27DB-BD31-4B8C-83A1-F6EECF244321}">
                    <p14:modId xmlns:p14="http://schemas.microsoft.com/office/powerpoint/2010/main" val="3115680460"/>
                  </p:ext>
                </p:extLst>
              </p:nvPr>
            </p:nvGraphicFramePr>
            <p:xfrm>
              <a:off x="838200" y="2071172"/>
              <a:ext cx="10134600" cy="4569532"/>
            </p:xfrm>
            <a:graphic>
              <a:graphicData uri="http://schemas.openxmlformats.org/drawingml/2006/table">
                <a:tbl>
                  <a:tblPr firstRow="1" bandRow="1">
                    <a:tableStyleId>{2D5ABB26-0587-4C30-8999-92F81FD0307C}</a:tableStyleId>
                  </a:tblPr>
                  <a:tblGrid>
                    <a:gridCol w="2404292">
                      <a:extLst>
                        <a:ext uri="{9D8B030D-6E8A-4147-A177-3AD203B41FA5}">
                          <a16:colId xmlns:a16="http://schemas.microsoft.com/office/drawing/2014/main" val="2530788722"/>
                        </a:ext>
                      </a:extLst>
                    </a:gridCol>
                    <a:gridCol w="3865154">
                      <a:extLst>
                        <a:ext uri="{9D8B030D-6E8A-4147-A177-3AD203B41FA5}">
                          <a16:colId xmlns:a16="http://schemas.microsoft.com/office/drawing/2014/main" val="442865936"/>
                        </a:ext>
                      </a:extLst>
                    </a:gridCol>
                    <a:gridCol w="3865154">
                      <a:extLst>
                        <a:ext uri="{9D8B030D-6E8A-4147-A177-3AD203B41FA5}">
                          <a16:colId xmlns:a16="http://schemas.microsoft.com/office/drawing/2014/main" val="975427994"/>
                        </a:ext>
                      </a:extLst>
                    </a:gridCol>
                  </a:tblGrid>
                  <a:tr h="405328">
                    <a:tc>
                      <a:txBody>
                        <a:bodyPr/>
                        <a:lstStyle/>
                        <a:p>
                          <a:endParaRPr lang="zh-TW" altLang="en-US" sz="1600" dirty="0">
                            <a:latin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9050" cap="flat" cmpd="sng" algn="ctr">
                          <a:solidFill>
                            <a:srgbClr val="E6E6E6"/>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Calibri" panose="020F0502020204030204" pitchFamily="34" charset="0"/>
                              <a:cs typeface="Calibri" panose="020F0502020204030204" pitchFamily="34" charset="0"/>
                            </a:rPr>
                            <a:t>Free-slip condition</a:t>
                          </a: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Calibri" panose="020F0502020204030204" pitchFamily="34" charset="0"/>
                              <a:cs typeface="Calibri" panose="020F0502020204030204" pitchFamily="34" charset="0"/>
                            </a:rPr>
                            <a:t>Exponential decay</a:t>
                          </a:r>
                        </a:p>
                      </a:txBody>
                      <a:tcPr anchor="ctr">
                        <a:lnL w="19050" cap="flat" cmpd="sng" algn="ctr">
                          <a:solidFill>
                            <a:srgbClr val="E6E6E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231399320"/>
                      </a:ext>
                    </a:extLst>
                  </a:tr>
                  <a:tr h="561975">
                    <a:tc>
                      <a:txBody>
                        <a:bodyPr/>
                        <a:lstStyle/>
                        <a:p>
                          <a:r>
                            <a:rPr lang="en-US" altLang="zh-TW" sz="1600" dirty="0">
                              <a:latin typeface="Calibri" panose="020F0502020204030204" pitchFamily="34" charset="0"/>
                              <a:cs typeface="Calibri" panose="020F0502020204030204" pitchFamily="34" charset="0"/>
                            </a:rPr>
                            <a:t>Statement</a:t>
                          </a:r>
                          <a:endParaRPr lang="zh-TW" altLang="en-US" sz="1600" dirty="0">
                            <a:latin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5"/>
                          <a:stretch>
                            <a:fillRect l="-62303" t="-128261" r="-100315" b="-644565"/>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5"/>
                          <a:stretch>
                            <a:fillRect l="-162303" t="-128261" r="-315" b="-644565"/>
                          </a:stretch>
                        </a:blipFill>
                      </a:tcPr>
                    </a:tc>
                    <a:extLst>
                      <a:ext uri="{0D108BD9-81ED-4DB2-BD59-A6C34878D82A}">
                        <a16:rowId xmlns:a16="http://schemas.microsoft.com/office/drawing/2014/main" val="467314130"/>
                      </a:ext>
                    </a:extLst>
                  </a:tr>
                  <a:tr h="994347">
                    <a:tc>
                      <a:txBody>
                        <a:bodyPr/>
                        <a:lstStyle/>
                        <a:p>
                          <a:r>
                            <a:rPr lang="en-US" altLang="zh-TW" sz="1600" dirty="0">
                              <a:latin typeface="Calibri" panose="020F0502020204030204" pitchFamily="34" charset="0"/>
                              <a:cs typeface="Calibri" panose="020F0502020204030204" pitchFamily="34" charset="0"/>
                            </a:rPr>
                            <a:t>Computational form</a:t>
                          </a:r>
                          <a:endParaRPr lang="zh-TW" altLang="en-US" sz="1600" dirty="0">
                            <a:latin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5"/>
                          <a:stretch>
                            <a:fillRect l="-62303" t="-128834" r="-100315" b="-263804"/>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5"/>
                          <a:stretch>
                            <a:fillRect l="-162303" t="-128834" r="-315" b="-263804"/>
                          </a:stretch>
                        </a:blipFill>
                      </a:tcPr>
                    </a:tc>
                    <a:extLst>
                      <a:ext uri="{0D108BD9-81ED-4DB2-BD59-A6C34878D82A}">
                        <a16:rowId xmlns:a16="http://schemas.microsoft.com/office/drawing/2014/main" val="442595778"/>
                      </a:ext>
                    </a:extLst>
                  </a:tr>
                  <a:tr h="2607882">
                    <a:tc>
                      <a:txBody>
                        <a:bodyPr/>
                        <a:lstStyle/>
                        <a:p>
                          <a:endParaRPr lang="zh-TW"/>
                        </a:p>
                      </a:txBody>
                      <a:tcPr anchor="ctr">
                        <a:lnL w="12700" cap="flat" cmpd="sng" algn="ctr">
                          <a:no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2700" cap="flat" cmpd="sng" algn="ctr">
                          <a:noFill/>
                          <a:prstDash val="solid"/>
                          <a:round/>
                          <a:headEnd type="none" w="med" len="med"/>
                          <a:tailEnd type="none" w="med" len="med"/>
                        </a:lnB>
                        <a:blipFill>
                          <a:blip r:embed="rId5"/>
                          <a:stretch>
                            <a:fillRect t="-86946" r="-321519" b="-233"/>
                          </a:stretch>
                        </a:blipFill>
                      </a:tcPr>
                    </a:tc>
                    <a:tc>
                      <a:txBody>
                        <a:bodyPr/>
                        <a:lstStyle/>
                        <a:p>
                          <a:pPr>
                            <a:lnSpc>
                              <a:spcPct val="200000"/>
                            </a:lnSpc>
                          </a:pPr>
                          <a:endParaRPr lang="zh-TW" altLang="en-US" sz="9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E6E6E6"/>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01264106"/>
                      </a:ext>
                    </a:extLst>
                  </a:tr>
                </a:tbl>
              </a:graphicData>
            </a:graphic>
          </p:graphicFrame>
        </mc:Fallback>
      </mc:AlternateContent>
    </p:spTree>
    <p:extLst>
      <p:ext uri="{BB962C8B-B14F-4D97-AF65-F5344CB8AC3E}">
        <p14:creationId xmlns:p14="http://schemas.microsoft.com/office/powerpoint/2010/main" val="980086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E3EAAA-BB99-4C92-B1F4-50301950BA38}"/>
              </a:ext>
            </a:extLst>
          </p:cNvPr>
          <p:cNvSpPr>
            <a:spLocks noGrp="1"/>
          </p:cNvSpPr>
          <p:nvPr>
            <p:ph type="title"/>
          </p:nvPr>
        </p:nvSpPr>
        <p:spPr/>
        <p:txBody>
          <a:bodyPr/>
          <a:lstStyle/>
          <a:p>
            <a:r>
              <a:rPr lang="en-US" altLang="zh-TW" dirty="0"/>
              <a:t>Outline</a:t>
            </a:r>
            <a:endParaRPr lang="zh-TW" altLang="en-US" dirty="0"/>
          </a:p>
        </p:txBody>
      </p:sp>
      <p:sp>
        <p:nvSpPr>
          <p:cNvPr id="4" name="Rectangle 1">
            <a:extLst>
              <a:ext uri="{FF2B5EF4-FFF2-40B4-BE49-F238E27FC236}">
                <a16:creationId xmlns:a16="http://schemas.microsoft.com/office/drawing/2014/main" id="{7B882384-B609-4AB8-B2EC-0B1791BEACB6}"/>
              </a:ext>
            </a:extLst>
          </p:cNvPr>
          <p:cNvSpPr>
            <a:spLocks noGrp="1" noChangeArrowheads="1"/>
          </p:cNvSpPr>
          <p:nvPr>
            <p:ph idx="1"/>
          </p:nvPr>
        </p:nvSpPr>
        <p:spPr bwMode="auto">
          <a:xfrm>
            <a:off x="838200" y="964793"/>
            <a:ext cx="4276725" cy="4451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38050" tIns="0" rIns="0" bIns="0" numCol="1" anchor="ctr" anchorCtr="0" compatLnSpc="1">
            <a:prstTxWarp prst="textNoShape">
              <a:avLst/>
            </a:prstTxWarp>
            <a:spAutoFit/>
          </a:bodyPr>
          <a:lstStyle/>
          <a:p>
            <a:pPr marL="0" marR="0" lvl="0" indent="0" algn="l" defTabSz="914400" rtl="0" eaLnBrk="0" fontAlgn="base" latinLnBrk="0" hangingPunct="0">
              <a:lnSpc>
                <a:spcPts val="2880"/>
              </a:lnSpc>
              <a:spcBef>
                <a:spcPct val="0"/>
              </a:spcBef>
              <a:spcAft>
                <a:spcPct val="0"/>
              </a:spcAft>
              <a:buClrTx/>
              <a:buSzTx/>
              <a:buFontTx/>
              <a:buAutoNum type="arabicPeriod"/>
              <a:tabLst/>
            </a:pPr>
            <a:r>
              <a:rPr kumimoji="0" lang="zh-TW" altLang="en-US" sz="1600" b="0" i="0" u="none" strike="noStrike" cap="none" normalizeH="0" baseline="0" dirty="0">
                <a:ln>
                  <a:noFill/>
                </a:ln>
                <a:solidFill>
                  <a:schemeClr val="bg1">
                    <a:lumMod val="75000"/>
                  </a:schemeClr>
                </a:solidFill>
                <a:effectLst/>
                <a:ea typeface="PT Serif"/>
              </a:rPr>
              <a:t> </a:t>
            </a:r>
            <a:r>
              <a:rPr kumimoji="0" lang="zh-TW" altLang="zh-TW" sz="1600" b="0" i="0" u="none" strike="noStrike" cap="none" normalizeH="0" baseline="0" dirty="0">
                <a:ln>
                  <a:noFill/>
                </a:ln>
                <a:solidFill>
                  <a:schemeClr val="bg1">
                    <a:lumMod val="75000"/>
                  </a:schemeClr>
                </a:solidFill>
                <a:effectLst/>
                <a:ea typeface="PT Serif"/>
              </a:rPr>
              <a:t>Introduction</a:t>
            </a:r>
          </a:p>
          <a:p>
            <a:pPr marL="0" marR="0" lvl="0" indent="0" algn="l" defTabSz="914400" rtl="0" eaLnBrk="0" fontAlgn="base" latinLnBrk="0" hangingPunct="0">
              <a:lnSpc>
                <a:spcPts val="2880"/>
              </a:lnSpc>
              <a:spcBef>
                <a:spcPct val="0"/>
              </a:spcBef>
              <a:spcAft>
                <a:spcPct val="0"/>
              </a:spcAft>
              <a:buClrTx/>
              <a:buSzTx/>
              <a:buFontTx/>
              <a:buAutoNum type="arabicPeriod" startAt="2"/>
              <a:tabLst/>
            </a:pPr>
            <a:r>
              <a:rPr kumimoji="0" lang="zh-TW" altLang="en-US" sz="1600" b="0" i="0" u="none" strike="noStrike" cap="none" normalizeH="0" baseline="0" dirty="0">
                <a:ln>
                  <a:noFill/>
                </a:ln>
                <a:solidFill>
                  <a:schemeClr val="bg1">
                    <a:lumMod val="75000"/>
                  </a:schemeClr>
                </a:solidFill>
                <a:effectLst/>
                <a:ea typeface="PT Serif"/>
              </a:rPr>
              <a:t> </a:t>
            </a:r>
            <a:r>
              <a:rPr kumimoji="0" lang="zh-TW" altLang="zh-TW" sz="1600" b="0" i="0" u="none" strike="noStrike" cap="none" normalizeH="0" baseline="0" dirty="0">
                <a:ln>
                  <a:noFill/>
                </a:ln>
                <a:solidFill>
                  <a:schemeClr val="bg1">
                    <a:lumMod val="75000"/>
                  </a:schemeClr>
                </a:solidFill>
                <a:effectLst/>
                <a:ea typeface="PT Serif"/>
              </a:rPr>
              <a:t>Mathematical Formulations</a:t>
            </a:r>
          </a:p>
          <a:p>
            <a:pPr marL="457200" marR="0" lvl="1" indent="0" algn="l" defTabSz="914400" rtl="0" eaLnBrk="0" fontAlgn="base" latinLnBrk="0" hangingPunct="0">
              <a:lnSpc>
                <a:spcPts val="2880"/>
              </a:lnSpc>
              <a:spcBef>
                <a:spcPct val="0"/>
              </a:spcBef>
              <a:spcAft>
                <a:spcPct val="0"/>
              </a:spcAft>
              <a:buClrTx/>
              <a:buSzTx/>
              <a:buNone/>
              <a:tabLst/>
            </a:pPr>
            <a:r>
              <a:rPr kumimoji="0" lang="en-US" altLang="zh-TW" sz="1600" b="0" i="0" u="none" strike="noStrike" cap="none" normalizeH="0" baseline="0" dirty="0">
                <a:ln>
                  <a:noFill/>
                </a:ln>
                <a:solidFill>
                  <a:schemeClr val="bg1">
                    <a:lumMod val="75000"/>
                  </a:schemeClr>
                </a:solidFill>
                <a:effectLst/>
                <a:latin typeface="Calibri" panose="020F0502020204030204" pitchFamily="34" charset="0"/>
                <a:ea typeface="PT Serif"/>
                <a:cs typeface="Calibri" panose="020F0502020204030204" pitchFamily="34" charset="0"/>
              </a:rPr>
              <a:t>2.1 </a:t>
            </a:r>
            <a:r>
              <a:rPr kumimoji="0" lang="zh-TW" altLang="zh-TW" sz="1600" b="0" i="0" u="none" strike="noStrike" cap="none" normalizeH="0" baseline="0" dirty="0">
                <a:ln>
                  <a:noFill/>
                </a:ln>
                <a:solidFill>
                  <a:schemeClr val="bg1">
                    <a:lumMod val="75000"/>
                  </a:schemeClr>
                </a:solidFill>
                <a:effectLst/>
                <a:latin typeface="Calibri" panose="020F0502020204030204" pitchFamily="34" charset="0"/>
                <a:ea typeface="PT Serif"/>
                <a:cs typeface="Calibri" panose="020F0502020204030204" pitchFamily="34" charset="0"/>
              </a:rPr>
              <a:t>The velocity profile</a:t>
            </a:r>
          </a:p>
          <a:p>
            <a:pPr marL="457200" marR="0" lvl="1" indent="0" algn="l" defTabSz="914400" rtl="0" eaLnBrk="0" fontAlgn="base" latinLnBrk="0" hangingPunct="0">
              <a:lnSpc>
                <a:spcPts val="2880"/>
              </a:lnSpc>
              <a:spcBef>
                <a:spcPct val="0"/>
              </a:spcBef>
              <a:spcAft>
                <a:spcPct val="0"/>
              </a:spcAft>
              <a:buClrTx/>
              <a:buSzTx/>
              <a:buNone/>
              <a:tabLst/>
            </a:pPr>
            <a:r>
              <a:rPr kumimoji="0" lang="en-US" altLang="zh-TW" sz="1600" b="0" i="0" u="none" strike="noStrike" cap="none" normalizeH="0" baseline="0" dirty="0">
                <a:ln>
                  <a:noFill/>
                </a:ln>
                <a:solidFill>
                  <a:schemeClr val="bg1">
                    <a:lumMod val="75000"/>
                  </a:schemeClr>
                </a:solidFill>
                <a:effectLst/>
                <a:latin typeface="Calibri" panose="020F0502020204030204" pitchFamily="34" charset="0"/>
                <a:ea typeface="PT Serif"/>
                <a:cs typeface="Calibri" panose="020F0502020204030204" pitchFamily="34" charset="0"/>
              </a:rPr>
              <a:t>2.2 </a:t>
            </a:r>
            <a:r>
              <a:rPr kumimoji="0" lang="zh-TW" altLang="zh-TW" sz="1600" b="0" i="0" u="none" strike="noStrike" cap="none" normalizeH="0" baseline="0" dirty="0">
                <a:ln>
                  <a:noFill/>
                </a:ln>
                <a:solidFill>
                  <a:schemeClr val="bg1">
                    <a:lumMod val="75000"/>
                  </a:schemeClr>
                </a:solidFill>
                <a:effectLst/>
                <a:latin typeface="Calibri" panose="020F0502020204030204" pitchFamily="34" charset="0"/>
                <a:ea typeface="PT Serif"/>
                <a:cs typeface="Calibri" panose="020F0502020204030204" pitchFamily="34" charset="0"/>
              </a:rPr>
              <a:t>Orr-Sommerfeld equation</a:t>
            </a:r>
          </a:p>
          <a:p>
            <a:pPr marL="457200" marR="0" lvl="1" indent="0" algn="l" defTabSz="914400" rtl="0" eaLnBrk="0" fontAlgn="base" latinLnBrk="0" hangingPunct="0">
              <a:lnSpc>
                <a:spcPts val="2880"/>
              </a:lnSpc>
              <a:spcBef>
                <a:spcPct val="0"/>
              </a:spcBef>
              <a:spcAft>
                <a:spcPct val="0"/>
              </a:spcAft>
              <a:buClrTx/>
              <a:buSzTx/>
              <a:buNone/>
              <a:tabLst/>
            </a:pPr>
            <a:r>
              <a:rPr kumimoji="0" lang="en-US" altLang="zh-TW" sz="1600" b="0" i="0" u="none" strike="noStrike" cap="none" normalizeH="0" baseline="0" dirty="0">
                <a:ln>
                  <a:noFill/>
                </a:ln>
                <a:solidFill>
                  <a:schemeClr val="bg1">
                    <a:lumMod val="75000"/>
                  </a:schemeClr>
                </a:solidFill>
                <a:effectLst/>
                <a:latin typeface="Calibri" panose="020F0502020204030204" pitchFamily="34" charset="0"/>
                <a:ea typeface="PT Serif"/>
                <a:cs typeface="Calibri" panose="020F0502020204030204" pitchFamily="34" charset="0"/>
              </a:rPr>
              <a:t>2.3 </a:t>
            </a:r>
            <a:r>
              <a:rPr kumimoji="0" lang="zh-TW" altLang="zh-TW" sz="1600" b="0" i="0" u="none" strike="noStrike" cap="none" normalizeH="0" baseline="0" dirty="0">
                <a:ln>
                  <a:noFill/>
                </a:ln>
                <a:solidFill>
                  <a:schemeClr val="bg1">
                    <a:lumMod val="75000"/>
                  </a:schemeClr>
                </a:solidFill>
                <a:effectLst/>
                <a:latin typeface="Calibri" panose="020F0502020204030204" pitchFamily="34" charset="0"/>
                <a:ea typeface="PT Serif"/>
                <a:cs typeface="Calibri" panose="020F0502020204030204" pitchFamily="34" charset="0"/>
              </a:rPr>
              <a:t>Stability analysis</a:t>
            </a:r>
          </a:p>
          <a:p>
            <a:pPr marL="914400" marR="0" lvl="2" indent="0" algn="l" defTabSz="914400" rtl="0" eaLnBrk="0" fontAlgn="base" latinLnBrk="0" hangingPunct="0">
              <a:lnSpc>
                <a:spcPts val="2880"/>
              </a:lnSpc>
              <a:spcBef>
                <a:spcPct val="0"/>
              </a:spcBef>
              <a:spcAft>
                <a:spcPct val="0"/>
              </a:spcAft>
              <a:buClrTx/>
              <a:buSzTx/>
              <a:buNone/>
              <a:tabLst/>
            </a:pPr>
            <a:r>
              <a:rPr kumimoji="0" lang="en-US" altLang="zh-TW" b="0" i="0" u="none" strike="noStrike" cap="none" normalizeH="0" baseline="0" dirty="0">
                <a:ln>
                  <a:noFill/>
                </a:ln>
                <a:solidFill>
                  <a:schemeClr val="bg1">
                    <a:lumMod val="75000"/>
                  </a:schemeClr>
                </a:solidFill>
                <a:effectLst/>
                <a:latin typeface="Calibri" panose="020F0502020204030204" pitchFamily="34" charset="0"/>
                <a:ea typeface="PT Serif"/>
                <a:cs typeface="Calibri" panose="020F0502020204030204" pitchFamily="34" charset="0"/>
              </a:rPr>
              <a:t>2.3.1 </a:t>
            </a:r>
            <a:r>
              <a:rPr kumimoji="0" lang="zh-TW" altLang="zh-TW" b="0" i="0" u="none" strike="noStrike" cap="none" normalizeH="0" baseline="0" dirty="0">
                <a:ln>
                  <a:noFill/>
                </a:ln>
                <a:solidFill>
                  <a:schemeClr val="bg1">
                    <a:lumMod val="75000"/>
                  </a:schemeClr>
                </a:solidFill>
                <a:effectLst/>
                <a:latin typeface="Calibri" panose="020F0502020204030204" pitchFamily="34" charset="0"/>
                <a:ea typeface="PT Serif"/>
                <a:cs typeface="Calibri" panose="020F0502020204030204" pitchFamily="34" charset="0"/>
              </a:rPr>
              <a:t>Temporal and spatial stability</a:t>
            </a:r>
          </a:p>
          <a:p>
            <a:pPr marL="914400" marR="0" lvl="2" indent="0" algn="l" defTabSz="914400" rtl="0" eaLnBrk="0" fontAlgn="base" latinLnBrk="0" hangingPunct="0">
              <a:lnSpc>
                <a:spcPts val="2880"/>
              </a:lnSpc>
              <a:spcBef>
                <a:spcPct val="0"/>
              </a:spcBef>
              <a:spcAft>
                <a:spcPct val="0"/>
              </a:spcAft>
              <a:buClrTx/>
              <a:buSzTx/>
              <a:buNone/>
              <a:tabLst/>
            </a:pPr>
            <a:r>
              <a:rPr kumimoji="0" lang="en-US" altLang="zh-TW" b="0" i="0" u="none" strike="noStrike" cap="none" normalizeH="0" baseline="0" dirty="0">
                <a:ln>
                  <a:noFill/>
                </a:ln>
                <a:solidFill>
                  <a:schemeClr val="bg1">
                    <a:lumMod val="75000"/>
                  </a:schemeClr>
                </a:solidFill>
                <a:effectLst/>
                <a:latin typeface="Calibri" panose="020F0502020204030204" pitchFamily="34" charset="0"/>
                <a:ea typeface="PT Serif"/>
                <a:cs typeface="Calibri" panose="020F0502020204030204" pitchFamily="34" charset="0"/>
              </a:rPr>
              <a:t>2.3.2 </a:t>
            </a:r>
            <a:r>
              <a:rPr kumimoji="0" lang="zh-TW" altLang="zh-TW" b="0" i="0" u="none" strike="noStrike" cap="none" normalizeH="0" baseline="0" dirty="0">
                <a:ln>
                  <a:noFill/>
                </a:ln>
                <a:solidFill>
                  <a:schemeClr val="bg1">
                    <a:lumMod val="75000"/>
                  </a:schemeClr>
                </a:solidFill>
                <a:effectLst/>
                <a:latin typeface="Calibri" panose="020F0502020204030204" pitchFamily="34" charset="0"/>
                <a:ea typeface="PT Serif"/>
                <a:cs typeface="Calibri" panose="020F0502020204030204" pitchFamily="34" charset="0"/>
              </a:rPr>
              <a:t>Spatial-temporal stability</a:t>
            </a:r>
          </a:p>
          <a:p>
            <a:pPr marL="457200" marR="0" lvl="1" indent="0" algn="l" defTabSz="914400" rtl="0" eaLnBrk="0" fontAlgn="base" latinLnBrk="0" hangingPunct="0">
              <a:lnSpc>
                <a:spcPts val="2880"/>
              </a:lnSpc>
              <a:spcBef>
                <a:spcPct val="0"/>
              </a:spcBef>
              <a:spcAft>
                <a:spcPct val="0"/>
              </a:spcAft>
              <a:buClrTx/>
              <a:buSzTx/>
              <a:buNone/>
              <a:tabLst/>
            </a:pPr>
            <a:r>
              <a:rPr kumimoji="0" lang="en-US" altLang="zh-TW" sz="1600" b="0" i="0" u="none" strike="noStrike" cap="none" normalizeH="0" baseline="0" dirty="0">
                <a:ln>
                  <a:noFill/>
                </a:ln>
                <a:solidFill>
                  <a:schemeClr val="bg1">
                    <a:lumMod val="75000"/>
                  </a:schemeClr>
                </a:solidFill>
                <a:effectLst/>
                <a:latin typeface="Calibri" panose="020F0502020204030204" pitchFamily="34" charset="0"/>
                <a:ea typeface="PT Serif"/>
                <a:cs typeface="Calibri" panose="020F0502020204030204" pitchFamily="34" charset="0"/>
              </a:rPr>
              <a:t>2.4 </a:t>
            </a:r>
            <a:r>
              <a:rPr kumimoji="0" lang="zh-TW" altLang="zh-TW" sz="1600" b="0" i="0" u="none" strike="noStrike" cap="none" normalizeH="0" baseline="0" dirty="0">
                <a:ln>
                  <a:noFill/>
                </a:ln>
                <a:solidFill>
                  <a:schemeClr val="bg1">
                    <a:lumMod val="75000"/>
                  </a:schemeClr>
                </a:solidFill>
                <a:effectLst/>
                <a:latin typeface="Calibri" panose="020F0502020204030204" pitchFamily="34" charset="0"/>
                <a:ea typeface="PT Serif"/>
                <a:cs typeface="Calibri" panose="020F0502020204030204" pitchFamily="34" charset="0"/>
              </a:rPr>
              <a:t>Boundary conditions</a:t>
            </a:r>
          </a:p>
          <a:p>
            <a:pPr marL="914400" marR="0" lvl="2" indent="0" algn="l" defTabSz="914400" rtl="0" eaLnBrk="0" fontAlgn="base" latinLnBrk="0" hangingPunct="0">
              <a:lnSpc>
                <a:spcPts val="2880"/>
              </a:lnSpc>
              <a:spcBef>
                <a:spcPct val="0"/>
              </a:spcBef>
              <a:spcAft>
                <a:spcPct val="0"/>
              </a:spcAft>
              <a:buClrTx/>
              <a:buSzTx/>
              <a:buNone/>
              <a:tabLst/>
            </a:pPr>
            <a:r>
              <a:rPr kumimoji="0" lang="en-US" altLang="zh-TW" b="0" i="0" u="none" strike="noStrike" cap="none" normalizeH="0" baseline="0" dirty="0">
                <a:ln>
                  <a:noFill/>
                </a:ln>
                <a:solidFill>
                  <a:schemeClr val="bg1">
                    <a:lumMod val="75000"/>
                  </a:schemeClr>
                </a:solidFill>
                <a:effectLst/>
                <a:latin typeface="Calibri" panose="020F0502020204030204" pitchFamily="34" charset="0"/>
                <a:ea typeface="PT Serif"/>
                <a:cs typeface="Calibri" panose="020F0502020204030204" pitchFamily="34" charset="0"/>
              </a:rPr>
              <a:t>2.4.1 </a:t>
            </a:r>
            <a:r>
              <a:rPr kumimoji="0" lang="zh-TW" altLang="zh-TW" b="0" i="0" u="none" strike="noStrike" cap="none" normalizeH="0" baseline="0" dirty="0">
                <a:ln>
                  <a:noFill/>
                </a:ln>
                <a:solidFill>
                  <a:schemeClr val="bg1">
                    <a:lumMod val="75000"/>
                  </a:schemeClr>
                </a:solidFill>
                <a:effectLst/>
                <a:latin typeface="Calibri" panose="020F0502020204030204" pitchFamily="34" charset="0"/>
                <a:ea typeface="PT Serif"/>
                <a:cs typeface="Calibri" panose="020F0502020204030204" pitchFamily="34" charset="0"/>
              </a:rPr>
              <a:t>Kinematic boundary condition</a:t>
            </a:r>
          </a:p>
          <a:p>
            <a:pPr marL="914400" marR="0" lvl="2" indent="0" algn="l" defTabSz="914400" rtl="0" eaLnBrk="0" fontAlgn="base" latinLnBrk="0" hangingPunct="0">
              <a:lnSpc>
                <a:spcPts val="2880"/>
              </a:lnSpc>
              <a:spcBef>
                <a:spcPct val="0"/>
              </a:spcBef>
              <a:spcAft>
                <a:spcPct val="0"/>
              </a:spcAft>
              <a:buClrTx/>
              <a:buSzTx/>
              <a:buNone/>
              <a:tabLst/>
            </a:pPr>
            <a:r>
              <a:rPr kumimoji="0" lang="en-US" altLang="zh-TW" b="0" i="0" u="none" strike="noStrike" cap="none" normalizeH="0" baseline="0" dirty="0">
                <a:ln>
                  <a:noFill/>
                </a:ln>
                <a:solidFill>
                  <a:schemeClr val="bg1">
                    <a:lumMod val="75000"/>
                  </a:schemeClr>
                </a:solidFill>
                <a:effectLst/>
                <a:latin typeface="Calibri" panose="020F0502020204030204" pitchFamily="34" charset="0"/>
                <a:ea typeface="PT Serif"/>
                <a:cs typeface="Calibri" panose="020F0502020204030204" pitchFamily="34" charset="0"/>
              </a:rPr>
              <a:t>2.4.2 </a:t>
            </a:r>
            <a:r>
              <a:rPr kumimoji="0" lang="zh-TW" altLang="zh-TW" b="0" i="0" u="none" strike="noStrike" cap="none" normalizeH="0" baseline="0" dirty="0">
                <a:ln>
                  <a:noFill/>
                </a:ln>
                <a:solidFill>
                  <a:schemeClr val="bg1">
                    <a:lumMod val="75000"/>
                  </a:schemeClr>
                </a:solidFill>
                <a:effectLst/>
                <a:latin typeface="Calibri" panose="020F0502020204030204" pitchFamily="34" charset="0"/>
                <a:ea typeface="PT Serif"/>
                <a:cs typeface="Calibri" panose="020F0502020204030204" pitchFamily="34" charset="0"/>
              </a:rPr>
              <a:t>Dynamic boundary condition</a:t>
            </a:r>
          </a:p>
          <a:p>
            <a:pPr marL="914400" marR="0" lvl="2" indent="0" algn="l" defTabSz="914400" rtl="0" eaLnBrk="0" fontAlgn="base" latinLnBrk="0" hangingPunct="0">
              <a:lnSpc>
                <a:spcPts val="2880"/>
              </a:lnSpc>
              <a:spcBef>
                <a:spcPct val="0"/>
              </a:spcBef>
              <a:spcAft>
                <a:spcPct val="0"/>
              </a:spcAft>
              <a:buClrTx/>
              <a:buSzTx/>
              <a:buNone/>
              <a:tabLst/>
            </a:pPr>
            <a:r>
              <a:rPr kumimoji="0" lang="en-US" altLang="zh-TW" b="0" i="0" u="none" strike="noStrike" cap="none" normalizeH="0" baseline="0" dirty="0">
                <a:ln>
                  <a:noFill/>
                </a:ln>
                <a:solidFill>
                  <a:schemeClr val="bg1">
                    <a:lumMod val="75000"/>
                  </a:schemeClr>
                </a:solidFill>
                <a:effectLst/>
                <a:latin typeface="Calibri" panose="020F0502020204030204" pitchFamily="34" charset="0"/>
                <a:ea typeface="PT Serif"/>
                <a:cs typeface="Calibri" panose="020F0502020204030204" pitchFamily="34" charset="0"/>
              </a:rPr>
              <a:t>2.4.3 </a:t>
            </a:r>
            <a:r>
              <a:rPr kumimoji="0" lang="zh-TW" altLang="zh-TW" b="0" i="0" u="none" strike="noStrike" cap="none" normalizeH="0" baseline="0" dirty="0">
                <a:ln>
                  <a:noFill/>
                </a:ln>
                <a:solidFill>
                  <a:schemeClr val="bg1">
                    <a:lumMod val="75000"/>
                  </a:schemeClr>
                </a:solidFill>
                <a:effectLst/>
                <a:latin typeface="Calibri" panose="020F0502020204030204" pitchFamily="34" charset="0"/>
                <a:ea typeface="PT Serif"/>
                <a:cs typeface="Calibri" panose="020F0502020204030204" pitchFamily="34" charset="0"/>
              </a:rPr>
              <a:t>Boundary condition at infinity</a:t>
            </a:r>
          </a:p>
          <a:p>
            <a:pPr marL="0" marR="0" lvl="0" indent="0" algn="l" defTabSz="914400" rtl="0" eaLnBrk="0" fontAlgn="base" latinLnBrk="0" hangingPunct="0">
              <a:lnSpc>
                <a:spcPts val="2880"/>
              </a:lnSpc>
              <a:spcBef>
                <a:spcPct val="0"/>
              </a:spcBef>
              <a:spcAft>
                <a:spcPct val="0"/>
              </a:spcAft>
              <a:buClrTx/>
              <a:buSzTx/>
              <a:buFontTx/>
              <a:buNone/>
              <a:tabLst/>
            </a:pPr>
            <a:endParaRPr kumimoji="0" lang="zh-TW" altLang="zh-TW" sz="2400" b="0" i="0" u="none" strike="noStrike" cap="none" normalizeH="0" baseline="0" dirty="0">
              <a:ln>
                <a:noFill/>
              </a:ln>
              <a:solidFill>
                <a:schemeClr val="bg1">
                  <a:lumMod val="75000"/>
                </a:schemeClr>
              </a:solidFill>
              <a:effectLst/>
            </a:endParaRPr>
          </a:p>
        </p:txBody>
      </p:sp>
      <p:sp>
        <p:nvSpPr>
          <p:cNvPr id="5" name="矩形 4">
            <a:extLst>
              <a:ext uri="{FF2B5EF4-FFF2-40B4-BE49-F238E27FC236}">
                <a16:creationId xmlns:a16="http://schemas.microsoft.com/office/drawing/2014/main" id="{A055D387-71CE-4ED8-9871-0D2063811026}"/>
              </a:ext>
            </a:extLst>
          </p:cNvPr>
          <p:cNvSpPr/>
          <p:nvPr/>
        </p:nvSpPr>
        <p:spPr>
          <a:xfrm>
            <a:off x="6410326" y="964793"/>
            <a:ext cx="5124450" cy="5167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38050" tIns="0" rIns="0" bIns="0" numCol="1" rtlCol="0" anchor="ctr" anchorCtr="0" compatLnSpc="1">
            <a:prstTxWarp prst="textNoShape">
              <a:avLst/>
            </a:prstTxWarp>
            <a:spAutoFit/>
          </a:bodyPr>
          <a:lstStyle/>
          <a:p>
            <a:pPr marL="85725" indent="-85725" eaLnBrk="0" fontAlgn="base" hangingPunct="0">
              <a:lnSpc>
                <a:spcPts val="2880"/>
              </a:lnSpc>
              <a:spcBef>
                <a:spcPct val="0"/>
              </a:spcBef>
              <a:spcAft>
                <a:spcPct val="0"/>
              </a:spcAft>
              <a:buFont typeface="+mj-lt"/>
              <a:buAutoNum type="arabicPeriod" startAt="3"/>
            </a:pPr>
            <a:r>
              <a:rPr lang="en-US" altLang="zh-TW" sz="1600" dirty="0">
                <a:solidFill>
                  <a:srgbClr val="1F0909"/>
                </a:solidFill>
                <a:latin typeface="Calibri" panose="020F0502020204030204" pitchFamily="34" charset="0"/>
                <a:cs typeface="Calibri" panose="020F0502020204030204" pitchFamily="34" charset="0"/>
              </a:rPr>
              <a:t> </a:t>
            </a:r>
            <a:r>
              <a:rPr lang="zh-TW" altLang="zh-TW" sz="1600" dirty="0">
                <a:solidFill>
                  <a:srgbClr val="1F0909"/>
                </a:solidFill>
                <a:latin typeface="Calibri" panose="020F0502020204030204" pitchFamily="34" charset="0"/>
                <a:cs typeface="Calibri" panose="020F0502020204030204" pitchFamily="34" charset="0"/>
              </a:rPr>
              <a:t>Numerical Methods</a:t>
            </a:r>
          </a:p>
          <a:p>
            <a:pPr lvl="1" eaLnBrk="0" fontAlgn="base" hangingPunct="0">
              <a:lnSpc>
                <a:spcPts val="2880"/>
              </a:lnSpc>
              <a:spcBef>
                <a:spcPct val="0"/>
              </a:spcBef>
              <a:spcAft>
                <a:spcPct val="0"/>
              </a:spcAft>
            </a:pPr>
            <a:r>
              <a:rPr lang="en-US" altLang="zh-TW" sz="1600" dirty="0">
                <a:solidFill>
                  <a:srgbClr val="1F0909"/>
                </a:solidFill>
                <a:latin typeface="Calibri" panose="020F0502020204030204" pitchFamily="34" charset="0"/>
                <a:cs typeface="Calibri" panose="020F0502020204030204" pitchFamily="34" charset="0"/>
              </a:rPr>
              <a:t>3.1 </a:t>
            </a:r>
            <a:r>
              <a:rPr lang="zh-TW" altLang="zh-TW" sz="1600" dirty="0">
                <a:solidFill>
                  <a:srgbClr val="1F0909"/>
                </a:solidFill>
                <a:latin typeface="Calibri" panose="020F0502020204030204" pitchFamily="34" charset="0"/>
                <a:cs typeface="Calibri" panose="020F0502020204030204" pitchFamily="34" charset="0"/>
              </a:rPr>
              <a:t>Chebyshev collocation method</a:t>
            </a:r>
          </a:p>
          <a:p>
            <a:pPr lvl="1" eaLnBrk="0" fontAlgn="base" hangingPunct="0">
              <a:lnSpc>
                <a:spcPts val="2880"/>
              </a:lnSpc>
              <a:spcBef>
                <a:spcPct val="0"/>
              </a:spcBef>
              <a:spcAft>
                <a:spcPct val="0"/>
              </a:spcAft>
            </a:pPr>
            <a:r>
              <a:rPr lang="en-US" altLang="zh-TW" sz="1600" dirty="0">
                <a:solidFill>
                  <a:srgbClr val="1F0909"/>
                </a:solidFill>
                <a:latin typeface="Calibri" panose="020F0502020204030204" pitchFamily="34" charset="0"/>
                <a:cs typeface="Calibri" panose="020F0502020204030204" pitchFamily="34" charset="0"/>
              </a:rPr>
              <a:t>3.2 </a:t>
            </a:r>
            <a:r>
              <a:rPr lang="zh-TW" altLang="zh-TW" sz="1600" dirty="0">
                <a:solidFill>
                  <a:srgbClr val="1F0909"/>
                </a:solidFill>
                <a:latin typeface="Calibri" panose="020F0502020204030204" pitchFamily="34" charset="0"/>
                <a:cs typeface="Calibri" panose="020F0502020204030204" pitchFamily="34" charset="0"/>
              </a:rPr>
              <a:t>Domain Decomposition method</a:t>
            </a:r>
          </a:p>
          <a:p>
            <a:pPr lvl="1" eaLnBrk="0" fontAlgn="base" hangingPunct="0">
              <a:lnSpc>
                <a:spcPts val="2880"/>
              </a:lnSpc>
              <a:spcBef>
                <a:spcPct val="0"/>
              </a:spcBef>
              <a:spcAft>
                <a:spcPct val="0"/>
              </a:spcAft>
            </a:pPr>
            <a:r>
              <a:rPr lang="en-US" altLang="zh-TW" sz="1600" dirty="0">
                <a:solidFill>
                  <a:srgbClr val="1F0909"/>
                </a:solidFill>
                <a:latin typeface="Calibri" panose="020F0502020204030204" pitchFamily="34" charset="0"/>
                <a:cs typeface="Calibri" panose="020F0502020204030204" pitchFamily="34" charset="0"/>
              </a:rPr>
              <a:t>3.3 </a:t>
            </a:r>
            <a:r>
              <a:rPr lang="zh-TW" altLang="zh-TW" sz="1600" dirty="0">
                <a:solidFill>
                  <a:srgbClr val="1F0909"/>
                </a:solidFill>
                <a:latin typeface="Calibri" panose="020F0502020204030204" pitchFamily="34" charset="0"/>
                <a:cs typeface="Calibri" panose="020F0502020204030204" pitchFamily="34" charset="0"/>
              </a:rPr>
              <a:t>Generalized eigenvalue problem</a:t>
            </a:r>
          </a:p>
          <a:p>
            <a:pPr lvl="1" eaLnBrk="0" fontAlgn="base" hangingPunct="0">
              <a:lnSpc>
                <a:spcPts val="2880"/>
              </a:lnSpc>
              <a:spcBef>
                <a:spcPct val="0"/>
              </a:spcBef>
              <a:spcAft>
                <a:spcPct val="0"/>
              </a:spcAft>
            </a:pPr>
            <a:r>
              <a:rPr lang="en-US" altLang="zh-TW" sz="1600" dirty="0">
                <a:solidFill>
                  <a:srgbClr val="1F0909"/>
                </a:solidFill>
                <a:latin typeface="Calibri" panose="020F0502020204030204" pitchFamily="34" charset="0"/>
                <a:cs typeface="Calibri" panose="020F0502020204030204" pitchFamily="34" charset="0"/>
              </a:rPr>
              <a:t>3.4 </a:t>
            </a:r>
            <a:r>
              <a:rPr lang="zh-TW" altLang="zh-TW" sz="1600" dirty="0">
                <a:solidFill>
                  <a:srgbClr val="1F0909"/>
                </a:solidFill>
                <a:latin typeface="Calibri" panose="020F0502020204030204" pitchFamily="34" charset="0"/>
                <a:cs typeface="Calibri" panose="020F0502020204030204" pitchFamily="34" charset="0"/>
              </a:rPr>
              <a:t>Convergence test on numerical methods</a:t>
            </a:r>
          </a:p>
          <a:p>
            <a:pPr lvl="2" eaLnBrk="0" fontAlgn="base" hangingPunct="0">
              <a:lnSpc>
                <a:spcPts val="2880"/>
              </a:lnSpc>
              <a:spcBef>
                <a:spcPct val="0"/>
              </a:spcBef>
              <a:spcAft>
                <a:spcPct val="0"/>
              </a:spcAft>
            </a:pPr>
            <a:r>
              <a:rPr lang="en-US" altLang="zh-TW" sz="1600" dirty="0">
                <a:solidFill>
                  <a:srgbClr val="1F0909"/>
                </a:solidFill>
                <a:latin typeface="Calibri" panose="020F0502020204030204" pitchFamily="34" charset="0"/>
                <a:cs typeface="Calibri" panose="020F0502020204030204" pitchFamily="34" charset="0"/>
              </a:rPr>
              <a:t>3.4.1 </a:t>
            </a:r>
            <a:r>
              <a:rPr lang="zh-TW" altLang="zh-TW" sz="1600" dirty="0">
                <a:solidFill>
                  <a:srgbClr val="1F0909"/>
                </a:solidFill>
                <a:latin typeface="Calibri" panose="020F0502020204030204" pitchFamily="34" charset="0"/>
                <a:cs typeface="Calibri" panose="020F0502020204030204" pitchFamily="34" charset="0"/>
              </a:rPr>
              <a:t>Treatment of infinity boundary</a:t>
            </a:r>
          </a:p>
          <a:p>
            <a:pPr lvl="2" eaLnBrk="0" fontAlgn="base" hangingPunct="0">
              <a:lnSpc>
                <a:spcPts val="2880"/>
              </a:lnSpc>
              <a:spcBef>
                <a:spcPct val="0"/>
              </a:spcBef>
              <a:spcAft>
                <a:spcPct val="0"/>
              </a:spcAft>
            </a:pPr>
            <a:r>
              <a:rPr lang="en-US" altLang="zh-TW" sz="1600" dirty="0">
                <a:solidFill>
                  <a:srgbClr val="1F0909"/>
                </a:solidFill>
                <a:latin typeface="Calibri" panose="020F0502020204030204" pitchFamily="34" charset="0"/>
                <a:cs typeface="Calibri" panose="020F0502020204030204" pitchFamily="34" charset="0"/>
              </a:rPr>
              <a:t>3.4.2 </a:t>
            </a:r>
            <a:r>
              <a:rPr lang="zh-TW" altLang="zh-TW" sz="1600" dirty="0">
                <a:solidFill>
                  <a:srgbClr val="1F0909"/>
                </a:solidFill>
                <a:latin typeface="Calibri" panose="020F0502020204030204" pitchFamily="34" charset="0"/>
                <a:cs typeface="Calibri" panose="020F0502020204030204" pitchFamily="34" charset="0"/>
              </a:rPr>
              <a:t>Domain Decomposition method</a:t>
            </a:r>
          </a:p>
          <a:p>
            <a:pPr lvl="2" eaLnBrk="0" fontAlgn="base" hangingPunct="0">
              <a:lnSpc>
                <a:spcPts val="2880"/>
              </a:lnSpc>
              <a:spcBef>
                <a:spcPct val="0"/>
              </a:spcBef>
              <a:spcAft>
                <a:spcPct val="0"/>
              </a:spcAft>
            </a:pPr>
            <a:r>
              <a:rPr lang="en-US" altLang="zh-TW" sz="1600" dirty="0">
                <a:solidFill>
                  <a:srgbClr val="1F0909"/>
                </a:solidFill>
                <a:latin typeface="Calibri" panose="020F0502020204030204" pitchFamily="34" charset="0"/>
                <a:cs typeface="Calibri" panose="020F0502020204030204" pitchFamily="34" charset="0"/>
              </a:rPr>
              <a:t>3.4.3 </a:t>
            </a:r>
            <a:r>
              <a:rPr lang="zh-TW" altLang="zh-TW" sz="1600" dirty="0">
                <a:solidFill>
                  <a:srgbClr val="1F0909"/>
                </a:solidFill>
                <a:latin typeface="Calibri" panose="020F0502020204030204" pitchFamily="34" charset="0"/>
                <a:cs typeface="Calibri" panose="020F0502020204030204" pitchFamily="34" charset="0"/>
              </a:rPr>
              <a:t>Comparison of GEP solving algorithms</a:t>
            </a:r>
          </a:p>
          <a:p>
            <a:pPr eaLnBrk="0" fontAlgn="base" hangingPunct="0">
              <a:lnSpc>
                <a:spcPts val="2880"/>
              </a:lnSpc>
              <a:spcBef>
                <a:spcPct val="0"/>
              </a:spcBef>
              <a:spcAft>
                <a:spcPct val="0"/>
              </a:spcAft>
              <a:buFontTx/>
              <a:buAutoNum type="arabicPeriod" startAt="3"/>
            </a:pPr>
            <a:r>
              <a:rPr lang="en-US" altLang="zh-TW" sz="1600" dirty="0">
                <a:solidFill>
                  <a:schemeClr val="bg1">
                    <a:lumMod val="75000"/>
                  </a:schemeClr>
                </a:solidFill>
                <a:latin typeface="Calibri" panose="020F0502020204030204" pitchFamily="34" charset="0"/>
                <a:cs typeface="Calibri" panose="020F0502020204030204" pitchFamily="34" charset="0"/>
              </a:rPr>
              <a:t> </a:t>
            </a:r>
            <a:r>
              <a:rPr lang="zh-TW" altLang="zh-TW" sz="1600" dirty="0">
                <a:solidFill>
                  <a:schemeClr val="bg1">
                    <a:lumMod val="75000"/>
                  </a:schemeClr>
                </a:solidFill>
                <a:latin typeface="Calibri" panose="020F0502020204030204" pitchFamily="34" charset="0"/>
                <a:cs typeface="Calibri" panose="020F0502020204030204" pitchFamily="34" charset="0"/>
              </a:rPr>
              <a:t>Results and discussion</a:t>
            </a:r>
          </a:p>
          <a:p>
            <a:pPr lvl="1" eaLnBrk="0" fontAlgn="base" hangingPunct="0">
              <a:lnSpc>
                <a:spcPts val="2880"/>
              </a:lnSpc>
              <a:spcBef>
                <a:spcPct val="0"/>
              </a:spcBef>
              <a:spcAft>
                <a:spcPct val="0"/>
              </a:spcAft>
            </a:pPr>
            <a:r>
              <a:rPr lang="en-US" altLang="zh-TW" sz="1600" dirty="0">
                <a:solidFill>
                  <a:schemeClr val="bg1">
                    <a:lumMod val="75000"/>
                  </a:schemeClr>
                </a:solidFill>
                <a:latin typeface="Calibri" panose="020F0502020204030204" pitchFamily="34" charset="0"/>
                <a:cs typeface="Calibri" panose="020F0502020204030204" pitchFamily="34" charset="0"/>
              </a:rPr>
              <a:t>4.1 </a:t>
            </a:r>
            <a:r>
              <a:rPr lang="zh-TW" altLang="zh-TW" sz="1600" dirty="0">
                <a:solidFill>
                  <a:schemeClr val="bg1">
                    <a:lumMod val="75000"/>
                  </a:schemeClr>
                </a:solidFill>
                <a:latin typeface="Calibri" panose="020F0502020204030204" pitchFamily="34" charset="0"/>
                <a:cs typeface="Calibri" panose="020F0502020204030204" pitchFamily="34" charset="0"/>
              </a:rPr>
              <a:t>Eigenvalue spectrum</a:t>
            </a:r>
            <a:endParaRPr lang="en-US" altLang="zh-TW" sz="1600" dirty="0">
              <a:solidFill>
                <a:schemeClr val="bg1">
                  <a:lumMod val="75000"/>
                </a:schemeClr>
              </a:solidFill>
              <a:latin typeface="Calibri" panose="020F0502020204030204" pitchFamily="34" charset="0"/>
              <a:cs typeface="Calibri" panose="020F0502020204030204" pitchFamily="34" charset="0"/>
            </a:endParaRPr>
          </a:p>
          <a:p>
            <a:pPr lvl="1" eaLnBrk="0" fontAlgn="base" hangingPunct="0">
              <a:lnSpc>
                <a:spcPts val="2880"/>
              </a:lnSpc>
              <a:spcBef>
                <a:spcPct val="0"/>
              </a:spcBef>
              <a:spcAft>
                <a:spcPct val="0"/>
              </a:spcAft>
            </a:pPr>
            <a:r>
              <a:rPr lang="en-US" altLang="zh-TW" sz="1600" dirty="0">
                <a:solidFill>
                  <a:schemeClr val="bg1">
                    <a:lumMod val="75000"/>
                  </a:schemeClr>
                </a:solidFill>
                <a:latin typeface="Calibri" panose="020F0502020204030204" pitchFamily="34" charset="0"/>
                <a:cs typeface="Calibri" panose="020F0502020204030204" pitchFamily="34" charset="0"/>
              </a:rPr>
              <a:t>4.2 </a:t>
            </a:r>
            <a:r>
              <a:rPr lang="zh-TW" altLang="zh-TW" sz="1600" dirty="0">
                <a:solidFill>
                  <a:schemeClr val="bg1">
                    <a:lumMod val="75000"/>
                  </a:schemeClr>
                </a:solidFill>
                <a:latin typeface="Calibri" panose="020F0502020204030204" pitchFamily="34" charset="0"/>
                <a:ea typeface="PT Serif"/>
                <a:cs typeface="Calibri" panose="020F0502020204030204" pitchFamily="34" charset="0"/>
              </a:rPr>
              <a:t>Temporal</a:t>
            </a:r>
            <a:r>
              <a:rPr lang="en-US" altLang="zh-TW" sz="1600" dirty="0">
                <a:solidFill>
                  <a:schemeClr val="bg1">
                    <a:lumMod val="75000"/>
                  </a:schemeClr>
                </a:solidFill>
                <a:latin typeface="Calibri" panose="020F0502020204030204" pitchFamily="34" charset="0"/>
                <a:ea typeface="PT Serif"/>
                <a:cs typeface="Calibri" panose="020F0502020204030204" pitchFamily="34" charset="0"/>
              </a:rPr>
              <a:t> </a:t>
            </a:r>
            <a:r>
              <a:rPr lang="zh-TW" altLang="zh-TW" sz="1600" dirty="0">
                <a:solidFill>
                  <a:schemeClr val="bg1">
                    <a:lumMod val="75000"/>
                  </a:schemeClr>
                </a:solidFill>
                <a:latin typeface="Calibri" panose="020F0502020204030204" pitchFamily="34" charset="0"/>
                <a:ea typeface="PT Serif"/>
                <a:cs typeface="Calibri" panose="020F0502020204030204" pitchFamily="34" charset="0"/>
              </a:rPr>
              <a:t>stability</a:t>
            </a:r>
            <a:endParaRPr lang="en-US" altLang="zh-TW" sz="1600" dirty="0">
              <a:solidFill>
                <a:schemeClr val="bg1">
                  <a:lumMod val="75000"/>
                </a:schemeClr>
              </a:solidFill>
              <a:latin typeface="Calibri" panose="020F0502020204030204" pitchFamily="34" charset="0"/>
              <a:ea typeface="PT Serif"/>
              <a:cs typeface="Calibri" panose="020F0502020204030204" pitchFamily="34" charset="0"/>
            </a:endParaRPr>
          </a:p>
          <a:p>
            <a:pPr lvl="1" eaLnBrk="0" fontAlgn="base" hangingPunct="0">
              <a:lnSpc>
                <a:spcPts val="2880"/>
              </a:lnSpc>
              <a:spcBef>
                <a:spcPct val="0"/>
              </a:spcBef>
              <a:spcAft>
                <a:spcPct val="0"/>
              </a:spcAft>
            </a:pPr>
            <a:r>
              <a:rPr lang="en-US" altLang="zh-TW" sz="1600" dirty="0">
                <a:solidFill>
                  <a:schemeClr val="bg1">
                    <a:lumMod val="75000"/>
                  </a:schemeClr>
                </a:solidFill>
                <a:latin typeface="Calibri" panose="020F0502020204030204" pitchFamily="34" charset="0"/>
                <a:cs typeface="Calibri" panose="020F0502020204030204" pitchFamily="34" charset="0"/>
              </a:rPr>
              <a:t>4.3 </a:t>
            </a:r>
            <a:r>
              <a:rPr lang="zh-TW" altLang="zh-TW" sz="1600" dirty="0">
                <a:solidFill>
                  <a:schemeClr val="bg1">
                    <a:lumMod val="75000"/>
                  </a:schemeClr>
                </a:solidFill>
                <a:latin typeface="Calibri" panose="020F0502020204030204" pitchFamily="34" charset="0"/>
                <a:ea typeface="PT Serif"/>
                <a:cs typeface="Calibri" panose="020F0502020204030204" pitchFamily="34" charset="0"/>
              </a:rPr>
              <a:t>Spatial-temporal stability</a:t>
            </a:r>
            <a:endParaRPr lang="en-US" altLang="zh-TW" sz="1600" dirty="0">
              <a:solidFill>
                <a:schemeClr val="bg1">
                  <a:lumMod val="75000"/>
                </a:schemeClr>
              </a:solidFill>
              <a:latin typeface="Calibri" panose="020F0502020204030204" pitchFamily="34" charset="0"/>
              <a:ea typeface="PT Serif"/>
              <a:cs typeface="Calibri" panose="020F0502020204030204" pitchFamily="34" charset="0"/>
            </a:endParaRPr>
          </a:p>
          <a:p>
            <a:pPr lvl="1" eaLnBrk="0" fontAlgn="base" hangingPunct="0">
              <a:lnSpc>
                <a:spcPts val="2880"/>
              </a:lnSpc>
              <a:spcBef>
                <a:spcPct val="0"/>
              </a:spcBef>
              <a:spcAft>
                <a:spcPct val="0"/>
              </a:spcAft>
            </a:pPr>
            <a:r>
              <a:rPr lang="en-US" altLang="zh-TW" sz="1600" dirty="0">
                <a:solidFill>
                  <a:schemeClr val="bg1">
                    <a:lumMod val="75000"/>
                  </a:schemeClr>
                </a:solidFill>
                <a:latin typeface="Calibri" panose="020F0502020204030204" pitchFamily="34" charset="0"/>
                <a:cs typeface="Calibri" panose="020F0502020204030204" pitchFamily="34" charset="0"/>
              </a:rPr>
              <a:t>4.4 Energy distribution</a:t>
            </a:r>
          </a:p>
          <a:p>
            <a:pPr eaLnBrk="0" fontAlgn="base" hangingPunct="0">
              <a:lnSpc>
                <a:spcPts val="2880"/>
              </a:lnSpc>
              <a:spcBef>
                <a:spcPct val="0"/>
              </a:spcBef>
              <a:spcAft>
                <a:spcPct val="0"/>
              </a:spcAft>
              <a:buFontTx/>
              <a:buAutoNum type="arabicPeriod" startAt="3"/>
            </a:pPr>
            <a:r>
              <a:rPr lang="en-US" altLang="zh-TW" sz="1600" dirty="0">
                <a:solidFill>
                  <a:schemeClr val="bg1">
                    <a:lumMod val="75000"/>
                  </a:schemeClr>
                </a:solidFill>
                <a:latin typeface="Calibri" panose="020F0502020204030204" pitchFamily="34" charset="0"/>
                <a:cs typeface="Calibri" panose="020F0502020204030204" pitchFamily="34" charset="0"/>
              </a:rPr>
              <a:t> Conclusion</a:t>
            </a:r>
          </a:p>
        </p:txBody>
      </p:sp>
      <p:cxnSp>
        <p:nvCxnSpPr>
          <p:cNvPr id="7" name="直線接點 6">
            <a:extLst>
              <a:ext uri="{FF2B5EF4-FFF2-40B4-BE49-F238E27FC236}">
                <a16:creationId xmlns:a16="http://schemas.microsoft.com/office/drawing/2014/main" id="{33A3FD7B-1C28-4378-8A8F-BF3A906512AC}"/>
              </a:ext>
            </a:extLst>
          </p:cNvPr>
          <p:cNvCxnSpPr>
            <a:cxnSpLocks/>
          </p:cNvCxnSpPr>
          <p:nvPr/>
        </p:nvCxnSpPr>
        <p:spPr>
          <a:xfrm>
            <a:off x="5762625" y="1203486"/>
            <a:ext cx="0" cy="4721064"/>
          </a:xfrm>
          <a:prstGeom prst="line">
            <a:avLst/>
          </a:prstGeom>
          <a:ln w="19050">
            <a:solidFill>
              <a:srgbClr val="E6E6E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2754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252263-F760-4086-A543-7D63FB3346C2}"/>
              </a:ext>
            </a:extLst>
          </p:cNvPr>
          <p:cNvSpPr>
            <a:spLocks noGrp="1"/>
          </p:cNvSpPr>
          <p:nvPr>
            <p:ph type="title"/>
          </p:nvPr>
        </p:nvSpPr>
        <p:spPr/>
        <p:txBody>
          <a:bodyPr/>
          <a:lstStyle/>
          <a:p>
            <a:r>
              <a:rPr lang="en-US" altLang="zh-TW" dirty="0"/>
              <a:t>Chebyshev collocation method</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FAF3B06-D3BA-4EBA-AC6B-AF3DF182E88E}"/>
                  </a:ext>
                </a:extLst>
              </p:cNvPr>
              <p:cNvSpPr>
                <a:spLocks noGrp="1"/>
              </p:cNvSpPr>
              <p:nvPr>
                <p:ph idx="1"/>
              </p:nvPr>
            </p:nvSpPr>
            <p:spPr>
              <a:xfrm>
                <a:off x="838200" y="862642"/>
                <a:ext cx="10349754" cy="5708487"/>
              </a:xfrm>
            </p:spPr>
            <p:txBody>
              <a:bodyPr>
                <a:noAutofit/>
              </a:bodyPr>
              <a:lstStyle/>
              <a:p>
                <a:pPr marL="285750" indent="-285750">
                  <a:buFont typeface="Arial" panose="020B0604020202020204" pitchFamily="34" charset="0"/>
                  <a:buChar char="•"/>
                </a:pPr>
                <a:r>
                  <a:rPr lang="en-US" altLang="zh-TW" sz="1600" dirty="0"/>
                  <a:t>The spectral collocation method with Chebyshev polynomials is used to discretize the eigenvalue problem in space.</a:t>
                </a:r>
              </a:p>
              <a:p>
                <a:pPr marL="285750" indent="-285750">
                  <a:buFont typeface="Arial" panose="020B0604020202020204" pitchFamily="34" charset="0"/>
                  <a:buChar char="•"/>
                </a:pPr>
                <a:r>
                  <a:rPr lang="en-US" altLang="zh-TW" sz="1600" dirty="0"/>
                  <a:t>Chebyshev polynomials of the first kind, defined on the interval </a:t>
                </a:r>
                <a14:m>
                  <m:oMath xmlns:m="http://schemas.openxmlformats.org/officeDocument/2006/math">
                    <m:r>
                      <a:rPr lang="en-US" altLang="zh-TW" sz="1600" b="0" i="1" smtClean="0">
                        <a:latin typeface="Cambria Math" panose="02040503050406030204" pitchFamily="18" charset="0"/>
                      </a:rPr>
                      <m:t>𝜁</m:t>
                    </m:r>
                    <m:r>
                      <a:rPr lang="en-US" altLang="zh-TW" sz="1600" b="0" i="1" smtClean="0">
                        <a:latin typeface="Cambria Math" panose="02040503050406030204" pitchFamily="18" charset="0"/>
                        <a:ea typeface="Cambria Math" panose="02040503050406030204" pitchFamily="18" charset="0"/>
                      </a:rPr>
                      <m:t>∈[−1,1]</m:t>
                    </m:r>
                  </m:oMath>
                </a14:m>
                <a:r>
                  <a:rPr lang="en-US" altLang="zh-TW" sz="1600" dirty="0"/>
                  <a:t>,</a:t>
                </a:r>
              </a:p>
              <a:p>
                <a:pPr algn="ctr"/>
                <a:r>
                  <a:rPr lang="en-US" altLang="zh-TW" sz="1600" dirty="0"/>
                  <a:t> </a:t>
                </a:r>
                <a14:m>
                  <m:oMath xmlns:m="http://schemas.openxmlformats.org/officeDocument/2006/math">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𝑇</m:t>
                        </m:r>
                      </m:e>
                      <m:sub>
                        <m:r>
                          <a:rPr lang="en-US" altLang="zh-TW" sz="1600" b="0" i="1" smtClean="0">
                            <a:latin typeface="Cambria Math" panose="02040503050406030204" pitchFamily="18" charset="0"/>
                          </a:rPr>
                          <m:t>𝑛</m:t>
                        </m:r>
                      </m:sub>
                    </m:sSub>
                    <m:d>
                      <m:dPr>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𝜁</m:t>
                        </m:r>
                      </m:e>
                    </m:d>
                    <m:r>
                      <a:rPr lang="en-US" altLang="zh-TW" sz="1600" b="0" i="1" smtClean="0">
                        <a:latin typeface="Cambria Math" panose="02040503050406030204" pitchFamily="18" charset="0"/>
                      </a:rPr>
                      <m:t>=</m:t>
                    </m:r>
                    <m:func>
                      <m:funcPr>
                        <m:ctrlPr>
                          <a:rPr lang="en-US" altLang="zh-TW" sz="1600" b="0" i="1" smtClean="0">
                            <a:latin typeface="Cambria Math" panose="02040503050406030204" pitchFamily="18" charset="0"/>
                          </a:rPr>
                        </m:ctrlPr>
                      </m:funcPr>
                      <m:fName>
                        <m:r>
                          <m:rPr>
                            <m:sty m:val="p"/>
                          </m:rPr>
                          <a:rPr lang="en-US" altLang="zh-TW" sz="1600" b="0" i="0" smtClean="0">
                            <a:latin typeface="Cambria Math" panose="02040503050406030204" pitchFamily="18" charset="0"/>
                          </a:rPr>
                          <m:t>cos</m:t>
                        </m:r>
                      </m:fName>
                      <m:e>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𝑛</m:t>
                        </m:r>
                        <m:func>
                          <m:funcPr>
                            <m:ctrlPr>
                              <a:rPr lang="en-US" altLang="zh-TW" sz="1600" b="0" i="1" smtClean="0">
                                <a:latin typeface="Cambria Math" panose="02040503050406030204" pitchFamily="18" charset="0"/>
                              </a:rPr>
                            </m:ctrlPr>
                          </m:funcPr>
                          <m:fName>
                            <m:sSup>
                              <m:sSupPr>
                                <m:ctrlPr>
                                  <a:rPr lang="en-US" altLang="zh-TW" sz="1600" b="0" i="1" smtClean="0">
                                    <a:latin typeface="Cambria Math" panose="02040503050406030204" pitchFamily="18" charset="0"/>
                                  </a:rPr>
                                </m:ctrlPr>
                              </m:sSupPr>
                              <m:e>
                                <m:r>
                                  <m:rPr>
                                    <m:sty m:val="p"/>
                                  </m:rPr>
                                  <a:rPr lang="en-US" altLang="zh-TW" sz="1600" b="0" i="0" smtClean="0">
                                    <a:latin typeface="Cambria Math" panose="02040503050406030204" pitchFamily="18" charset="0"/>
                                  </a:rPr>
                                  <m:t>cos</m:t>
                                </m:r>
                              </m:e>
                              <m:sup>
                                <m:r>
                                  <a:rPr lang="en-US" altLang="zh-TW" sz="1600" b="0" i="1" smtClean="0">
                                    <a:latin typeface="Cambria Math" panose="02040503050406030204" pitchFamily="18" charset="0"/>
                                  </a:rPr>
                                  <m:t>−1</m:t>
                                </m:r>
                              </m:sup>
                            </m:sSup>
                          </m:fName>
                          <m:e>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𝜁</m:t>
                            </m:r>
                            <m:r>
                              <a:rPr lang="en-US" altLang="zh-TW" sz="1600" b="0" i="1" smtClean="0">
                                <a:latin typeface="Cambria Math" panose="02040503050406030204" pitchFamily="18" charset="0"/>
                              </a:rPr>
                              <m:t>)</m:t>
                            </m:r>
                          </m:e>
                        </m:func>
                        <m:r>
                          <a:rPr lang="en-US" altLang="zh-TW" sz="1600" b="0" i="1" smtClean="0">
                            <a:latin typeface="Cambria Math" panose="02040503050406030204" pitchFamily="18" charset="0"/>
                          </a:rPr>
                          <m:t>)</m:t>
                        </m:r>
                      </m:e>
                    </m:func>
                  </m:oMath>
                </a14:m>
                <a:r>
                  <a:rPr lang="en-US" altLang="zh-TW" sz="1600" dirty="0"/>
                  <a:t>.</a:t>
                </a:r>
              </a:p>
              <a:p>
                <a:pPr marL="285750" indent="-285750">
                  <a:buFont typeface="Arial" panose="020B0604020202020204" pitchFamily="34" charset="0"/>
                  <a:buChar char="•"/>
                </a:pPr>
                <a:r>
                  <a:rPr lang="en-US" altLang="zh-TW" sz="1600" dirty="0"/>
                  <a:t>The physical domain </a:t>
                </a:r>
                <a14:m>
                  <m:oMath xmlns:m="http://schemas.openxmlformats.org/officeDocument/2006/math">
                    <m:r>
                      <a:rPr lang="en-US" altLang="zh-TW" sz="1600" b="0" i="1" smtClean="0">
                        <a:latin typeface="Cambria Math" panose="02040503050406030204" pitchFamily="18" charset="0"/>
                      </a:rPr>
                      <m:t>𝑧</m:t>
                    </m:r>
                    <m:r>
                      <a:rPr lang="en-US" altLang="zh-TW" sz="1600" b="0" i="1" smtClean="0">
                        <a:latin typeface="Cambria Math" panose="02040503050406030204" pitchFamily="18" charset="0"/>
                        <a:ea typeface="Cambria Math" panose="02040503050406030204" pitchFamily="18" charset="0"/>
                      </a:rPr>
                      <m:t>∈[−</m:t>
                    </m:r>
                    <m:r>
                      <a:rPr lang="en-US" altLang="zh-TW" sz="1600" b="0" i="1" smtClean="0">
                        <a:latin typeface="Cambria Math" panose="02040503050406030204" pitchFamily="18" charset="0"/>
                        <a:ea typeface="Cambria Math" panose="02040503050406030204" pitchFamily="18" charset="0"/>
                      </a:rPr>
                      <m:t>h</m:t>
                    </m:r>
                    <m:r>
                      <a:rPr lang="en-US" altLang="zh-TW" sz="1600" b="0" i="1" smtClean="0">
                        <a:latin typeface="Cambria Math" panose="02040503050406030204" pitchFamily="18" charset="0"/>
                        <a:ea typeface="Cambria Math" panose="02040503050406030204" pitchFamily="18" charset="0"/>
                      </a:rPr>
                      <m:t>,0]</m:t>
                    </m:r>
                  </m:oMath>
                </a14:m>
                <a:r>
                  <a:rPr lang="en-US" altLang="zh-TW" sz="1600" dirty="0"/>
                  <a:t> is mapped to the computational domain </a:t>
                </a:r>
                <a14:m>
                  <m:oMath xmlns:m="http://schemas.openxmlformats.org/officeDocument/2006/math">
                    <m:r>
                      <a:rPr lang="en-US" altLang="zh-TW" sz="1600" i="1">
                        <a:latin typeface="Cambria Math" panose="02040503050406030204" pitchFamily="18" charset="0"/>
                      </a:rPr>
                      <m:t>𝜁</m:t>
                    </m:r>
                    <m:r>
                      <a:rPr lang="en-US" altLang="zh-TW" sz="1600" i="1">
                        <a:latin typeface="Cambria Math" panose="02040503050406030204" pitchFamily="18" charset="0"/>
                        <a:ea typeface="Cambria Math" panose="02040503050406030204" pitchFamily="18" charset="0"/>
                      </a:rPr>
                      <m:t>∈[−1,1]</m:t>
                    </m:r>
                  </m:oMath>
                </a14:m>
                <a:r>
                  <a:rPr lang="en-US" altLang="zh-TW" sz="1600" dirty="0"/>
                  <a:t> via coordinate transform</a:t>
                </a:r>
              </a:p>
              <a:p>
                <a:pPr algn="ctr">
                  <a:lnSpc>
                    <a:spcPts val="4000"/>
                  </a:lnSpc>
                  <a:spcBef>
                    <a:spcPts val="2000"/>
                  </a:spcBef>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𝜁</m:t>
                      </m:r>
                      <m:r>
                        <a:rPr lang="en-US" altLang="zh-TW" sz="1600" b="0" i="1" smtClean="0">
                          <a:latin typeface="Cambria Math" panose="02040503050406030204" pitchFamily="18" charset="0"/>
                        </a:rPr>
                        <m:t>=</m:t>
                      </m:r>
                      <m:f>
                        <m:fPr>
                          <m:ctrlPr>
                            <a:rPr lang="en-US" altLang="zh-TW" sz="1600" b="0" i="1" smtClean="0">
                              <a:latin typeface="Cambria Math" panose="02040503050406030204" pitchFamily="18" charset="0"/>
                            </a:rPr>
                          </m:ctrlPr>
                        </m:fPr>
                        <m:num>
                          <m:r>
                            <a:rPr lang="en-US" altLang="zh-TW" sz="1600" b="0" i="1" smtClean="0">
                              <a:latin typeface="Cambria Math" panose="02040503050406030204" pitchFamily="18" charset="0"/>
                            </a:rPr>
                            <m:t>2</m:t>
                          </m:r>
                          <m:r>
                            <a:rPr lang="en-US" altLang="zh-TW" sz="1600" b="0" i="1" smtClean="0">
                              <a:latin typeface="Cambria Math" panose="02040503050406030204" pitchFamily="18" charset="0"/>
                            </a:rPr>
                            <m:t>𝑧</m:t>
                          </m:r>
                        </m:num>
                        <m:den>
                          <m:r>
                            <a:rPr lang="en-US" altLang="zh-TW" sz="1600" b="0" i="1" smtClean="0">
                              <a:latin typeface="Cambria Math" panose="02040503050406030204" pitchFamily="18" charset="0"/>
                            </a:rPr>
                            <m:t>h</m:t>
                          </m:r>
                        </m:den>
                      </m:f>
                      <m:r>
                        <a:rPr lang="en-US" altLang="zh-TW" sz="1600" b="0" i="1" smtClean="0">
                          <a:latin typeface="Cambria Math" panose="02040503050406030204" pitchFamily="18" charset="0"/>
                        </a:rPr>
                        <m:t>+1,</m:t>
                      </m:r>
                      <m:r>
                        <m:rPr>
                          <m:lit/>
                        </m:rPr>
                        <a:rPr lang="en-US" altLang="zh-TW" sz="1600" b="0" i="1" smtClean="0">
                          <a:latin typeface="Cambria Math" panose="02040503050406030204" pitchFamily="18" charset="0"/>
                        </a:rPr>
                        <m:t>  </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h</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𝑧</m:t>
                      </m:r>
                      <m:r>
                        <a:rPr lang="en-US" altLang="zh-TW" sz="1600" b="0" i="1" smtClean="0">
                          <a:latin typeface="Cambria Math" panose="02040503050406030204" pitchFamily="18" charset="0"/>
                        </a:rPr>
                        <m:t>≤0</m:t>
                      </m:r>
                    </m:oMath>
                  </m:oMathPara>
                </a14:m>
                <a:endParaRPr lang="en-US" altLang="zh-TW" sz="1600" dirty="0"/>
              </a:p>
              <a:p>
                <a:pPr marL="285750" indent="-285750">
                  <a:buFont typeface="Arial" panose="020B0604020202020204" pitchFamily="34" charset="0"/>
                  <a:buChar char="•"/>
                </a:pPr>
                <a:r>
                  <a:rPr lang="en-US" altLang="zh-TW" sz="1600" dirty="0"/>
                  <a:t>In the computational domain, the eigenfunction </a:t>
                </a:r>
                <a14:m>
                  <m:oMath xmlns:m="http://schemas.openxmlformats.org/officeDocument/2006/math">
                    <m:r>
                      <a:rPr lang="en-US" altLang="zh-TW" sz="1600" b="0" i="1" smtClean="0">
                        <a:latin typeface="Cambria Math" panose="02040503050406030204" pitchFamily="18" charset="0"/>
                      </a:rPr>
                      <m:t>𝜙</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𝜁</m:t>
                    </m:r>
                    <m:r>
                      <a:rPr lang="en-US" altLang="zh-TW" sz="1600" b="0" i="1" smtClean="0">
                        <a:latin typeface="Cambria Math" panose="02040503050406030204" pitchFamily="18" charset="0"/>
                      </a:rPr>
                      <m:t>)</m:t>
                    </m:r>
                  </m:oMath>
                </a14:m>
                <a:r>
                  <a:rPr lang="en-US" altLang="zh-TW" sz="1600" dirty="0"/>
                  <a:t> is expanded as</a:t>
                </a:r>
              </a:p>
              <a:p>
                <a:pPr algn="ctr">
                  <a:lnSpc>
                    <a:spcPts val="7000"/>
                  </a:lnSpc>
                  <a:spcBef>
                    <a:spcPts val="0"/>
                  </a:spcBef>
                </a:pPr>
                <a14:m>
                  <m:oMathPara xmlns:m="http://schemas.openxmlformats.org/officeDocument/2006/math">
                    <m:oMathParaPr>
                      <m:jc m:val="centerGroup"/>
                    </m:oMathParaPr>
                    <m:oMath xmlns:m="http://schemas.openxmlformats.org/officeDocument/2006/math">
                      <m:r>
                        <a:rPr lang="en-US" altLang="zh-TW" sz="1600" i="1">
                          <a:latin typeface="Cambria Math" panose="02040503050406030204" pitchFamily="18" charset="0"/>
                        </a:rPr>
                        <m:t>𝜙</m:t>
                      </m:r>
                      <m:d>
                        <m:dPr>
                          <m:ctrlPr>
                            <a:rPr lang="zh-TW" altLang="zh-TW" sz="1600" i="1">
                              <a:latin typeface="Cambria Math" panose="02040503050406030204" pitchFamily="18" charset="0"/>
                            </a:rPr>
                          </m:ctrlPr>
                        </m:dPr>
                        <m:e>
                          <m:r>
                            <a:rPr lang="en-US" altLang="zh-TW" sz="1600" i="1">
                              <a:latin typeface="Cambria Math" panose="02040503050406030204" pitchFamily="18" charset="0"/>
                            </a:rPr>
                            <m:t>𝜁</m:t>
                          </m:r>
                        </m:e>
                      </m:d>
                      <m:r>
                        <a:rPr lang="en-US" altLang="zh-TW" sz="1600" i="1">
                          <a:latin typeface="Cambria Math" panose="02040503050406030204" pitchFamily="18" charset="0"/>
                        </a:rPr>
                        <m:t>=</m:t>
                      </m:r>
                      <m:nary>
                        <m:naryPr>
                          <m:chr m:val="∑"/>
                          <m:ctrlPr>
                            <a:rPr lang="zh-TW" altLang="zh-TW" sz="1600" i="1">
                              <a:latin typeface="Cambria Math" panose="02040503050406030204" pitchFamily="18" charset="0"/>
                            </a:rPr>
                          </m:ctrlPr>
                        </m:naryPr>
                        <m:sub>
                          <m:r>
                            <a:rPr lang="en-US" altLang="zh-TW" sz="1600" i="1">
                              <a:latin typeface="Cambria Math" panose="02040503050406030204" pitchFamily="18" charset="0"/>
                            </a:rPr>
                            <m:t>𝑛</m:t>
                          </m:r>
                          <m:r>
                            <a:rPr lang="en-US" altLang="zh-TW" sz="1600" i="1">
                              <a:latin typeface="Cambria Math" panose="02040503050406030204" pitchFamily="18" charset="0"/>
                            </a:rPr>
                            <m:t>=0</m:t>
                          </m:r>
                        </m:sub>
                        <m:sup>
                          <m:r>
                            <a:rPr lang="en-US" altLang="zh-TW" sz="1600" i="1">
                              <a:latin typeface="Cambria Math" panose="02040503050406030204" pitchFamily="18" charset="0"/>
                            </a:rPr>
                            <m:t>𝑁</m:t>
                          </m:r>
                        </m:sup>
                        <m:e>
                          <m:sSub>
                            <m:sSubPr>
                              <m:ctrlPr>
                                <a:rPr lang="zh-TW" altLang="zh-TW" sz="1600" i="1">
                                  <a:latin typeface="Cambria Math" panose="02040503050406030204" pitchFamily="18" charset="0"/>
                                </a:rPr>
                              </m:ctrlPr>
                            </m:sSubPr>
                            <m:e>
                              <m:r>
                                <a:rPr lang="en-US" altLang="zh-TW" sz="1600" i="1">
                                  <a:latin typeface="Cambria Math" panose="02040503050406030204" pitchFamily="18" charset="0"/>
                                </a:rPr>
                                <m:t>𝑎</m:t>
                              </m:r>
                            </m:e>
                            <m:sub>
                              <m:r>
                                <a:rPr lang="en-US" altLang="zh-TW" sz="1600" i="1">
                                  <a:latin typeface="Cambria Math" panose="02040503050406030204" pitchFamily="18" charset="0"/>
                                </a:rPr>
                                <m:t>𝑛</m:t>
                              </m:r>
                            </m:sub>
                          </m:sSub>
                          <m:sSub>
                            <m:sSubPr>
                              <m:ctrlPr>
                                <a:rPr lang="zh-TW" altLang="zh-TW" sz="1600" i="1">
                                  <a:latin typeface="Cambria Math" panose="02040503050406030204" pitchFamily="18" charset="0"/>
                                </a:rPr>
                              </m:ctrlPr>
                            </m:sSubPr>
                            <m:e>
                              <m:r>
                                <a:rPr lang="en-US" altLang="zh-TW" sz="1600" i="1">
                                  <a:latin typeface="Cambria Math" panose="02040503050406030204" pitchFamily="18" charset="0"/>
                                </a:rPr>
                                <m:t>𝑇</m:t>
                              </m:r>
                            </m:e>
                            <m:sub>
                              <m:r>
                                <a:rPr lang="en-US" altLang="zh-TW" sz="1600" i="1">
                                  <a:latin typeface="Cambria Math" panose="02040503050406030204" pitchFamily="18" charset="0"/>
                                </a:rPr>
                                <m:t>𝑛</m:t>
                              </m:r>
                            </m:sub>
                          </m:sSub>
                          <m:d>
                            <m:dPr>
                              <m:ctrlPr>
                                <a:rPr lang="zh-TW" altLang="zh-TW" sz="1600" i="1">
                                  <a:latin typeface="Cambria Math" panose="02040503050406030204" pitchFamily="18" charset="0"/>
                                </a:rPr>
                              </m:ctrlPr>
                            </m:dPr>
                            <m:e>
                              <m:r>
                                <a:rPr lang="en-US" altLang="zh-TW" sz="1600" i="1">
                                  <a:latin typeface="Cambria Math" panose="02040503050406030204" pitchFamily="18" charset="0"/>
                                </a:rPr>
                                <m:t>𝜁</m:t>
                              </m:r>
                            </m:e>
                          </m:d>
                        </m:e>
                      </m:nary>
                      <m:r>
                        <a:rPr lang="en-US" altLang="zh-TW" sz="1600" b="0" i="1" smtClean="0">
                          <a:latin typeface="Cambria Math" panose="02040503050406030204" pitchFamily="18" charset="0"/>
                        </a:rPr>
                        <m:t>,</m:t>
                      </m:r>
                      <m:r>
                        <m:rPr>
                          <m:lit/>
                        </m:rPr>
                        <a:rPr lang="en-US" altLang="zh-TW" sz="1600" b="0" i="1" smtClean="0">
                          <a:latin typeface="Cambria Math" panose="02040503050406030204" pitchFamily="18" charset="0"/>
                        </a:rPr>
                        <m:t>  </m:t>
                      </m:r>
                      <m:f>
                        <m:fPr>
                          <m:ctrlPr>
                            <a:rPr lang="zh-TW" altLang="zh-TW" sz="1600" i="1">
                              <a:latin typeface="Cambria Math" panose="02040503050406030204" pitchFamily="18" charset="0"/>
                            </a:rPr>
                          </m:ctrlPr>
                        </m:fPr>
                        <m:num>
                          <m:sSup>
                            <m:sSupPr>
                              <m:ctrlPr>
                                <a:rPr lang="zh-TW" altLang="zh-TW" sz="1600" i="1">
                                  <a:latin typeface="Cambria Math" panose="02040503050406030204" pitchFamily="18" charset="0"/>
                                </a:rPr>
                              </m:ctrlPr>
                            </m:sSupPr>
                            <m:e>
                              <m:r>
                                <a:rPr lang="en-US" altLang="zh-TW" sz="1600" i="1">
                                  <a:latin typeface="Cambria Math" panose="02040503050406030204" pitchFamily="18" charset="0"/>
                                </a:rPr>
                                <m:t>𝑑</m:t>
                              </m:r>
                            </m:e>
                            <m:sup>
                              <m:d>
                                <m:dPr>
                                  <m:ctrlPr>
                                    <a:rPr lang="zh-TW" altLang="zh-TW" sz="1600" i="1">
                                      <a:latin typeface="Cambria Math" panose="02040503050406030204" pitchFamily="18" charset="0"/>
                                    </a:rPr>
                                  </m:ctrlPr>
                                </m:dPr>
                                <m:e>
                                  <m:r>
                                    <a:rPr lang="en-US" altLang="zh-TW" sz="1600" i="1">
                                      <a:latin typeface="Cambria Math" panose="02040503050406030204" pitchFamily="18" charset="0"/>
                                    </a:rPr>
                                    <m:t>𝑗</m:t>
                                  </m:r>
                                </m:e>
                              </m:d>
                            </m:sup>
                          </m:sSup>
                          <m:r>
                            <a:rPr lang="en-US" altLang="zh-TW" sz="1600" i="1">
                              <a:latin typeface="Cambria Math" panose="02040503050406030204" pitchFamily="18" charset="0"/>
                            </a:rPr>
                            <m:t>𝜙</m:t>
                          </m:r>
                          <m:d>
                            <m:dPr>
                              <m:ctrlPr>
                                <a:rPr lang="zh-TW" altLang="zh-TW" sz="1600" i="1">
                                  <a:latin typeface="Cambria Math" panose="02040503050406030204" pitchFamily="18" charset="0"/>
                                </a:rPr>
                              </m:ctrlPr>
                            </m:dPr>
                            <m:e>
                              <m:r>
                                <a:rPr lang="en-US" altLang="zh-TW" sz="1600" i="1">
                                  <a:latin typeface="Cambria Math" panose="02040503050406030204" pitchFamily="18" charset="0"/>
                                </a:rPr>
                                <m:t>𝜁</m:t>
                              </m:r>
                            </m:e>
                          </m:d>
                        </m:num>
                        <m:den>
                          <m:r>
                            <a:rPr lang="en-US" altLang="zh-TW" sz="1600" i="1">
                              <a:latin typeface="Cambria Math" panose="02040503050406030204" pitchFamily="18" charset="0"/>
                            </a:rPr>
                            <m:t>𝑑</m:t>
                          </m:r>
                          <m:sSup>
                            <m:sSupPr>
                              <m:ctrlPr>
                                <a:rPr lang="zh-TW" altLang="zh-TW" sz="1600" i="1">
                                  <a:latin typeface="Cambria Math" panose="02040503050406030204" pitchFamily="18" charset="0"/>
                                </a:rPr>
                              </m:ctrlPr>
                            </m:sSupPr>
                            <m:e>
                              <m:r>
                                <a:rPr lang="en-US" altLang="zh-TW" sz="1600" i="1">
                                  <a:latin typeface="Cambria Math" panose="02040503050406030204" pitchFamily="18" charset="0"/>
                                </a:rPr>
                                <m:t>𝑧</m:t>
                              </m:r>
                            </m:e>
                            <m:sup>
                              <m:d>
                                <m:dPr>
                                  <m:ctrlPr>
                                    <a:rPr lang="zh-TW" altLang="zh-TW" sz="1600" i="1">
                                      <a:latin typeface="Cambria Math" panose="02040503050406030204" pitchFamily="18" charset="0"/>
                                    </a:rPr>
                                  </m:ctrlPr>
                                </m:dPr>
                                <m:e>
                                  <m:r>
                                    <a:rPr lang="en-US" altLang="zh-TW" sz="1600" i="1">
                                      <a:latin typeface="Cambria Math" panose="02040503050406030204" pitchFamily="18" charset="0"/>
                                    </a:rPr>
                                    <m:t>𝑗</m:t>
                                  </m:r>
                                </m:e>
                              </m:d>
                            </m:sup>
                          </m:sSup>
                        </m:den>
                      </m:f>
                      <m:r>
                        <a:rPr lang="en-US" altLang="zh-TW" sz="1600" i="1">
                          <a:latin typeface="Cambria Math" panose="02040503050406030204" pitchFamily="18" charset="0"/>
                        </a:rPr>
                        <m:t>=</m:t>
                      </m:r>
                      <m:sSup>
                        <m:sSupPr>
                          <m:ctrlPr>
                            <a:rPr lang="zh-TW" altLang="zh-TW" sz="1600" i="1">
                              <a:latin typeface="Cambria Math" panose="02040503050406030204" pitchFamily="18" charset="0"/>
                            </a:rPr>
                          </m:ctrlPr>
                        </m:sSupPr>
                        <m:e>
                          <m:d>
                            <m:dPr>
                              <m:ctrlPr>
                                <a:rPr lang="zh-TW" altLang="zh-TW" sz="1600" i="1">
                                  <a:latin typeface="Cambria Math" panose="02040503050406030204" pitchFamily="18" charset="0"/>
                                </a:rPr>
                              </m:ctrlPr>
                            </m:dPr>
                            <m:e>
                              <m:f>
                                <m:fPr>
                                  <m:ctrlPr>
                                    <a:rPr lang="zh-TW" altLang="zh-TW" sz="1600" i="1">
                                      <a:latin typeface="Cambria Math" panose="02040503050406030204" pitchFamily="18" charset="0"/>
                                    </a:rPr>
                                  </m:ctrlPr>
                                </m:fPr>
                                <m:num>
                                  <m:r>
                                    <a:rPr lang="en-US" altLang="zh-TW" sz="1600" i="1">
                                      <a:latin typeface="Cambria Math" panose="02040503050406030204" pitchFamily="18" charset="0"/>
                                    </a:rPr>
                                    <m:t>2</m:t>
                                  </m:r>
                                </m:num>
                                <m:den>
                                  <m:r>
                                    <a:rPr lang="en-US" altLang="zh-TW" sz="1600" i="1">
                                      <a:latin typeface="Cambria Math" panose="02040503050406030204" pitchFamily="18" charset="0"/>
                                    </a:rPr>
                                    <m:t>h</m:t>
                                  </m:r>
                                </m:den>
                              </m:f>
                            </m:e>
                          </m:d>
                        </m:e>
                        <m:sup>
                          <m:d>
                            <m:dPr>
                              <m:ctrlPr>
                                <a:rPr lang="zh-TW" altLang="zh-TW" sz="1600" i="1">
                                  <a:latin typeface="Cambria Math" panose="02040503050406030204" pitchFamily="18" charset="0"/>
                                </a:rPr>
                              </m:ctrlPr>
                            </m:dPr>
                            <m:e>
                              <m:r>
                                <a:rPr lang="en-US" altLang="zh-TW" sz="1600" i="1">
                                  <a:latin typeface="Cambria Math" panose="02040503050406030204" pitchFamily="18" charset="0"/>
                                </a:rPr>
                                <m:t>𝑗</m:t>
                              </m:r>
                            </m:e>
                          </m:d>
                        </m:sup>
                      </m:sSup>
                      <m:nary>
                        <m:naryPr>
                          <m:chr m:val="∑"/>
                          <m:ctrlPr>
                            <a:rPr lang="zh-TW" altLang="zh-TW" sz="1600" i="1">
                              <a:latin typeface="Cambria Math" panose="02040503050406030204" pitchFamily="18" charset="0"/>
                            </a:rPr>
                          </m:ctrlPr>
                        </m:naryPr>
                        <m:sub>
                          <m:r>
                            <a:rPr lang="en-US" altLang="zh-TW" sz="1600" i="1">
                              <a:latin typeface="Cambria Math" panose="02040503050406030204" pitchFamily="18" charset="0"/>
                            </a:rPr>
                            <m:t>𝑛</m:t>
                          </m:r>
                          <m:r>
                            <a:rPr lang="en-US" altLang="zh-TW" sz="1600" i="1">
                              <a:latin typeface="Cambria Math" panose="02040503050406030204" pitchFamily="18" charset="0"/>
                            </a:rPr>
                            <m:t>=0</m:t>
                          </m:r>
                        </m:sub>
                        <m:sup>
                          <m:r>
                            <a:rPr lang="en-US" altLang="zh-TW" sz="1600" i="1">
                              <a:latin typeface="Cambria Math" panose="02040503050406030204" pitchFamily="18" charset="0"/>
                            </a:rPr>
                            <m:t>𝑁</m:t>
                          </m:r>
                        </m:sup>
                        <m:e>
                          <m:sSub>
                            <m:sSubPr>
                              <m:ctrlPr>
                                <a:rPr lang="zh-TW" altLang="zh-TW" sz="1600" i="1">
                                  <a:latin typeface="Cambria Math" panose="02040503050406030204" pitchFamily="18" charset="0"/>
                                </a:rPr>
                              </m:ctrlPr>
                            </m:sSubPr>
                            <m:e>
                              <m:r>
                                <a:rPr lang="en-US" altLang="zh-TW" sz="1600" i="1">
                                  <a:latin typeface="Cambria Math" panose="02040503050406030204" pitchFamily="18" charset="0"/>
                                </a:rPr>
                                <m:t>𝑎</m:t>
                              </m:r>
                            </m:e>
                            <m:sub>
                              <m:r>
                                <a:rPr lang="en-US" altLang="zh-TW" sz="1600" i="1">
                                  <a:latin typeface="Cambria Math" panose="02040503050406030204" pitchFamily="18" charset="0"/>
                                </a:rPr>
                                <m:t>𝑛</m:t>
                              </m:r>
                            </m:sub>
                          </m:sSub>
                          <m:sSubSup>
                            <m:sSubSupPr>
                              <m:ctrlPr>
                                <a:rPr lang="zh-TW" altLang="zh-TW" sz="1600" i="1">
                                  <a:latin typeface="Cambria Math" panose="02040503050406030204" pitchFamily="18" charset="0"/>
                                </a:rPr>
                              </m:ctrlPr>
                            </m:sSubSupPr>
                            <m:e>
                              <m:r>
                                <a:rPr lang="en-US" altLang="zh-TW" sz="1600" i="1">
                                  <a:latin typeface="Cambria Math" panose="02040503050406030204" pitchFamily="18" charset="0"/>
                                </a:rPr>
                                <m:t>𝑇</m:t>
                              </m:r>
                            </m:e>
                            <m:sub>
                              <m:r>
                                <a:rPr lang="en-US" altLang="zh-TW" sz="1600" i="1">
                                  <a:latin typeface="Cambria Math" panose="02040503050406030204" pitchFamily="18" charset="0"/>
                                </a:rPr>
                                <m:t>𝑛</m:t>
                              </m:r>
                            </m:sub>
                            <m:sup>
                              <m:d>
                                <m:dPr>
                                  <m:ctrlPr>
                                    <a:rPr lang="zh-TW" altLang="zh-TW" sz="1600" i="1">
                                      <a:latin typeface="Cambria Math" panose="02040503050406030204" pitchFamily="18" charset="0"/>
                                    </a:rPr>
                                  </m:ctrlPr>
                                </m:dPr>
                                <m:e>
                                  <m:r>
                                    <a:rPr lang="en-US" altLang="zh-TW" sz="1600" i="1">
                                      <a:latin typeface="Cambria Math" panose="02040503050406030204" pitchFamily="18" charset="0"/>
                                    </a:rPr>
                                    <m:t>𝑗</m:t>
                                  </m:r>
                                </m:e>
                              </m:d>
                            </m:sup>
                          </m:sSubSup>
                          <m:d>
                            <m:dPr>
                              <m:ctrlPr>
                                <a:rPr lang="zh-TW" altLang="zh-TW" sz="1600" i="1">
                                  <a:latin typeface="Cambria Math" panose="02040503050406030204" pitchFamily="18" charset="0"/>
                                </a:rPr>
                              </m:ctrlPr>
                            </m:dPr>
                            <m:e>
                              <m:r>
                                <a:rPr lang="en-US" altLang="zh-TW" sz="1600" i="1">
                                  <a:latin typeface="Cambria Math" panose="02040503050406030204" pitchFamily="18" charset="0"/>
                                </a:rPr>
                                <m:t>𝜁</m:t>
                              </m:r>
                            </m:e>
                          </m:d>
                        </m:e>
                      </m:nary>
                    </m:oMath>
                  </m:oMathPara>
                </a14:m>
                <a:endParaRPr lang="zh-TW" altLang="zh-TW" sz="1600" i="1" dirty="0"/>
              </a:p>
              <a:p>
                <a:pPr marL="285750" indent="-285750">
                  <a:buFont typeface="Arial" panose="020B0604020202020204" pitchFamily="34" charset="0"/>
                  <a:buChar char="•"/>
                </a:pPr>
                <a:r>
                  <a:rPr lang="en-US" altLang="zh-TW" sz="1600" dirty="0"/>
                  <a:t>The derivatives of the Chebyshev polynomial can be derived recursively using lower order terms </a:t>
                </a:r>
                <a:endParaRPr lang="en-US" altLang="zh-TW" sz="1600" i="1" dirty="0"/>
              </a:p>
              <a:p>
                <a:pPr/>
                <a14:m>
                  <m:oMathPara xmlns:m="http://schemas.openxmlformats.org/officeDocument/2006/math">
                    <m:oMathParaPr>
                      <m:jc m:val="centerGroup"/>
                    </m:oMathParaPr>
                    <m:oMath xmlns:m="http://schemas.openxmlformats.org/officeDocument/2006/math">
                      <m:sSubSup>
                        <m:sSubSupPr>
                          <m:ctrlPr>
                            <a:rPr lang="zh-TW" altLang="zh-TW" sz="1600" i="1">
                              <a:latin typeface="Cambria Math" panose="02040503050406030204" pitchFamily="18" charset="0"/>
                            </a:rPr>
                          </m:ctrlPr>
                        </m:sSubSupPr>
                        <m:e>
                          <m:r>
                            <a:rPr lang="en-US" altLang="zh-TW" sz="1600" i="1">
                              <a:latin typeface="Cambria Math" panose="02040503050406030204" pitchFamily="18" charset="0"/>
                            </a:rPr>
                            <m:t>𝑇</m:t>
                          </m:r>
                        </m:e>
                        <m:sub>
                          <m:r>
                            <a:rPr lang="en-US" altLang="zh-TW" sz="1600" i="1">
                              <a:latin typeface="Cambria Math" panose="02040503050406030204" pitchFamily="18" charset="0"/>
                            </a:rPr>
                            <m:t>0</m:t>
                          </m:r>
                        </m:sub>
                        <m:sup>
                          <m:d>
                            <m:dPr>
                              <m:ctrlPr>
                                <a:rPr lang="zh-TW" altLang="zh-TW" sz="1600" i="1">
                                  <a:latin typeface="Cambria Math" panose="02040503050406030204" pitchFamily="18" charset="0"/>
                                </a:rPr>
                              </m:ctrlPr>
                            </m:dPr>
                            <m:e>
                              <m:r>
                                <a:rPr lang="en-US" altLang="zh-TW" sz="1600" i="1">
                                  <a:latin typeface="Cambria Math" panose="02040503050406030204" pitchFamily="18" charset="0"/>
                                </a:rPr>
                                <m:t>𝑗</m:t>
                              </m:r>
                            </m:e>
                          </m:d>
                        </m:sup>
                      </m:sSubSup>
                      <m:d>
                        <m:dPr>
                          <m:ctrlPr>
                            <a:rPr lang="zh-TW" altLang="zh-TW" sz="1600" i="1">
                              <a:latin typeface="Cambria Math" panose="02040503050406030204" pitchFamily="18" charset="0"/>
                            </a:rPr>
                          </m:ctrlPr>
                        </m:dPr>
                        <m:e>
                          <m:r>
                            <a:rPr lang="en-US" altLang="zh-TW" sz="1600" i="1">
                              <a:latin typeface="Cambria Math" panose="02040503050406030204" pitchFamily="18" charset="0"/>
                            </a:rPr>
                            <m:t>𝜁</m:t>
                          </m:r>
                        </m:e>
                      </m:d>
                      <m:r>
                        <a:rPr lang="en-US" altLang="zh-TW" sz="1600" i="1">
                          <a:latin typeface="Cambria Math" panose="02040503050406030204" pitchFamily="18" charset="0"/>
                        </a:rPr>
                        <m:t>=0, </m:t>
                      </m:r>
                      <m:sSubSup>
                        <m:sSubSupPr>
                          <m:ctrlPr>
                            <a:rPr lang="zh-TW" altLang="zh-TW" sz="1600" i="1">
                              <a:latin typeface="Cambria Math" panose="02040503050406030204" pitchFamily="18" charset="0"/>
                            </a:rPr>
                          </m:ctrlPr>
                        </m:sSubSupPr>
                        <m:e>
                          <m:r>
                            <a:rPr lang="en-US" altLang="zh-TW" sz="1600" i="1">
                              <a:latin typeface="Cambria Math" panose="02040503050406030204" pitchFamily="18" charset="0"/>
                            </a:rPr>
                            <m:t>𝑇</m:t>
                          </m:r>
                        </m:e>
                        <m:sub>
                          <m:r>
                            <a:rPr lang="en-US" altLang="zh-TW" sz="1600" i="1">
                              <a:latin typeface="Cambria Math" panose="02040503050406030204" pitchFamily="18" charset="0"/>
                            </a:rPr>
                            <m:t>1</m:t>
                          </m:r>
                        </m:sub>
                        <m:sup>
                          <m:d>
                            <m:dPr>
                              <m:ctrlPr>
                                <a:rPr lang="zh-TW" altLang="zh-TW" sz="1600" i="1">
                                  <a:latin typeface="Cambria Math" panose="02040503050406030204" pitchFamily="18" charset="0"/>
                                </a:rPr>
                              </m:ctrlPr>
                            </m:dPr>
                            <m:e>
                              <m:r>
                                <a:rPr lang="en-US" altLang="zh-TW" sz="1600" i="1">
                                  <a:latin typeface="Cambria Math" panose="02040503050406030204" pitchFamily="18" charset="0"/>
                                </a:rPr>
                                <m:t>𝑗</m:t>
                              </m:r>
                            </m:e>
                          </m:d>
                        </m:sup>
                      </m:sSubSup>
                      <m:d>
                        <m:dPr>
                          <m:ctrlPr>
                            <a:rPr lang="zh-TW" altLang="zh-TW" sz="1600" i="1">
                              <a:latin typeface="Cambria Math" panose="02040503050406030204" pitchFamily="18" charset="0"/>
                            </a:rPr>
                          </m:ctrlPr>
                        </m:dPr>
                        <m:e>
                          <m:r>
                            <a:rPr lang="en-US" altLang="zh-TW" sz="1600" i="1">
                              <a:latin typeface="Cambria Math" panose="02040503050406030204" pitchFamily="18" charset="0"/>
                            </a:rPr>
                            <m:t>𝜁</m:t>
                          </m:r>
                        </m:e>
                      </m:d>
                      <m:r>
                        <a:rPr lang="en-US" altLang="zh-TW" sz="1600" i="1">
                          <a:latin typeface="Cambria Math" panose="02040503050406030204" pitchFamily="18" charset="0"/>
                        </a:rPr>
                        <m:t>=</m:t>
                      </m:r>
                      <m:sSubSup>
                        <m:sSubSupPr>
                          <m:ctrlPr>
                            <a:rPr lang="zh-TW" altLang="zh-TW" sz="1600" i="1">
                              <a:latin typeface="Cambria Math" panose="02040503050406030204" pitchFamily="18" charset="0"/>
                            </a:rPr>
                          </m:ctrlPr>
                        </m:sSubSupPr>
                        <m:e>
                          <m:r>
                            <a:rPr lang="en-US" altLang="zh-TW" sz="1600" i="1">
                              <a:latin typeface="Cambria Math" panose="02040503050406030204" pitchFamily="18" charset="0"/>
                            </a:rPr>
                            <m:t>𝑇</m:t>
                          </m:r>
                        </m:e>
                        <m:sub>
                          <m:r>
                            <a:rPr lang="en-US" altLang="zh-TW" sz="1600" i="1">
                              <a:latin typeface="Cambria Math" panose="02040503050406030204" pitchFamily="18" charset="0"/>
                            </a:rPr>
                            <m:t>0</m:t>
                          </m:r>
                        </m:sub>
                        <m:sup>
                          <m:d>
                            <m:dPr>
                              <m:ctrlPr>
                                <a:rPr lang="zh-TW" altLang="zh-TW" sz="1600" i="1">
                                  <a:latin typeface="Cambria Math" panose="02040503050406030204" pitchFamily="18" charset="0"/>
                                </a:rPr>
                              </m:ctrlPr>
                            </m:dPr>
                            <m:e>
                              <m:r>
                                <a:rPr lang="en-US" altLang="zh-TW" sz="1600" i="1">
                                  <a:latin typeface="Cambria Math" panose="02040503050406030204" pitchFamily="18" charset="0"/>
                                </a:rPr>
                                <m:t>𝑗</m:t>
                              </m:r>
                              <m:r>
                                <a:rPr lang="en-US" altLang="zh-TW" sz="1600" i="1">
                                  <a:latin typeface="Cambria Math" panose="02040503050406030204" pitchFamily="18" charset="0"/>
                                </a:rPr>
                                <m:t>−1</m:t>
                              </m:r>
                            </m:e>
                          </m:d>
                        </m:sup>
                      </m:sSubSup>
                      <m:d>
                        <m:dPr>
                          <m:ctrlPr>
                            <a:rPr lang="zh-TW" altLang="zh-TW" sz="1600" i="1">
                              <a:latin typeface="Cambria Math" panose="02040503050406030204" pitchFamily="18" charset="0"/>
                            </a:rPr>
                          </m:ctrlPr>
                        </m:dPr>
                        <m:e>
                          <m:r>
                            <a:rPr lang="en-US" altLang="zh-TW" sz="1600" i="1">
                              <a:latin typeface="Cambria Math" panose="02040503050406030204" pitchFamily="18" charset="0"/>
                            </a:rPr>
                            <m:t>𝜁</m:t>
                          </m:r>
                        </m:e>
                      </m:d>
                      <m:r>
                        <a:rPr lang="en-US" altLang="zh-TW" sz="1600" i="1">
                          <a:latin typeface="Cambria Math" panose="02040503050406030204" pitchFamily="18" charset="0"/>
                        </a:rPr>
                        <m:t>, </m:t>
                      </m:r>
                      <m:sSubSup>
                        <m:sSubSupPr>
                          <m:ctrlPr>
                            <a:rPr lang="zh-TW" altLang="zh-TW" sz="1600" i="1">
                              <a:latin typeface="Cambria Math" panose="02040503050406030204" pitchFamily="18" charset="0"/>
                            </a:rPr>
                          </m:ctrlPr>
                        </m:sSubSupPr>
                        <m:e>
                          <m:r>
                            <a:rPr lang="en-US" altLang="zh-TW" sz="1600" i="1">
                              <a:latin typeface="Cambria Math" panose="02040503050406030204" pitchFamily="18" charset="0"/>
                            </a:rPr>
                            <m:t>𝑇</m:t>
                          </m:r>
                        </m:e>
                        <m:sub>
                          <m:r>
                            <a:rPr lang="en-US" altLang="zh-TW" sz="1600" i="1">
                              <a:latin typeface="Cambria Math" panose="02040503050406030204" pitchFamily="18" charset="0"/>
                            </a:rPr>
                            <m:t>2</m:t>
                          </m:r>
                        </m:sub>
                        <m:sup>
                          <m:d>
                            <m:dPr>
                              <m:ctrlPr>
                                <a:rPr lang="zh-TW" altLang="zh-TW" sz="1600" i="1">
                                  <a:latin typeface="Cambria Math" panose="02040503050406030204" pitchFamily="18" charset="0"/>
                                </a:rPr>
                              </m:ctrlPr>
                            </m:dPr>
                            <m:e>
                              <m:r>
                                <a:rPr lang="en-US" altLang="zh-TW" sz="1600" i="1">
                                  <a:latin typeface="Cambria Math" panose="02040503050406030204" pitchFamily="18" charset="0"/>
                                </a:rPr>
                                <m:t>𝑗</m:t>
                              </m:r>
                            </m:e>
                          </m:d>
                        </m:sup>
                      </m:sSubSup>
                      <m:d>
                        <m:dPr>
                          <m:ctrlPr>
                            <a:rPr lang="zh-TW" altLang="zh-TW" sz="1600" i="1">
                              <a:latin typeface="Cambria Math" panose="02040503050406030204" pitchFamily="18" charset="0"/>
                            </a:rPr>
                          </m:ctrlPr>
                        </m:dPr>
                        <m:e>
                          <m:r>
                            <a:rPr lang="en-US" altLang="zh-TW" sz="1600" i="1">
                              <a:latin typeface="Cambria Math" panose="02040503050406030204" pitchFamily="18" charset="0"/>
                            </a:rPr>
                            <m:t>𝜁</m:t>
                          </m:r>
                        </m:e>
                      </m:d>
                      <m:r>
                        <a:rPr lang="en-US" altLang="zh-TW" sz="1600" i="1">
                          <a:latin typeface="Cambria Math" panose="02040503050406030204" pitchFamily="18" charset="0"/>
                        </a:rPr>
                        <m:t>=4</m:t>
                      </m:r>
                      <m:sSubSup>
                        <m:sSubSupPr>
                          <m:ctrlPr>
                            <a:rPr lang="zh-TW" altLang="zh-TW" sz="1600" i="1">
                              <a:latin typeface="Cambria Math" panose="02040503050406030204" pitchFamily="18" charset="0"/>
                            </a:rPr>
                          </m:ctrlPr>
                        </m:sSubSupPr>
                        <m:e>
                          <m:r>
                            <a:rPr lang="en-US" altLang="zh-TW" sz="1600" i="1">
                              <a:latin typeface="Cambria Math" panose="02040503050406030204" pitchFamily="18" charset="0"/>
                            </a:rPr>
                            <m:t>𝑇</m:t>
                          </m:r>
                        </m:e>
                        <m:sub>
                          <m:r>
                            <a:rPr lang="en-US" altLang="zh-TW" sz="1600" i="1">
                              <a:latin typeface="Cambria Math" panose="02040503050406030204" pitchFamily="18" charset="0"/>
                            </a:rPr>
                            <m:t>1</m:t>
                          </m:r>
                        </m:sub>
                        <m:sup>
                          <m:d>
                            <m:dPr>
                              <m:ctrlPr>
                                <a:rPr lang="zh-TW" altLang="zh-TW" sz="1600" i="1">
                                  <a:latin typeface="Cambria Math" panose="02040503050406030204" pitchFamily="18" charset="0"/>
                                </a:rPr>
                              </m:ctrlPr>
                            </m:dPr>
                            <m:e>
                              <m:r>
                                <a:rPr lang="en-US" altLang="zh-TW" sz="1600" i="1">
                                  <a:latin typeface="Cambria Math" panose="02040503050406030204" pitchFamily="18" charset="0"/>
                                </a:rPr>
                                <m:t>𝑗</m:t>
                              </m:r>
                              <m:r>
                                <a:rPr lang="en-US" altLang="zh-TW" sz="1600" i="1">
                                  <a:latin typeface="Cambria Math" panose="02040503050406030204" pitchFamily="18" charset="0"/>
                                </a:rPr>
                                <m:t>−1</m:t>
                              </m:r>
                            </m:e>
                          </m:d>
                        </m:sup>
                      </m:sSubSup>
                      <m:d>
                        <m:dPr>
                          <m:ctrlPr>
                            <a:rPr lang="zh-TW" altLang="zh-TW" sz="1600" i="1">
                              <a:latin typeface="Cambria Math" panose="02040503050406030204" pitchFamily="18" charset="0"/>
                            </a:rPr>
                          </m:ctrlPr>
                        </m:dPr>
                        <m:e>
                          <m:r>
                            <a:rPr lang="en-US" altLang="zh-TW" sz="1600" i="1">
                              <a:latin typeface="Cambria Math" panose="02040503050406030204" pitchFamily="18" charset="0"/>
                            </a:rPr>
                            <m:t>𝜁</m:t>
                          </m:r>
                        </m:e>
                      </m:d>
                    </m:oMath>
                  </m:oMathPara>
                </a14:m>
                <a:endParaRPr lang="zh-TW" altLang="zh-TW" sz="1600" i="1" dirty="0"/>
              </a:p>
              <a:p>
                <a:pPr/>
                <a14:m>
                  <m:oMathPara xmlns:m="http://schemas.openxmlformats.org/officeDocument/2006/math">
                    <m:oMathParaPr>
                      <m:jc m:val="centerGroup"/>
                    </m:oMathParaPr>
                    <m:oMath xmlns:m="http://schemas.openxmlformats.org/officeDocument/2006/math">
                      <m:sSubSup>
                        <m:sSubSupPr>
                          <m:ctrlPr>
                            <a:rPr lang="zh-TW" altLang="zh-TW" sz="1600" i="1">
                              <a:latin typeface="Cambria Math" panose="02040503050406030204" pitchFamily="18" charset="0"/>
                            </a:rPr>
                          </m:ctrlPr>
                        </m:sSubSupPr>
                        <m:e>
                          <m:r>
                            <a:rPr lang="en-US" altLang="zh-TW" sz="1600" i="1">
                              <a:latin typeface="Cambria Math" panose="02040503050406030204" pitchFamily="18" charset="0"/>
                            </a:rPr>
                            <m:t>𝑇</m:t>
                          </m:r>
                        </m:e>
                        <m:sub>
                          <m:r>
                            <a:rPr lang="en-US" altLang="zh-TW" sz="1600" i="1">
                              <a:latin typeface="Cambria Math" panose="02040503050406030204" pitchFamily="18" charset="0"/>
                            </a:rPr>
                            <m:t>𝑛</m:t>
                          </m:r>
                          <m:r>
                            <a:rPr lang="en-US" altLang="zh-TW" sz="1600" i="1">
                              <a:latin typeface="Cambria Math" panose="02040503050406030204" pitchFamily="18" charset="0"/>
                            </a:rPr>
                            <m:t>+1</m:t>
                          </m:r>
                        </m:sub>
                        <m:sup>
                          <m:d>
                            <m:dPr>
                              <m:ctrlPr>
                                <a:rPr lang="zh-TW" altLang="zh-TW" sz="1600" i="1">
                                  <a:latin typeface="Cambria Math" panose="02040503050406030204" pitchFamily="18" charset="0"/>
                                </a:rPr>
                              </m:ctrlPr>
                            </m:dPr>
                            <m:e>
                              <m:r>
                                <a:rPr lang="en-US" altLang="zh-TW" sz="1600" i="1">
                                  <a:latin typeface="Cambria Math" panose="02040503050406030204" pitchFamily="18" charset="0"/>
                                </a:rPr>
                                <m:t>𝑗</m:t>
                              </m:r>
                            </m:e>
                          </m:d>
                        </m:sup>
                      </m:sSubSup>
                      <m:d>
                        <m:dPr>
                          <m:ctrlPr>
                            <a:rPr lang="zh-TW" altLang="zh-TW" sz="1600" i="1">
                              <a:latin typeface="Cambria Math" panose="02040503050406030204" pitchFamily="18" charset="0"/>
                            </a:rPr>
                          </m:ctrlPr>
                        </m:dPr>
                        <m:e>
                          <m:r>
                            <a:rPr lang="en-US" altLang="zh-TW" sz="1600" i="1">
                              <a:latin typeface="Cambria Math" panose="02040503050406030204" pitchFamily="18" charset="0"/>
                            </a:rPr>
                            <m:t>𝜁</m:t>
                          </m:r>
                        </m:e>
                      </m:d>
                      <m:r>
                        <a:rPr lang="en-US" altLang="zh-TW" sz="1600" i="1">
                          <a:latin typeface="Cambria Math" panose="02040503050406030204" pitchFamily="18" charset="0"/>
                        </a:rPr>
                        <m:t>=2</m:t>
                      </m:r>
                      <m:d>
                        <m:dPr>
                          <m:ctrlPr>
                            <a:rPr lang="zh-TW" altLang="zh-TW" sz="1600" i="1">
                              <a:latin typeface="Cambria Math" panose="02040503050406030204" pitchFamily="18" charset="0"/>
                            </a:rPr>
                          </m:ctrlPr>
                        </m:dPr>
                        <m:e>
                          <m:r>
                            <a:rPr lang="en-US" altLang="zh-TW" sz="1600" i="1">
                              <a:latin typeface="Cambria Math" panose="02040503050406030204" pitchFamily="18" charset="0"/>
                            </a:rPr>
                            <m:t>𝑛</m:t>
                          </m:r>
                          <m:r>
                            <a:rPr lang="en-US" altLang="zh-TW" sz="1600" i="1">
                              <a:latin typeface="Cambria Math" panose="02040503050406030204" pitchFamily="18" charset="0"/>
                            </a:rPr>
                            <m:t>+1</m:t>
                          </m:r>
                        </m:e>
                      </m:d>
                      <m:sSubSup>
                        <m:sSubSupPr>
                          <m:ctrlPr>
                            <a:rPr lang="zh-TW" altLang="zh-TW" sz="1600" i="1">
                              <a:latin typeface="Cambria Math" panose="02040503050406030204" pitchFamily="18" charset="0"/>
                            </a:rPr>
                          </m:ctrlPr>
                        </m:sSubSupPr>
                        <m:e>
                          <m:r>
                            <a:rPr lang="en-US" altLang="zh-TW" sz="1600" i="1">
                              <a:latin typeface="Cambria Math" panose="02040503050406030204" pitchFamily="18" charset="0"/>
                            </a:rPr>
                            <m:t>𝑇</m:t>
                          </m:r>
                        </m:e>
                        <m:sub>
                          <m:r>
                            <a:rPr lang="en-US" altLang="zh-TW" sz="1600" i="1">
                              <a:latin typeface="Cambria Math" panose="02040503050406030204" pitchFamily="18" charset="0"/>
                            </a:rPr>
                            <m:t>𝑛</m:t>
                          </m:r>
                        </m:sub>
                        <m:sup>
                          <m:d>
                            <m:dPr>
                              <m:ctrlPr>
                                <a:rPr lang="zh-TW" altLang="zh-TW" sz="1600" i="1">
                                  <a:latin typeface="Cambria Math" panose="02040503050406030204" pitchFamily="18" charset="0"/>
                                </a:rPr>
                              </m:ctrlPr>
                            </m:dPr>
                            <m:e>
                              <m:r>
                                <a:rPr lang="en-US" altLang="zh-TW" sz="1600" i="1">
                                  <a:latin typeface="Cambria Math" panose="02040503050406030204" pitchFamily="18" charset="0"/>
                                </a:rPr>
                                <m:t>𝑗</m:t>
                              </m:r>
                              <m:r>
                                <a:rPr lang="en-US" altLang="zh-TW" sz="1600" i="1">
                                  <a:latin typeface="Cambria Math" panose="02040503050406030204" pitchFamily="18" charset="0"/>
                                </a:rPr>
                                <m:t>−1</m:t>
                              </m:r>
                            </m:e>
                          </m:d>
                        </m:sup>
                      </m:sSubSup>
                      <m:d>
                        <m:dPr>
                          <m:ctrlPr>
                            <a:rPr lang="zh-TW" altLang="zh-TW" sz="1600" i="1">
                              <a:latin typeface="Cambria Math" panose="02040503050406030204" pitchFamily="18" charset="0"/>
                            </a:rPr>
                          </m:ctrlPr>
                        </m:dPr>
                        <m:e>
                          <m:r>
                            <a:rPr lang="en-US" altLang="zh-TW" sz="1600" i="1">
                              <a:latin typeface="Cambria Math" panose="02040503050406030204" pitchFamily="18" charset="0"/>
                            </a:rPr>
                            <m:t>𝜁</m:t>
                          </m:r>
                        </m:e>
                      </m:d>
                      <m:r>
                        <a:rPr lang="en-US" altLang="zh-TW" sz="1600" i="1">
                          <a:latin typeface="Cambria Math" panose="02040503050406030204" pitchFamily="18" charset="0"/>
                        </a:rPr>
                        <m:t>+</m:t>
                      </m:r>
                      <m:f>
                        <m:fPr>
                          <m:ctrlPr>
                            <a:rPr lang="zh-TW" altLang="zh-TW" sz="1600" i="1">
                              <a:latin typeface="Cambria Math" panose="02040503050406030204" pitchFamily="18" charset="0"/>
                            </a:rPr>
                          </m:ctrlPr>
                        </m:fPr>
                        <m:num>
                          <m:r>
                            <a:rPr lang="en-US" altLang="zh-TW" sz="1600" i="1">
                              <a:latin typeface="Cambria Math" panose="02040503050406030204" pitchFamily="18" charset="0"/>
                            </a:rPr>
                            <m:t>𝑛</m:t>
                          </m:r>
                          <m:r>
                            <a:rPr lang="en-US" altLang="zh-TW" sz="1600" i="1">
                              <a:latin typeface="Cambria Math" panose="02040503050406030204" pitchFamily="18" charset="0"/>
                            </a:rPr>
                            <m:t>+1</m:t>
                          </m:r>
                        </m:num>
                        <m:den>
                          <m:r>
                            <a:rPr lang="en-US" altLang="zh-TW" sz="1600" i="1">
                              <a:latin typeface="Cambria Math" panose="02040503050406030204" pitchFamily="18" charset="0"/>
                            </a:rPr>
                            <m:t>𝑛</m:t>
                          </m:r>
                          <m:r>
                            <a:rPr lang="en-US" altLang="zh-TW" sz="1600" i="1">
                              <a:latin typeface="Cambria Math" panose="02040503050406030204" pitchFamily="18" charset="0"/>
                            </a:rPr>
                            <m:t>−1</m:t>
                          </m:r>
                        </m:den>
                      </m:f>
                      <m:sSubSup>
                        <m:sSubSupPr>
                          <m:ctrlPr>
                            <a:rPr lang="zh-TW" altLang="zh-TW" sz="1600" i="1">
                              <a:latin typeface="Cambria Math" panose="02040503050406030204" pitchFamily="18" charset="0"/>
                            </a:rPr>
                          </m:ctrlPr>
                        </m:sSubSupPr>
                        <m:e>
                          <m:r>
                            <a:rPr lang="en-US" altLang="zh-TW" sz="1600" i="1">
                              <a:latin typeface="Cambria Math" panose="02040503050406030204" pitchFamily="18" charset="0"/>
                            </a:rPr>
                            <m:t>𝑇</m:t>
                          </m:r>
                        </m:e>
                        <m:sub>
                          <m:r>
                            <a:rPr lang="en-US" altLang="zh-TW" sz="1600" i="1">
                              <a:latin typeface="Cambria Math" panose="02040503050406030204" pitchFamily="18" charset="0"/>
                            </a:rPr>
                            <m:t>𝑛</m:t>
                          </m:r>
                          <m:r>
                            <a:rPr lang="en-US" altLang="zh-TW" sz="1600" i="1">
                              <a:latin typeface="Cambria Math" panose="02040503050406030204" pitchFamily="18" charset="0"/>
                            </a:rPr>
                            <m:t>−1</m:t>
                          </m:r>
                        </m:sub>
                        <m:sup>
                          <m:d>
                            <m:dPr>
                              <m:ctrlPr>
                                <a:rPr lang="zh-TW" altLang="zh-TW" sz="1600" i="1">
                                  <a:latin typeface="Cambria Math" panose="02040503050406030204" pitchFamily="18" charset="0"/>
                                </a:rPr>
                              </m:ctrlPr>
                            </m:dPr>
                            <m:e>
                              <m:r>
                                <a:rPr lang="en-US" altLang="zh-TW" sz="1600" i="1">
                                  <a:latin typeface="Cambria Math" panose="02040503050406030204" pitchFamily="18" charset="0"/>
                                </a:rPr>
                                <m:t>𝑗</m:t>
                              </m:r>
                            </m:e>
                          </m:d>
                        </m:sup>
                      </m:sSubSup>
                      <m:d>
                        <m:dPr>
                          <m:ctrlPr>
                            <a:rPr lang="zh-TW" altLang="zh-TW" sz="1600" i="1">
                              <a:latin typeface="Cambria Math" panose="02040503050406030204" pitchFamily="18" charset="0"/>
                            </a:rPr>
                          </m:ctrlPr>
                        </m:dPr>
                        <m:e>
                          <m:r>
                            <a:rPr lang="en-US" altLang="zh-TW" sz="1600" i="1">
                              <a:latin typeface="Cambria Math" panose="02040503050406030204" pitchFamily="18" charset="0"/>
                            </a:rPr>
                            <m:t>𝜁</m:t>
                          </m:r>
                        </m:e>
                      </m:d>
                      <m:r>
                        <a:rPr lang="en-US" altLang="zh-TW" sz="1600" i="1">
                          <a:latin typeface="Cambria Math" panose="02040503050406030204" pitchFamily="18" charset="0"/>
                        </a:rPr>
                        <m:t> </m:t>
                      </m:r>
                      <m:r>
                        <a:rPr lang="en-US" altLang="zh-TW" sz="1600" i="1">
                          <a:latin typeface="Cambria Math" panose="02040503050406030204" pitchFamily="18" charset="0"/>
                        </a:rPr>
                        <m:t>𝑛</m:t>
                      </m:r>
                      <m:r>
                        <a:rPr lang="en-US" altLang="zh-TW" sz="1600" i="1">
                          <a:latin typeface="Cambria Math" panose="02040503050406030204" pitchFamily="18" charset="0"/>
                        </a:rPr>
                        <m:t>≥2.</m:t>
                      </m:r>
                    </m:oMath>
                  </m:oMathPara>
                </a14:m>
                <a:endParaRPr lang="zh-TW" altLang="zh-TW" sz="1600" i="1" dirty="0"/>
              </a:p>
              <a:p>
                <a:pPr algn="ctr"/>
                <a:endParaRPr lang="en-US" altLang="zh-TW" sz="1600" dirty="0"/>
              </a:p>
            </p:txBody>
          </p:sp>
        </mc:Choice>
        <mc:Fallback xmlns="">
          <p:sp>
            <p:nvSpPr>
              <p:cNvPr id="3" name="內容版面配置區 2">
                <a:extLst>
                  <a:ext uri="{FF2B5EF4-FFF2-40B4-BE49-F238E27FC236}">
                    <a16:creationId xmlns:a16="http://schemas.microsoft.com/office/drawing/2014/main" id="{BFAF3B06-D3BA-4EBA-AC6B-AF3DF182E88E}"/>
                  </a:ext>
                </a:extLst>
              </p:cNvPr>
              <p:cNvSpPr>
                <a:spLocks noGrp="1" noRot="1" noChangeAspect="1" noMove="1" noResize="1" noEditPoints="1" noAdjustHandles="1" noChangeArrowheads="1" noChangeShapeType="1" noTextEdit="1"/>
              </p:cNvSpPr>
              <p:nvPr>
                <p:ph idx="1"/>
              </p:nvPr>
            </p:nvSpPr>
            <p:spPr>
              <a:xfrm>
                <a:off x="838200" y="862642"/>
                <a:ext cx="10349754" cy="5708487"/>
              </a:xfrm>
              <a:blipFill>
                <a:blip r:embed="rId2"/>
                <a:stretch>
                  <a:fillRect l="-236"/>
                </a:stretch>
              </a:blipFill>
            </p:spPr>
            <p:txBody>
              <a:bodyPr/>
              <a:lstStyle/>
              <a:p>
                <a:r>
                  <a:rPr lang="zh-TW" altLang="en-US">
                    <a:noFill/>
                  </a:rPr>
                  <a:t> </a:t>
                </a:r>
              </a:p>
            </p:txBody>
          </p:sp>
        </mc:Fallback>
      </mc:AlternateContent>
      <p:cxnSp>
        <p:nvCxnSpPr>
          <p:cNvPr id="5" name="直線接點 4">
            <a:extLst>
              <a:ext uri="{FF2B5EF4-FFF2-40B4-BE49-F238E27FC236}">
                <a16:creationId xmlns:a16="http://schemas.microsoft.com/office/drawing/2014/main" id="{DFEBBE62-C1E4-4721-9899-87F0F210DA3B}"/>
              </a:ext>
            </a:extLst>
          </p:cNvPr>
          <p:cNvCxnSpPr>
            <a:cxnSpLocks/>
          </p:cNvCxnSpPr>
          <p:nvPr/>
        </p:nvCxnSpPr>
        <p:spPr>
          <a:xfrm>
            <a:off x="10646910" y="3429000"/>
            <a:ext cx="541044"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id="{1DB3DD95-BB29-4696-BD9C-C20FC6313372}"/>
              </a:ext>
            </a:extLst>
          </p:cNvPr>
          <p:cNvCxnSpPr>
            <a:cxnSpLocks/>
          </p:cNvCxnSpPr>
          <p:nvPr/>
        </p:nvCxnSpPr>
        <p:spPr>
          <a:xfrm>
            <a:off x="10646910" y="4794903"/>
            <a:ext cx="541044"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59D28442-88B4-4053-AC10-C0E58160862A}"/>
              </a:ext>
            </a:extLst>
          </p:cNvPr>
          <p:cNvCxnSpPr/>
          <p:nvPr/>
        </p:nvCxnSpPr>
        <p:spPr>
          <a:xfrm>
            <a:off x="10779536" y="3429000"/>
            <a:ext cx="0" cy="1375873"/>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D4E5A151-9260-4AE1-9905-98252F9A28E1}"/>
                  </a:ext>
                </a:extLst>
              </p:cNvPr>
              <p:cNvSpPr txBox="1"/>
              <p:nvPr/>
            </p:nvSpPr>
            <p:spPr>
              <a:xfrm>
                <a:off x="10096387" y="3305889"/>
                <a:ext cx="531106" cy="24622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cs typeface="Calibri" panose="020F0502020204030204" pitchFamily="34" charset="0"/>
                        </a:rPr>
                        <m:t>𝑧</m:t>
                      </m:r>
                      <m:r>
                        <a:rPr lang="en-US" altLang="zh-TW" sz="1600" b="0" i="1" smtClean="0">
                          <a:latin typeface="Cambria Math" panose="02040503050406030204" pitchFamily="18" charset="0"/>
                          <a:cs typeface="Calibri" panose="020F0502020204030204" pitchFamily="34" charset="0"/>
                        </a:rPr>
                        <m:t>=0</m:t>
                      </m:r>
                    </m:oMath>
                  </m:oMathPara>
                </a14:m>
                <a:endParaRPr lang="zh-TW" altLang="en-US" sz="1600" dirty="0">
                  <a:latin typeface="Calibri" panose="020F0502020204030204" pitchFamily="34" charset="0"/>
                  <a:cs typeface="Calibri" panose="020F0502020204030204" pitchFamily="34" charset="0"/>
                </a:endParaRPr>
              </a:p>
            </p:txBody>
          </p:sp>
        </mc:Choice>
        <mc:Fallback xmlns="">
          <p:sp>
            <p:nvSpPr>
              <p:cNvPr id="10" name="文字方塊 9">
                <a:extLst>
                  <a:ext uri="{FF2B5EF4-FFF2-40B4-BE49-F238E27FC236}">
                    <a16:creationId xmlns:a16="http://schemas.microsoft.com/office/drawing/2014/main" id="{D4E5A151-9260-4AE1-9905-98252F9A28E1}"/>
                  </a:ext>
                </a:extLst>
              </p:cNvPr>
              <p:cNvSpPr txBox="1">
                <a:spLocks noRot="1" noChangeAspect="1" noMove="1" noResize="1" noEditPoints="1" noAdjustHandles="1" noChangeArrowheads="1" noChangeShapeType="1" noTextEdit="1"/>
              </p:cNvSpPr>
              <p:nvPr/>
            </p:nvSpPr>
            <p:spPr>
              <a:xfrm>
                <a:off x="10096387" y="3305889"/>
                <a:ext cx="531106" cy="246221"/>
              </a:xfrm>
              <a:prstGeom prst="rect">
                <a:avLst/>
              </a:prstGeom>
              <a:blipFill>
                <a:blip r:embed="rId3"/>
                <a:stretch>
                  <a:fillRect l="-9195" r="-3448" b="-48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3755341C-9DA0-41CB-80D9-D01AADC1C488}"/>
                  </a:ext>
                </a:extLst>
              </p:cNvPr>
              <p:cNvSpPr txBox="1"/>
              <p:nvPr/>
            </p:nvSpPr>
            <p:spPr>
              <a:xfrm>
                <a:off x="9961914" y="4671792"/>
                <a:ext cx="684996" cy="24622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cs typeface="Calibri" panose="020F0502020204030204" pitchFamily="34" charset="0"/>
                        </a:rPr>
                        <m:t>𝑧</m:t>
                      </m:r>
                      <m:r>
                        <a:rPr lang="en-US" altLang="zh-TW" sz="1600" b="0" i="1" smtClean="0">
                          <a:latin typeface="Cambria Math" panose="02040503050406030204" pitchFamily="18" charset="0"/>
                          <a:cs typeface="Calibri" panose="020F0502020204030204" pitchFamily="34" charset="0"/>
                        </a:rPr>
                        <m:t>=−</m:t>
                      </m:r>
                      <m:r>
                        <a:rPr lang="en-US" altLang="zh-TW" sz="1600" b="0" i="1" smtClean="0">
                          <a:latin typeface="Cambria Math" panose="02040503050406030204" pitchFamily="18" charset="0"/>
                          <a:cs typeface="Calibri" panose="020F0502020204030204" pitchFamily="34" charset="0"/>
                        </a:rPr>
                        <m:t>h</m:t>
                      </m:r>
                    </m:oMath>
                  </m:oMathPara>
                </a14:m>
                <a:endParaRPr lang="zh-TW" altLang="en-US" sz="1600" i="1" dirty="0">
                  <a:latin typeface="Calibri" panose="020F0502020204030204" pitchFamily="34" charset="0"/>
                  <a:cs typeface="Calibri" panose="020F0502020204030204" pitchFamily="34" charset="0"/>
                </a:endParaRPr>
              </a:p>
            </p:txBody>
          </p:sp>
        </mc:Choice>
        <mc:Fallback xmlns="">
          <p:sp>
            <p:nvSpPr>
              <p:cNvPr id="13" name="文字方塊 12">
                <a:extLst>
                  <a:ext uri="{FF2B5EF4-FFF2-40B4-BE49-F238E27FC236}">
                    <a16:creationId xmlns:a16="http://schemas.microsoft.com/office/drawing/2014/main" id="{3755341C-9DA0-41CB-80D9-D01AADC1C488}"/>
                  </a:ext>
                </a:extLst>
              </p:cNvPr>
              <p:cNvSpPr txBox="1">
                <a:spLocks noRot="1" noChangeAspect="1" noMove="1" noResize="1" noEditPoints="1" noAdjustHandles="1" noChangeArrowheads="1" noChangeShapeType="1" noTextEdit="1"/>
              </p:cNvSpPr>
              <p:nvPr/>
            </p:nvSpPr>
            <p:spPr>
              <a:xfrm>
                <a:off x="9961914" y="4671792"/>
                <a:ext cx="684996" cy="246221"/>
              </a:xfrm>
              <a:prstGeom prst="rect">
                <a:avLst/>
              </a:prstGeom>
              <a:blipFill>
                <a:blip r:embed="rId4"/>
                <a:stretch>
                  <a:fillRect l="-7080" r="-1770" b="-48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18663BB8-8FB2-4628-93A4-D76F2769F7BE}"/>
                  </a:ext>
                </a:extLst>
              </p:cNvPr>
              <p:cNvSpPr txBox="1"/>
              <p:nvPr/>
            </p:nvSpPr>
            <p:spPr>
              <a:xfrm>
                <a:off x="11272839" y="3305888"/>
                <a:ext cx="533992" cy="24622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1600" b="0" i="1" smtClean="0">
                          <a:solidFill>
                            <a:srgbClr val="FF0000"/>
                          </a:solidFill>
                          <a:latin typeface="Cambria Math" panose="02040503050406030204" pitchFamily="18" charset="0"/>
                          <a:cs typeface="Calibri" panose="020F0502020204030204" pitchFamily="34" charset="0"/>
                        </a:rPr>
                        <m:t>𝜁</m:t>
                      </m:r>
                      <m:r>
                        <a:rPr lang="en-US" altLang="zh-TW" sz="1600" b="0" i="1" smtClean="0">
                          <a:solidFill>
                            <a:srgbClr val="FF0000"/>
                          </a:solidFill>
                          <a:latin typeface="Cambria Math" panose="02040503050406030204" pitchFamily="18" charset="0"/>
                          <a:cs typeface="Calibri" panose="020F0502020204030204" pitchFamily="34" charset="0"/>
                        </a:rPr>
                        <m:t>=1</m:t>
                      </m:r>
                    </m:oMath>
                  </m:oMathPara>
                </a14:m>
                <a:endParaRPr lang="zh-TW" altLang="en-US" sz="1600" dirty="0">
                  <a:solidFill>
                    <a:srgbClr val="FF0000"/>
                  </a:solidFill>
                  <a:latin typeface="Calibri" panose="020F0502020204030204" pitchFamily="34" charset="0"/>
                  <a:cs typeface="Calibri" panose="020F0502020204030204" pitchFamily="34" charset="0"/>
                </a:endParaRPr>
              </a:p>
            </p:txBody>
          </p:sp>
        </mc:Choice>
        <mc:Fallback xmlns="">
          <p:sp>
            <p:nvSpPr>
              <p:cNvPr id="16" name="文字方塊 15">
                <a:extLst>
                  <a:ext uri="{FF2B5EF4-FFF2-40B4-BE49-F238E27FC236}">
                    <a16:creationId xmlns:a16="http://schemas.microsoft.com/office/drawing/2014/main" id="{18663BB8-8FB2-4628-93A4-D76F2769F7BE}"/>
                  </a:ext>
                </a:extLst>
              </p:cNvPr>
              <p:cNvSpPr txBox="1">
                <a:spLocks noRot="1" noChangeAspect="1" noMove="1" noResize="1" noEditPoints="1" noAdjustHandles="1" noChangeArrowheads="1" noChangeShapeType="1" noTextEdit="1"/>
              </p:cNvSpPr>
              <p:nvPr/>
            </p:nvSpPr>
            <p:spPr>
              <a:xfrm>
                <a:off x="11272839" y="3305888"/>
                <a:ext cx="533992" cy="246221"/>
              </a:xfrm>
              <a:prstGeom prst="rect">
                <a:avLst/>
              </a:prstGeom>
              <a:blipFill>
                <a:blip r:embed="rId5"/>
                <a:stretch>
                  <a:fillRect l="-17045" r="-3409" b="-2926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43EBBA99-917C-4962-B6D2-7EDF32B87A2B}"/>
                  </a:ext>
                </a:extLst>
              </p:cNvPr>
              <p:cNvSpPr txBox="1"/>
              <p:nvPr/>
            </p:nvSpPr>
            <p:spPr>
              <a:xfrm>
                <a:off x="11195895" y="4671791"/>
                <a:ext cx="776763"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1600" b="0" i="1" smtClean="0">
                          <a:solidFill>
                            <a:srgbClr val="FF0000"/>
                          </a:solidFill>
                          <a:latin typeface="Cambria Math" panose="02040503050406030204" pitchFamily="18" charset="0"/>
                          <a:cs typeface="Calibri" panose="020F0502020204030204" pitchFamily="34" charset="0"/>
                        </a:rPr>
                        <m:t>𝜁</m:t>
                      </m:r>
                      <m:r>
                        <a:rPr lang="en-US" altLang="zh-TW" sz="1600" b="0" i="1" smtClean="0">
                          <a:solidFill>
                            <a:srgbClr val="FF0000"/>
                          </a:solidFill>
                          <a:latin typeface="Cambria Math" panose="02040503050406030204" pitchFamily="18" charset="0"/>
                          <a:cs typeface="Calibri" panose="020F0502020204030204" pitchFamily="34" charset="0"/>
                        </a:rPr>
                        <m:t>=−1</m:t>
                      </m:r>
                    </m:oMath>
                  </m:oMathPara>
                </a14:m>
                <a:endParaRPr lang="zh-TW" altLang="en-US" sz="1600" dirty="0">
                  <a:solidFill>
                    <a:srgbClr val="FF0000"/>
                  </a:solidFill>
                  <a:latin typeface="Calibri" panose="020F0502020204030204" pitchFamily="34" charset="0"/>
                  <a:cs typeface="Calibri" panose="020F0502020204030204" pitchFamily="34" charset="0"/>
                </a:endParaRPr>
              </a:p>
            </p:txBody>
          </p:sp>
        </mc:Choice>
        <mc:Fallback xmlns="">
          <p:sp>
            <p:nvSpPr>
              <p:cNvPr id="17" name="文字方塊 16">
                <a:extLst>
                  <a:ext uri="{FF2B5EF4-FFF2-40B4-BE49-F238E27FC236}">
                    <a16:creationId xmlns:a16="http://schemas.microsoft.com/office/drawing/2014/main" id="{43EBBA99-917C-4962-B6D2-7EDF32B87A2B}"/>
                  </a:ext>
                </a:extLst>
              </p:cNvPr>
              <p:cNvSpPr txBox="1">
                <a:spLocks noRot="1" noChangeAspect="1" noMove="1" noResize="1" noEditPoints="1" noAdjustHandles="1" noChangeArrowheads="1" noChangeShapeType="1" noTextEdit="1"/>
              </p:cNvSpPr>
              <p:nvPr/>
            </p:nvSpPr>
            <p:spPr>
              <a:xfrm>
                <a:off x="11195895" y="4671791"/>
                <a:ext cx="776763" cy="246221"/>
              </a:xfrm>
              <a:prstGeom prst="rect">
                <a:avLst/>
              </a:prstGeom>
              <a:blipFill>
                <a:blip r:embed="rId6"/>
                <a:stretch>
                  <a:fillRect l="-5512" b="-29268"/>
                </a:stretch>
              </a:blipFill>
            </p:spPr>
            <p:txBody>
              <a:bodyPr/>
              <a:lstStyle/>
              <a:p>
                <a:r>
                  <a:rPr lang="zh-TW" altLang="en-US">
                    <a:noFill/>
                  </a:rPr>
                  <a:t> </a:t>
                </a:r>
              </a:p>
            </p:txBody>
          </p:sp>
        </mc:Fallback>
      </mc:AlternateContent>
      <p:cxnSp>
        <p:nvCxnSpPr>
          <p:cNvPr id="18" name="直線接點 17">
            <a:extLst>
              <a:ext uri="{FF2B5EF4-FFF2-40B4-BE49-F238E27FC236}">
                <a16:creationId xmlns:a16="http://schemas.microsoft.com/office/drawing/2014/main" id="{34B0F4F7-C888-4174-8FE8-2B64E6241F92}"/>
              </a:ext>
            </a:extLst>
          </p:cNvPr>
          <p:cNvCxnSpPr/>
          <p:nvPr/>
        </p:nvCxnSpPr>
        <p:spPr>
          <a:xfrm>
            <a:off x="11068668" y="3419030"/>
            <a:ext cx="0" cy="1375873"/>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3968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252263-F760-4086-A543-7D63FB3346C2}"/>
              </a:ext>
            </a:extLst>
          </p:cNvPr>
          <p:cNvSpPr>
            <a:spLocks noGrp="1"/>
          </p:cNvSpPr>
          <p:nvPr>
            <p:ph type="title"/>
          </p:nvPr>
        </p:nvSpPr>
        <p:spPr/>
        <p:txBody>
          <a:bodyPr/>
          <a:lstStyle/>
          <a:p>
            <a:r>
              <a:rPr lang="en-US" altLang="zh-TW" dirty="0"/>
              <a:t>Chebyshev collocation method</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FAF3B06-D3BA-4EBA-AC6B-AF3DF182E88E}"/>
                  </a:ext>
                </a:extLst>
              </p:cNvPr>
              <p:cNvSpPr>
                <a:spLocks noGrp="1"/>
              </p:cNvSpPr>
              <p:nvPr>
                <p:ph idx="1"/>
              </p:nvPr>
            </p:nvSpPr>
            <p:spPr>
              <a:xfrm>
                <a:off x="838200" y="862643"/>
                <a:ext cx="10349754" cy="3072390"/>
              </a:xfrm>
            </p:spPr>
            <p:txBody>
              <a:bodyPr>
                <a:noAutofit/>
              </a:bodyPr>
              <a:lstStyle/>
              <a:p>
                <a:pPr marL="285750" indent="-285750">
                  <a:buFont typeface="Arial" panose="020B0604020202020204" pitchFamily="34" charset="0"/>
                  <a:buChar char="•"/>
                </a:pPr>
                <a:r>
                  <a:rPr lang="en-US" altLang="zh-TW" sz="1600" dirty="0"/>
                  <a:t>The Gauss-</a:t>
                </a:r>
                <a:r>
                  <a:rPr lang="en-US" altLang="zh-TW" sz="1600" dirty="0" err="1"/>
                  <a:t>Lobatto</a:t>
                </a:r>
                <a:r>
                  <a:rPr lang="en-US" altLang="zh-TW" sz="1600" dirty="0"/>
                  <a:t> collocation points is applied to minimize the effect of Runge’s phenomenon.</a:t>
                </a:r>
                <a:endParaRPr lang="en-US" altLang="zh-TW" sz="1600" i="1" dirty="0"/>
              </a:p>
              <a:p>
                <a:pPr algn="ctr"/>
                <a14:m>
                  <m:oMathPara xmlns:m="http://schemas.openxmlformats.org/officeDocument/2006/math">
                    <m:oMathParaPr>
                      <m:jc m:val="centerGroup"/>
                    </m:oMathParaPr>
                    <m:oMath xmlns:m="http://schemas.openxmlformats.org/officeDocument/2006/math">
                      <m:sSub>
                        <m:sSubPr>
                          <m:ctrlPr>
                            <a:rPr lang="zh-TW" altLang="zh-TW" sz="1600" i="1">
                              <a:latin typeface="Cambria Math" panose="02040503050406030204" pitchFamily="18" charset="0"/>
                            </a:rPr>
                          </m:ctrlPr>
                        </m:sSubPr>
                        <m:e>
                          <m:r>
                            <a:rPr lang="en-US" altLang="zh-TW" sz="1600" i="1" smtClean="0">
                              <a:latin typeface="Cambria Math" panose="02040503050406030204" pitchFamily="18" charset="0"/>
                            </a:rPr>
                            <m:t>𝜁</m:t>
                          </m:r>
                        </m:e>
                        <m:sub>
                          <m:r>
                            <a:rPr lang="en-US" altLang="zh-TW" sz="1600" i="1" smtClean="0">
                              <a:latin typeface="Cambria Math" panose="02040503050406030204" pitchFamily="18" charset="0"/>
                            </a:rPr>
                            <m:t>𝑚</m:t>
                          </m:r>
                        </m:sub>
                      </m:sSub>
                      <m:r>
                        <a:rPr lang="en-US" altLang="zh-TW" sz="1600" i="1" smtClean="0">
                          <a:latin typeface="Cambria Math" panose="02040503050406030204" pitchFamily="18" charset="0"/>
                        </a:rPr>
                        <m:t>=</m:t>
                      </m:r>
                      <m:func>
                        <m:funcPr>
                          <m:ctrlPr>
                            <a:rPr lang="zh-TW" altLang="zh-TW" sz="1600" i="1">
                              <a:latin typeface="Cambria Math" panose="02040503050406030204" pitchFamily="18" charset="0"/>
                            </a:rPr>
                          </m:ctrlPr>
                        </m:funcPr>
                        <m:fName>
                          <m:r>
                            <m:rPr>
                              <m:sty m:val="p"/>
                            </m:rPr>
                            <a:rPr lang="en-US" altLang="zh-TW" sz="1600" i="0" smtClean="0">
                              <a:latin typeface="Cambria Math" panose="02040503050406030204" pitchFamily="18" charset="0"/>
                            </a:rPr>
                            <m:t>cos</m:t>
                          </m:r>
                        </m:fName>
                        <m:e>
                          <m:d>
                            <m:dPr>
                              <m:ctrlPr>
                                <a:rPr lang="zh-TW" altLang="zh-TW" sz="1600" i="1">
                                  <a:latin typeface="Cambria Math" panose="02040503050406030204" pitchFamily="18" charset="0"/>
                                </a:rPr>
                              </m:ctrlPr>
                            </m:dPr>
                            <m:e>
                              <m:f>
                                <m:fPr>
                                  <m:ctrlPr>
                                    <a:rPr lang="zh-TW" altLang="zh-TW" sz="1600" i="1">
                                      <a:latin typeface="Cambria Math" panose="02040503050406030204" pitchFamily="18" charset="0"/>
                                    </a:rPr>
                                  </m:ctrlPr>
                                </m:fPr>
                                <m:num>
                                  <m:r>
                                    <a:rPr lang="en-US" altLang="zh-TW" sz="1600" i="1" smtClean="0">
                                      <a:latin typeface="Cambria Math" panose="02040503050406030204" pitchFamily="18" charset="0"/>
                                    </a:rPr>
                                    <m:t>𝜋</m:t>
                                  </m:r>
                                  <m:r>
                                    <a:rPr lang="en-US" altLang="zh-TW" sz="1600" i="1" smtClean="0">
                                      <a:latin typeface="Cambria Math" panose="02040503050406030204" pitchFamily="18" charset="0"/>
                                    </a:rPr>
                                    <m:t>𝑚</m:t>
                                  </m:r>
                                </m:num>
                                <m:den>
                                  <m:r>
                                    <a:rPr lang="en-US" altLang="zh-TW" sz="1600" i="1" smtClean="0">
                                      <a:latin typeface="Cambria Math" panose="02040503050406030204" pitchFamily="18" charset="0"/>
                                    </a:rPr>
                                    <m:t>𝑀</m:t>
                                  </m:r>
                                </m:den>
                              </m:f>
                            </m:e>
                          </m:d>
                        </m:e>
                      </m:func>
                      <m:r>
                        <a:rPr lang="en-US" altLang="zh-TW" sz="1600" i="1" smtClean="0">
                          <a:latin typeface="Cambria Math" panose="02040503050406030204" pitchFamily="18" charset="0"/>
                        </a:rPr>
                        <m:t>,</m:t>
                      </m:r>
                      <m:r>
                        <m:rPr>
                          <m:lit/>
                        </m:rPr>
                        <a:rPr lang="en-US" altLang="zh-TW" sz="1600" b="0" i="1" smtClean="0">
                          <a:latin typeface="Cambria Math" panose="02040503050406030204" pitchFamily="18" charset="0"/>
                        </a:rPr>
                        <m:t> </m:t>
                      </m:r>
                      <m:r>
                        <a:rPr lang="en-US" altLang="zh-TW" sz="1600" i="1" smtClean="0">
                          <a:latin typeface="Cambria Math" panose="02040503050406030204" pitchFamily="18" charset="0"/>
                        </a:rPr>
                        <m:t>𝑚</m:t>
                      </m:r>
                      <m:r>
                        <a:rPr lang="en-US" altLang="zh-TW" sz="1600" i="1" smtClean="0">
                          <a:latin typeface="Cambria Math" panose="02040503050406030204" pitchFamily="18" charset="0"/>
                        </a:rPr>
                        <m:t>=1,2,…,</m:t>
                      </m:r>
                      <m:r>
                        <a:rPr lang="en-US" altLang="zh-TW" sz="1600" i="1" smtClean="0">
                          <a:latin typeface="Cambria Math" panose="02040503050406030204" pitchFamily="18" charset="0"/>
                        </a:rPr>
                        <m:t>𝑀</m:t>
                      </m:r>
                      <m:r>
                        <a:rPr lang="en-US" altLang="zh-TW" sz="1600" i="1" smtClean="0">
                          <a:latin typeface="Cambria Math" panose="02040503050406030204" pitchFamily="18" charset="0"/>
                        </a:rPr>
                        <m:t>−1.</m:t>
                      </m:r>
                    </m:oMath>
                  </m:oMathPara>
                </a14:m>
                <a:endParaRPr lang="en-US" altLang="zh-TW" sz="1600" i="1" dirty="0"/>
              </a:p>
              <a:p>
                <a:pPr marL="285750" indent="-285750">
                  <a:buFont typeface="Arial" panose="020B0604020202020204" pitchFamily="34" charset="0"/>
                  <a:buChar char="•"/>
                </a:pPr>
                <a:r>
                  <a:rPr lang="en-US" altLang="zh-TW" sz="1600" dirty="0"/>
                  <a:t>The total number of collocation points </a:t>
                </a:r>
                <a14:m>
                  <m:oMath xmlns:m="http://schemas.openxmlformats.org/officeDocument/2006/math">
                    <m:r>
                      <a:rPr lang="en-US" altLang="zh-TW" sz="1600" b="0" i="1" smtClean="0">
                        <a:latin typeface="Cambria Math" panose="02040503050406030204" pitchFamily="18" charset="0"/>
                      </a:rPr>
                      <m:t>𝑀</m:t>
                    </m:r>
                  </m:oMath>
                </a14:m>
                <a:r>
                  <a:rPr lang="en-US" altLang="zh-TW" sz="1600" dirty="0"/>
                  <a:t> is chosen to fully determine the system. Governing equations at both boundaries are replaced by boundary conditions.</a:t>
                </a:r>
              </a:p>
              <a:p>
                <a:pPr indent="265113"/>
                <a:r>
                  <a:rPr lang="en-US" altLang="zh-TW" sz="1600" dirty="0"/>
                  <a:t>For viscous problem, with a total of </a:t>
                </a:r>
                <a14:m>
                  <m:oMath xmlns:m="http://schemas.openxmlformats.org/officeDocument/2006/math">
                    <m:r>
                      <a:rPr lang="en-US" altLang="zh-TW" sz="1600" b="0" i="1" smtClean="0">
                        <a:latin typeface="Cambria Math" panose="02040503050406030204" pitchFamily="18" charset="0"/>
                      </a:rPr>
                      <m:t>5</m:t>
                    </m:r>
                  </m:oMath>
                </a14:m>
                <a:r>
                  <a:rPr lang="en-US" altLang="zh-TW" sz="1600" dirty="0"/>
                  <a:t> boundary conditions, </a:t>
                </a:r>
                <a14:m>
                  <m:oMath xmlns:m="http://schemas.openxmlformats.org/officeDocument/2006/math">
                    <m:r>
                      <a:rPr lang="en-US" altLang="zh-TW" sz="1600" b="0" i="1" smtClean="0">
                        <a:latin typeface="Cambria Math" panose="02040503050406030204" pitchFamily="18" charset="0"/>
                      </a:rPr>
                      <m:t>𝑀</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𝑁</m:t>
                    </m:r>
                    <m:r>
                      <a:rPr lang="en-US" altLang="zh-TW" sz="1600" b="0" i="1" smtClean="0">
                        <a:latin typeface="Cambria Math" panose="02040503050406030204" pitchFamily="18" charset="0"/>
                      </a:rPr>
                      <m:t>−2</m:t>
                    </m:r>
                  </m:oMath>
                </a14:m>
                <a:r>
                  <a:rPr lang="en-US" altLang="zh-TW" sz="1600" dirty="0"/>
                  <a:t>. </a:t>
                </a:r>
              </a:p>
              <a:p>
                <a:pPr indent="265113"/>
                <a:r>
                  <a:rPr lang="en-US" altLang="zh-TW" sz="1600" dirty="0"/>
                  <a:t>For inviscid problem, with a total of </a:t>
                </a:r>
                <a14:m>
                  <m:oMath xmlns:m="http://schemas.openxmlformats.org/officeDocument/2006/math">
                    <m:r>
                      <a:rPr lang="en-US" altLang="zh-TW" sz="1600" b="0" i="1" smtClean="0">
                        <a:latin typeface="Cambria Math" panose="02040503050406030204" pitchFamily="18" charset="0"/>
                      </a:rPr>
                      <m:t>3</m:t>
                    </m:r>
                  </m:oMath>
                </a14:m>
                <a:r>
                  <a:rPr lang="en-US" altLang="zh-TW" sz="1600" dirty="0"/>
                  <a:t> boundary conditions, </a:t>
                </a:r>
                <a14:m>
                  <m:oMath xmlns:m="http://schemas.openxmlformats.org/officeDocument/2006/math">
                    <m:r>
                      <a:rPr lang="en-US" altLang="zh-TW" sz="1600" b="0" i="1" smtClean="0">
                        <a:latin typeface="Cambria Math" panose="02040503050406030204" pitchFamily="18" charset="0"/>
                      </a:rPr>
                      <m:t>𝑀</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𝑁</m:t>
                    </m:r>
                  </m:oMath>
                </a14:m>
                <a:r>
                  <a:rPr lang="en-US" altLang="zh-TW" sz="1600" dirty="0"/>
                  <a:t>.</a:t>
                </a:r>
              </a:p>
            </p:txBody>
          </p:sp>
        </mc:Choice>
        <mc:Fallback xmlns="">
          <p:sp>
            <p:nvSpPr>
              <p:cNvPr id="3" name="內容版面配置區 2">
                <a:extLst>
                  <a:ext uri="{FF2B5EF4-FFF2-40B4-BE49-F238E27FC236}">
                    <a16:creationId xmlns:a16="http://schemas.microsoft.com/office/drawing/2014/main" id="{BFAF3B06-D3BA-4EBA-AC6B-AF3DF182E88E}"/>
                  </a:ext>
                </a:extLst>
              </p:cNvPr>
              <p:cNvSpPr>
                <a:spLocks noGrp="1" noRot="1" noChangeAspect="1" noMove="1" noResize="1" noEditPoints="1" noAdjustHandles="1" noChangeArrowheads="1" noChangeShapeType="1" noTextEdit="1"/>
              </p:cNvSpPr>
              <p:nvPr>
                <p:ph idx="1"/>
              </p:nvPr>
            </p:nvSpPr>
            <p:spPr>
              <a:xfrm>
                <a:off x="838200" y="862643"/>
                <a:ext cx="10349754" cy="3072390"/>
              </a:xfrm>
              <a:blipFill>
                <a:blip r:embed="rId2"/>
                <a:stretch>
                  <a:fillRect l="-236" b="-595"/>
                </a:stretch>
              </a:blipFill>
            </p:spPr>
            <p:txBody>
              <a:bodyPr/>
              <a:lstStyle/>
              <a:p>
                <a:r>
                  <a:rPr lang="zh-TW" altLang="en-US">
                    <a:noFill/>
                  </a:rPr>
                  <a:t> </a:t>
                </a:r>
              </a:p>
            </p:txBody>
          </p:sp>
        </mc:Fallback>
      </mc:AlternateContent>
      <p:grpSp>
        <p:nvGrpSpPr>
          <p:cNvPr id="28" name="群組 27">
            <a:extLst>
              <a:ext uri="{FF2B5EF4-FFF2-40B4-BE49-F238E27FC236}">
                <a16:creationId xmlns:a16="http://schemas.microsoft.com/office/drawing/2014/main" id="{44AE3A86-90E6-4F7F-B2DE-BFB54B554349}"/>
              </a:ext>
            </a:extLst>
          </p:cNvPr>
          <p:cNvGrpSpPr/>
          <p:nvPr/>
        </p:nvGrpSpPr>
        <p:grpSpPr>
          <a:xfrm>
            <a:off x="3207391" y="4159092"/>
            <a:ext cx="2733612" cy="2337378"/>
            <a:chOff x="2277145" y="3671982"/>
            <a:chExt cx="2733612" cy="2337378"/>
          </a:xfrm>
        </p:grpSpPr>
        <p:cxnSp>
          <p:nvCxnSpPr>
            <p:cNvPr id="5" name="直線接點 4">
              <a:extLst>
                <a:ext uri="{FF2B5EF4-FFF2-40B4-BE49-F238E27FC236}">
                  <a16:creationId xmlns:a16="http://schemas.microsoft.com/office/drawing/2014/main" id="{52801175-F54F-4B66-863F-04EB741EC271}"/>
                </a:ext>
              </a:extLst>
            </p:cNvPr>
            <p:cNvCxnSpPr/>
            <p:nvPr/>
          </p:nvCxnSpPr>
          <p:spPr>
            <a:xfrm>
              <a:off x="2769079" y="3864634"/>
              <a:ext cx="0" cy="197544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橢圓 5">
              <a:extLst>
                <a:ext uri="{FF2B5EF4-FFF2-40B4-BE49-F238E27FC236}">
                  <a16:creationId xmlns:a16="http://schemas.microsoft.com/office/drawing/2014/main" id="{C6DC93EC-75A3-4EFC-ACA3-4352B2C08BE5}"/>
                </a:ext>
              </a:extLst>
            </p:cNvPr>
            <p:cNvSpPr/>
            <p:nvPr/>
          </p:nvSpPr>
          <p:spPr>
            <a:xfrm>
              <a:off x="2728930" y="3824485"/>
              <a:ext cx="80298" cy="802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56DD9172-01F3-4ED1-B14A-F7E8A96C2BF6}"/>
                </a:ext>
              </a:extLst>
            </p:cNvPr>
            <p:cNvSpPr/>
            <p:nvPr/>
          </p:nvSpPr>
          <p:spPr>
            <a:xfrm>
              <a:off x="2728930" y="4038285"/>
              <a:ext cx="80298" cy="802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72F56CEB-10D6-4313-A9CC-BE13143E80F3}"/>
                </a:ext>
              </a:extLst>
            </p:cNvPr>
            <p:cNvSpPr/>
            <p:nvPr/>
          </p:nvSpPr>
          <p:spPr>
            <a:xfrm>
              <a:off x="2728930" y="4410600"/>
              <a:ext cx="80298" cy="802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93529FF8-08B5-4868-A105-224186310CD9}"/>
                </a:ext>
              </a:extLst>
            </p:cNvPr>
            <p:cNvSpPr/>
            <p:nvPr/>
          </p:nvSpPr>
          <p:spPr>
            <a:xfrm>
              <a:off x="2728930" y="5560876"/>
              <a:ext cx="80298" cy="802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7D5E31A8-BF43-47F7-9926-1AE3DF4383DB}"/>
                </a:ext>
              </a:extLst>
            </p:cNvPr>
            <p:cNvSpPr/>
            <p:nvPr/>
          </p:nvSpPr>
          <p:spPr>
            <a:xfrm>
              <a:off x="2728930" y="5799934"/>
              <a:ext cx="80298" cy="802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E90417CC-AC71-413E-BAB5-D4B1EC6B21C6}"/>
                </a:ext>
              </a:extLst>
            </p:cNvPr>
            <p:cNvSpPr/>
            <p:nvPr/>
          </p:nvSpPr>
          <p:spPr>
            <a:xfrm>
              <a:off x="2728930" y="5219837"/>
              <a:ext cx="80298" cy="802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189DA229-7EAA-4BDD-AB14-9B268F16393A}"/>
                    </a:ext>
                  </a:extLst>
                </p:cNvPr>
                <p:cNvSpPr txBox="1"/>
                <p:nvPr/>
              </p:nvSpPr>
              <p:spPr>
                <a:xfrm>
                  <a:off x="2534551" y="4682096"/>
                  <a:ext cx="1234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chemeClr val="accent1"/>
                            </a:solidFill>
                            <a:latin typeface="Cambria Math" panose="02040503050406030204" pitchFamily="18" charset="0"/>
                          </a:rPr>
                          <m:t>⋮</m:t>
                        </m:r>
                      </m:oMath>
                    </m:oMathPara>
                  </a14:m>
                  <a:endParaRPr lang="zh-TW" altLang="en-US" dirty="0">
                    <a:solidFill>
                      <a:schemeClr val="accent1"/>
                    </a:solidFill>
                  </a:endParaRPr>
                </a:p>
              </p:txBody>
            </p:sp>
          </mc:Choice>
          <mc:Fallback xmlns="">
            <p:sp>
              <p:nvSpPr>
                <p:cNvPr id="17" name="文字方塊 16">
                  <a:extLst>
                    <a:ext uri="{FF2B5EF4-FFF2-40B4-BE49-F238E27FC236}">
                      <a16:creationId xmlns:a16="http://schemas.microsoft.com/office/drawing/2014/main" id="{189DA229-7EAA-4BDD-AB14-9B268F16393A}"/>
                    </a:ext>
                  </a:extLst>
                </p:cNvPr>
                <p:cNvSpPr txBox="1">
                  <a:spLocks noRot="1" noChangeAspect="1" noMove="1" noResize="1" noEditPoints="1" noAdjustHandles="1" noChangeArrowheads="1" noChangeShapeType="1" noTextEdit="1"/>
                </p:cNvSpPr>
                <p:nvPr/>
              </p:nvSpPr>
              <p:spPr>
                <a:xfrm>
                  <a:off x="2534551" y="4682096"/>
                  <a:ext cx="123432" cy="276999"/>
                </a:xfrm>
                <a:prstGeom prst="rect">
                  <a:avLst/>
                </a:prstGeom>
                <a:blipFill>
                  <a:blip r:embed="rId3"/>
                  <a:stretch>
                    <a:fillRect l="-42857" r="-38095"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A15786A3-A928-4B6B-9536-E3FBF3856470}"/>
                    </a:ext>
                  </a:extLst>
                </p:cNvPr>
                <p:cNvSpPr txBox="1"/>
                <p:nvPr/>
              </p:nvSpPr>
              <p:spPr>
                <a:xfrm>
                  <a:off x="2447521" y="3701374"/>
                  <a:ext cx="227755" cy="24622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1600" b="0" i="1" smtClean="0">
                                <a:solidFill>
                                  <a:srgbClr val="FF0000"/>
                                </a:solidFill>
                                <a:latin typeface="Cambria Math" panose="02040503050406030204" pitchFamily="18" charset="0"/>
                                <a:cs typeface="Calibri" panose="020F0502020204030204" pitchFamily="34" charset="0"/>
                              </a:rPr>
                            </m:ctrlPr>
                          </m:sSubPr>
                          <m:e>
                            <m:r>
                              <a:rPr lang="en-US" altLang="zh-TW" sz="1600" b="0" i="1" smtClean="0">
                                <a:solidFill>
                                  <a:srgbClr val="FF0000"/>
                                </a:solidFill>
                                <a:latin typeface="Cambria Math" panose="02040503050406030204" pitchFamily="18" charset="0"/>
                                <a:cs typeface="Calibri" panose="020F0502020204030204" pitchFamily="34" charset="0"/>
                              </a:rPr>
                              <m:t>𝜁</m:t>
                            </m:r>
                          </m:e>
                          <m:sub>
                            <m:r>
                              <a:rPr lang="en-US" altLang="zh-TW" sz="1600" b="0" i="1" smtClean="0">
                                <a:solidFill>
                                  <a:srgbClr val="FF0000"/>
                                </a:solidFill>
                                <a:latin typeface="Cambria Math" panose="02040503050406030204" pitchFamily="18" charset="0"/>
                                <a:cs typeface="Calibri" panose="020F0502020204030204" pitchFamily="34" charset="0"/>
                              </a:rPr>
                              <m:t>0</m:t>
                            </m:r>
                          </m:sub>
                        </m:sSub>
                      </m:oMath>
                    </m:oMathPara>
                  </a14:m>
                  <a:endParaRPr lang="zh-TW" altLang="en-US" sz="1600" dirty="0">
                    <a:solidFill>
                      <a:schemeClr val="accent1"/>
                    </a:solidFill>
                    <a:latin typeface="Calibri" panose="020F0502020204030204" pitchFamily="34" charset="0"/>
                    <a:cs typeface="Calibri" panose="020F0502020204030204" pitchFamily="34" charset="0"/>
                  </a:endParaRPr>
                </a:p>
              </p:txBody>
            </p:sp>
          </mc:Choice>
          <mc:Fallback xmlns="">
            <p:sp>
              <p:nvSpPr>
                <p:cNvPr id="18" name="文字方塊 17">
                  <a:extLst>
                    <a:ext uri="{FF2B5EF4-FFF2-40B4-BE49-F238E27FC236}">
                      <a16:creationId xmlns:a16="http://schemas.microsoft.com/office/drawing/2014/main" id="{A15786A3-A928-4B6B-9536-E3FBF3856470}"/>
                    </a:ext>
                  </a:extLst>
                </p:cNvPr>
                <p:cNvSpPr txBox="1">
                  <a:spLocks noRot="1" noChangeAspect="1" noMove="1" noResize="1" noEditPoints="1" noAdjustHandles="1" noChangeArrowheads="1" noChangeShapeType="1" noTextEdit="1"/>
                </p:cNvSpPr>
                <p:nvPr/>
              </p:nvSpPr>
              <p:spPr>
                <a:xfrm>
                  <a:off x="2447521" y="3701374"/>
                  <a:ext cx="227755" cy="246221"/>
                </a:xfrm>
                <a:prstGeom prst="rect">
                  <a:avLst/>
                </a:prstGeom>
                <a:blipFill>
                  <a:blip r:embed="rId4"/>
                  <a:stretch>
                    <a:fillRect l="-40541" b="-3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7567B7A3-A3B4-4C1B-A6A3-B63A60D9E1BF}"/>
                    </a:ext>
                  </a:extLst>
                </p:cNvPr>
                <p:cNvSpPr txBox="1"/>
                <p:nvPr/>
              </p:nvSpPr>
              <p:spPr>
                <a:xfrm>
                  <a:off x="2449893" y="3959381"/>
                  <a:ext cx="223010" cy="24622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1600" b="0" i="1" smtClean="0">
                                <a:solidFill>
                                  <a:schemeClr val="accent1"/>
                                </a:solidFill>
                                <a:latin typeface="Cambria Math" panose="02040503050406030204" pitchFamily="18" charset="0"/>
                                <a:cs typeface="Calibri" panose="020F0502020204030204" pitchFamily="34" charset="0"/>
                              </a:rPr>
                            </m:ctrlPr>
                          </m:sSubPr>
                          <m:e>
                            <m:r>
                              <a:rPr lang="en-US" altLang="zh-TW" sz="1600" b="0" i="1" smtClean="0">
                                <a:solidFill>
                                  <a:schemeClr val="accent1"/>
                                </a:solidFill>
                                <a:latin typeface="Cambria Math" panose="02040503050406030204" pitchFamily="18" charset="0"/>
                                <a:cs typeface="Calibri" panose="020F0502020204030204" pitchFamily="34" charset="0"/>
                              </a:rPr>
                              <m:t>𝜁</m:t>
                            </m:r>
                          </m:e>
                          <m:sub>
                            <m:r>
                              <a:rPr lang="en-US" altLang="zh-TW" sz="1600" b="0" i="1" smtClean="0">
                                <a:solidFill>
                                  <a:schemeClr val="accent1"/>
                                </a:solidFill>
                                <a:latin typeface="Cambria Math" panose="02040503050406030204" pitchFamily="18" charset="0"/>
                                <a:cs typeface="Calibri" panose="020F0502020204030204" pitchFamily="34" charset="0"/>
                              </a:rPr>
                              <m:t>1</m:t>
                            </m:r>
                          </m:sub>
                        </m:sSub>
                      </m:oMath>
                    </m:oMathPara>
                  </a14:m>
                  <a:endParaRPr lang="zh-TW" altLang="en-US" sz="1600" dirty="0">
                    <a:solidFill>
                      <a:schemeClr val="accent1"/>
                    </a:solidFill>
                    <a:latin typeface="Calibri" panose="020F0502020204030204" pitchFamily="34" charset="0"/>
                    <a:cs typeface="Calibri" panose="020F0502020204030204" pitchFamily="34" charset="0"/>
                  </a:endParaRPr>
                </a:p>
              </p:txBody>
            </p:sp>
          </mc:Choice>
          <mc:Fallback xmlns="">
            <p:sp>
              <p:nvSpPr>
                <p:cNvPr id="19" name="文字方塊 18">
                  <a:extLst>
                    <a:ext uri="{FF2B5EF4-FFF2-40B4-BE49-F238E27FC236}">
                      <a16:creationId xmlns:a16="http://schemas.microsoft.com/office/drawing/2014/main" id="{7567B7A3-A3B4-4C1B-A6A3-B63A60D9E1BF}"/>
                    </a:ext>
                  </a:extLst>
                </p:cNvPr>
                <p:cNvSpPr txBox="1">
                  <a:spLocks noRot="1" noChangeAspect="1" noMove="1" noResize="1" noEditPoints="1" noAdjustHandles="1" noChangeArrowheads="1" noChangeShapeType="1" noTextEdit="1"/>
                </p:cNvSpPr>
                <p:nvPr/>
              </p:nvSpPr>
              <p:spPr>
                <a:xfrm>
                  <a:off x="2449893" y="3959381"/>
                  <a:ext cx="223010" cy="246221"/>
                </a:xfrm>
                <a:prstGeom prst="rect">
                  <a:avLst/>
                </a:prstGeom>
                <a:blipFill>
                  <a:blip r:embed="rId5"/>
                  <a:stretch>
                    <a:fillRect l="-37838" b="-2926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FFF56806-EE6B-459D-A73E-D3E37E677550}"/>
                    </a:ext>
                  </a:extLst>
                </p:cNvPr>
                <p:cNvSpPr txBox="1"/>
                <p:nvPr/>
              </p:nvSpPr>
              <p:spPr>
                <a:xfrm>
                  <a:off x="2447521" y="4310829"/>
                  <a:ext cx="227755" cy="24622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1600" b="0" i="1" smtClean="0">
                                <a:solidFill>
                                  <a:schemeClr val="accent1"/>
                                </a:solidFill>
                                <a:latin typeface="Cambria Math" panose="02040503050406030204" pitchFamily="18" charset="0"/>
                                <a:cs typeface="Calibri" panose="020F0502020204030204" pitchFamily="34" charset="0"/>
                              </a:rPr>
                            </m:ctrlPr>
                          </m:sSubPr>
                          <m:e>
                            <m:r>
                              <a:rPr lang="en-US" altLang="zh-TW" sz="1600" b="0" i="1" smtClean="0">
                                <a:solidFill>
                                  <a:schemeClr val="accent1"/>
                                </a:solidFill>
                                <a:latin typeface="Cambria Math" panose="02040503050406030204" pitchFamily="18" charset="0"/>
                                <a:cs typeface="Calibri" panose="020F0502020204030204" pitchFamily="34" charset="0"/>
                              </a:rPr>
                              <m:t>𝜁</m:t>
                            </m:r>
                          </m:e>
                          <m:sub>
                            <m:r>
                              <a:rPr lang="en-US" altLang="zh-TW" sz="1600" b="0" i="1" smtClean="0">
                                <a:solidFill>
                                  <a:schemeClr val="accent1"/>
                                </a:solidFill>
                                <a:latin typeface="Cambria Math" panose="02040503050406030204" pitchFamily="18" charset="0"/>
                                <a:cs typeface="Calibri" panose="020F0502020204030204" pitchFamily="34" charset="0"/>
                              </a:rPr>
                              <m:t>2</m:t>
                            </m:r>
                          </m:sub>
                        </m:sSub>
                      </m:oMath>
                    </m:oMathPara>
                  </a14:m>
                  <a:endParaRPr lang="zh-TW" altLang="en-US" sz="1600" dirty="0">
                    <a:solidFill>
                      <a:schemeClr val="accent1"/>
                    </a:solidFill>
                    <a:latin typeface="Calibri" panose="020F0502020204030204" pitchFamily="34" charset="0"/>
                    <a:cs typeface="Calibri" panose="020F0502020204030204" pitchFamily="34" charset="0"/>
                  </a:endParaRPr>
                </a:p>
              </p:txBody>
            </p:sp>
          </mc:Choice>
          <mc:Fallback xmlns="">
            <p:sp>
              <p:nvSpPr>
                <p:cNvPr id="20" name="文字方塊 19">
                  <a:extLst>
                    <a:ext uri="{FF2B5EF4-FFF2-40B4-BE49-F238E27FC236}">
                      <a16:creationId xmlns:a16="http://schemas.microsoft.com/office/drawing/2014/main" id="{FFF56806-EE6B-459D-A73E-D3E37E677550}"/>
                    </a:ext>
                  </a:extLst>
                </p:cNvPr>
                <p:cNvSpPr txBox="1">
                  <a:spLocks noRot="1" noChangeAspect="1" noMove="1" noResize="1" noEditPoints="1" noAdjustHandles="1" noChangeArrowheads="1" noChangeShapeType="1" noTextEdit="1"/>
                </p:cNvSpPr>
                <p:nvPr/>
              </p:nvSpPr>
              <p:spPr>
                <a:xfrm>
                  <a:off x="2447521" y="4310829"/>
                  <a:ext cx="227755" cy="246221"/>
                </a:xfrm>
                <a:prstGeom prst="rect">
                  <a:avLst/>
                </a:prstGeom>
                <a:blipFill>
                  <a:blip r:embed="rId6"/>
                  <a:stretch>
                    <a:fillRect l="-40541" b="-3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E7AC4994-6C30-4E9C-8584-2838886D8E4F}"/>
                    </a:ext>
                  </a:extLst>
                </p:cNvPr>
                <p:cNvSpPr txBox="1"/>
                <p:nvPr/>
              </p:nvSpPr>
              <p:spPr>
                <a:xfrm>
                  <a:off x="2283535" y="5136875"/>
                  <a:ext cx="471860" cy="24622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1600" b="0" i="1" smtClean="0">
                                <a:solidFill>
                                  <a:schemeClr val="accent1"/>
                                </a:solidFill>
                                <a:latin typeface="Cambria Math" panose="02040503050406030204" pitchFamily="18" charset="0"/>
                                <a:cs typeface="Calibri" panose="020F0502020204030204" pitchFamily="34" charset="0"/>
                              </a:rPr>
                            </m:ctrlPr>
                          </m:sSubPr>
                          <m:e>
                            <m:r>
                              <a:rPr lang="en-US" altLang="zh-TW" sz="1600" b="0" i="1" smtClean="0">
                                <a:solidFill>
                                  <a:schemeClr val="accent1"/>
                                </a:solidFill>
                                <a:latin typeface="Cambria Math" panose="02040503050406030204" pitchFamily="18" charset="0"/>
                                <a:cs typeface="Calibri" panose="020F0502020204030204" pitchFamily="34" charset="0"/>
                              </a:rPr>
                              <m:t>𝜁</m:t>
                            </m:r>
                          </m:e>
                          <m:sub>
                            <m:r>
                              <a:rPr lang="en-US" altLang="zh-TW" sz="1600" b="0" i="1" smtClean="0">
                                <a:solidFill>
                                  <a:schemeClr val="accent1"/>
                                </a:solidFill>
                                <a:latin typeface="Cambria Math" panose="02040503050406030204" pitchFamily="18" charset="0"/>
                                <a:cs typeface="Calibri" panose="020F0502020204030204" pitchFamily="34" charset="0"/>
                              </a:rPr>
                              <m:t>𝑀</m:t>
                            </m:r>
                            <m:r>
                              <a:rPr lang="en-US" altLang="zh-TW" sz="1600" b="0" i="1" smtClean="0">
                                <a:solidFill>
                                  <a:schemeClr val="accent1"/>
                                </a:solidFill>
                                <a:latin typeface="Cambria Math" panose="02040503050406030204" pitchFamily="18" charset="0"/>
                                <a:cs typeface="Calibri" panose="020F0502020204030204" pitchFamily="34" charset="0"/>
                              </a:rPr>
                              <m:t>−2</m:t>
                            </m:r>
                          </m:sub>
                        </m:sSub>
                      </m:oMath>
                    </m:oMathPara>
                  </a14:m>
                  <a:endParaRPr lang="zh-TW" altLang="en-US" sz="1600" dirty="0">
                    <a:solidFill>
                      <a:schemeClr val="accent1"/>
                    </a:solidFill>
                    <a:latin typeface="Calibri" panose="020F0502020204030204" pitchFamily="34" charset="0"/>
                    <a:cs typeface="Calibri" panose="020F0502020204030204" pitchFamily="34" charset="0"/>
                  </a:endParaRPr>
                </a:p>
              </p:txBody>
            </p:sp>
          </mc:Choice>
          <mc:Fallback xmlns="">
            <p:sp>
              <p:nvSpPr>
                <p:cNvPr id="21" name="文字方塊 20">
                  <a:extLst>
                    <a:ext uri="{FF2B5EF4-FFF2-40B4-BE49-F238E27FC236}">
                      <a16:creationId xmlns:a16="http://schemas.microsoft.com/office/drawing/2014/main" id="{E7AC4994-6C30-4E9C-8584-2838886D8E4F}"/>
                    </a:ext>
                  </a:extLst>
                </p:cNvPr>
                <p:cNvSpPr txBox="1">
                  <a:spLocks noRot="1" noChangeAspect="1" noMove="1" noResize="1" noEditPoints="1" noAdjustHandles="1" noChangeArrowheads="1" noChangeShapeType="1" noTextEdit="1"/>
                </p:cNvSpPr>
                <p:nvPr/>
              </p:nvSpPr>
              <p:spPr>
                <a:xfrm>
                  <a:off x="2283535" y="5136875"/>
                  <a:ext cx="471860" cy="246221"/>
                </a:xfrm>
                <a:prstGeom prst="rect">
                  <a:avLst/>
                </a:prstGeom>
                <a:blipFill>
                  <a:blip r:embed="rId7"/>
                  <a:stretch>
                    <a:fillRect l="-19231" b="-3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493CF5B8-1658-4D10-A296-04CBCB34C13D}"/>
                    </a:ext>
                  </a:extLst>
                </p:cNvPr>
                <p:cNvSpPr txBox="1"/>
                <p:nvPr/>
              </p:nvSpPr>
              <p:spPr>
                <a:xfrm>
                  <a:off x="2277145" y="5418745"/>
                  <a:ext cx="471860" cy="24622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1600" b="0" i="1" smtClean="0">
                                <a:solidFill>
                                  <a:schemeClr val="accent1"/>
                                </a:solidFill>
                                <a:latin typeface="Cambria Math" panose="02040503050406030204" pitchFamily="18" charset="0"/>
                                <a:cs typeface="Calibri" panose="020F0502020204030204" pitchFamily="34" charset="0"/>
                              </a:rPr>
                            </m:ctrlPr>
                          </m:sSubPr>
                          <m:e>
                            <m:r>
                              <a:rPr lang="en-US" altLang="zh-TW" sz="1600" b="0" i="1" smtClean="0">
                                <a:solidFill>
                                  <a:schemeClr val="accent1"/>
                                </a:solidFill>
                                <a:latin typeface="Cambria Math" panose="02040503050406030204" pitchFamily="18" charset="0"/>
                                <a:cs typeface="Calibri" panose="020F0502020204030204" pitchFamily="34" charset="0"/>
                              </a:rPr>
                              <m:t>𝜁</m:t>
                            </m:r>
                          </m:e>
                          <m:sub>
                            <m:r>
                              <a:rPr lang="en-US" altLang="zh-TW" sz="1600" b="0" i="1" smtClean="0">
                                <a:solidFill>
                                  <a:schemeClr val="accent1"/>
                                </a:solidFill>
                                <a:latin typeface="Cambria Math" panose="02040503050406030204" pitchFamily="18" charset="0"/>
                                <a:cs typeface="Calibri" panose="020F0502020204030204" pitchFamily="34" charset="0"/>
                              </a:rPr>
                              <m:t>𝑀</m:t>
                            </m:r>
                            <m:r>
                              <a:rPr lang="en-US" altLang="zh-TW" sz="1600" b="0" i="1" smtClean="0">
                                <a:solidFill>
                                  <a:schemeClr val="accent1"/>
                                </a:solidFill>
                                <a:latin typeface="Cambria Math" panose="02040503050406030204" pitchFamily="18" charset="0"/>
                                <a:cs typeface="Calibri" panose="020F0502020204030204" pitchFamily="34" charset="0"/>
                              </a:rPr>
                              <m:t>−1</m:t>
                            </m:r>
                          </m:sub>
                        </m:sSub>
                      </m:oMath>
                    </m:oMathPara>
                  </a14:m>
                  <a:endParaRPr lang="zh-TW" altLang="en-US" sz="1600" dirty="0">
                    <a:solidFill>
                      <a:schemeClr val="accent1"/>
                    </a:solidFill>
                    <a:latin typeface="Calibri" panose="020F0502020204030204" pitchFamily="34" charset="0"/>
                    <a:cs typeface="Calibri" panose="020F0502020204030204" pitchFamily="34" charset="0"/>
                  </a:endParaRPr>
                </a:p>
              </p:txBody>
            </p:sp>
          </mc:Choice>
          <mc:Fallback xmlns="">
            <p:sp>
              <p:nvSpPr>
                <p:cNvPr id="22" name="文字方塊 21">
                  <a:extLst>
                    <a:ext uri="{FF2B5EF4-FFF2-40B4-BE49-F238E27FC236}">
                      <a16:creationId xmlns:a16="http://schemas.microsoft.com/office/drawing/2014/main" id="{493CF5B8-1658-4D10-A296-04CBCB34C13D}"/>
                    </a:ext>
                  </a:extLst>
                </p:cNvPr>
                <p:cNvSpPr txBox="1">
                  <a:spLocks noRot="1" noChangeAspect="1" noMove="1" noResize="1" noEditPoints="1" noAdjustHandles="1" noChangeArrowheads="1" noChangeShapeType="1" noTextEdit="1"/>
                </p:cNvSpPr>
                <p:nvPr/>
              </p:nvSpPr>
              <p:spPr>
                <a:xfrm>
                  <a:off x="2277145" y="5418745"/>
                  <a:ext cx="471860" cy="246221"/>
                </a:xfrm>
                <a:prstGeom prst="rect">
                  <a:avLst/>
                </a:prstGeom>
                <a:blipFill>
                  <a:blip r:embed="rId8"/>
                  <a:stretch>
                    <a:fillRect l="-19231" b="-3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18F8A1E3-FD61-4468-A8D0-3A52C65360C5}"/>
                    </a:ext>
                  </a:extLst>
                </p:cNvPr>
                <p:cNvSpPr txBox="1"/>
                <p:nvPr/>
              </p:nvSpPr>
              <p:spPr>
                <a:xfrm>
                  <a:off x="2430004" y="5700288"/>
                  <a:ext cx="276293" cy="24622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1600" b="0" i="1" smtClean="0">
                                <a:solidFill>
                                  <a:srgbClr val="FF0000"/>
                                </a:solidFill>
                                <a:latin typeface="Cambria Math" panose="02040503050406030204" pitchFamily="18" charset="0"/>
                                <a:cs typeface="Calibri" panose="020F0502020204030204" pitchFamily="34" charset="0"/>
                              </a:rPr>
                            </m:ctrlPr>
                          </m:sSubPr>
                          <m:e>
                            <m:r>
                              <a:rPr lang="en-US" altLang="zh-TW" sz="1600" b="0" i="1" smtClean="0">
                                <a:solidFill>
                                  <a:srgbClr val="FF0000"/>
                                </a:solidFill>
                                <a:latin typeface="Cambria Math" panose="02040503050406030204" pitchFamily="18" charset="0"/>
                                <a:cs typeface="Calibri" panose="020F0502020204030204" pitchFamily="34" charset="0"/>
                              </a:rPr>
                              <m:t>𝜁</m:t>
                            </m:r>
                          </m:e>
                          <m:sub>
                            <m:r>
                              <a:rPr lang="en-US" altLang="zh-TW" sz="1600" b="0" i="1" smtClean="0">
                                <a:solidFill>
                                  <a:srgbClr val="FF0000"/>
                                </a:solidFill>
                                <a:latin typeface="Cambria Math" panose="02040503050406030204" pitchFamily="18" charset="0"/>
                                <a:cs typeface="Calibri" panose="020F0502020204030204" pitchFamily="34" charset="0"/>
                              </a:rPr>
                              <m:t>𝑀</m:t>
                            </m:r>
                          </m:sub>
                        </m:sSub>
                      </m:oMath>
                    </m:oMathPara>
                  </a14:m>
                  <a:endParaRPr lang="zh-TW" altLang="en-US" sz="1600" dirty="0">
                    <a:solidFill>
                      <a:schemeClr val="accent1"/>
                    </a:solidFill>
                    <a:latin typeface="Calibri" panose="020F0502020204030204" pitchFamily="34" charset="0"/>
                    <a:cs typeface="Calibri" panose="020F0502020204030204" pitchFamily="34" charset="0"/>
                  </a:endParaRPr>
                </a:p>
              </p:txBody>
            </p:sp>
          </mc:Choice>
          <mc:Fallback xmlns="">
            <p:sp>
              <p:nvSpPr>
                <p:cNvPr id="23" name="文字方塊 22">
                  <a:extLst>
                    <a:ext uri="{FF2B5EF4-FFF2-40B4-BE49-F238E27FC236}">
                      <a16:creationId xmlns:a16="http://schemas.microsoft.com/office/drawing/2014/main" id="{18F8A1E3-FD61-4468-A8D0-3A52C65360C5}"/>
                    </a:ext>
                  </a:extLst>
                </p:cNvPr>
                <p:cNvSpPr txBox="1">
                  <a:spLocks noRot="1" noChangeAspect="1" noMove="1" noResize="1" noEditPoints="1" noAdjustHandles="1" noChangeArrowheads="1" noChangeShapeType="1" noTextEdit="1"/>
                </p:cNvSpPr>
                <p:nvPr/>
              </p:nvSpPr>
              <p:spPr>
                <a:xfrm>
                  <a:off x="2430004" y="5700288"/>
                  <a:ext cx="276293" cy="246221"/>
                </a:xfrm>
                <a:prstGeom prst="rect">
                  <a:avLst/>
                </a:prstGeom>
                <a:blipFill>
                  <a:blip r:embed="rId9"/>
                  <a:stretch>
                    <a:fillRect l="-32609" b="-3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3F4EAA69-C63B-4737-B3B3-E247672BB5EE}"/>
                    </a:ext>
                  </a:extLst>
                </p:cNvPr>
                <p:cNvSpPr txBox="1"/>
                <p:nvPr/>
              </p:nvSpPr>
              <p:spPr>
                <a:xfrm>
                  <a:off x="2829302" y="3671982"/>
                  <a:ext cx="792107" cy="338554"/>
                </a:xfrm>
                <a:prstGeom prst="rect">
                  <a:avLst/>
                </a:prstGeom>
                <a:noFill/>
              </p:spPr>
              <p:txBody>
                <a:bodyPr wrap="square" rtlCol="0">
                  <a:spAutoFit/>
                </a:bodyPr>
                <a:lstStyle/>
                <a:p>
                  <a:r>
                    <a:rPr lang="en-US" altLang="zh-TW" sz="1600" dirty="0">
                      <a:solidFill>
                        <a:srgbClr val="FF0000"/>
                      </a:solidFill>
                      <a:latin typeface="Calibri" panose="020F0502020204030204" pitchFamily="34" charset="0"/>
                      <a:cs typeface="Calibri" panose="020F0502020204030204" pitchFamily="34" charset="0"/>
                    </a:rPr>
                    <a:t>B.C.</a:t>
                  </a:r>
                  <a14:m>
                    <m:oMath xmlns:m="http://schemas.openxmlformats.org/officeDocument/2006/math">
                      <m:r>
                        <a:rPr lang="en-US" altLang="zh-TW" sz="1600" i="1" dirty="0" smtClean="0">
                          <a:solidFill>
                            <a:srgbClr val="FF0000"/>
                          </a:solidFill>
                          <a:latin typeface="Cambria Math" panose="02040503050406030204" pitchFamily="18" charset="0"/>
                          <a:cs typeface="Calibri" panose="020F0502020204030204" pitchFamily="34" charset="0"/>
                        </a:rPr>
                        <m:t>(3)</m:t>
                      </m:r>
                    </m:oMath>
                  </a14:m>
                  <a:endParaRPr lang="zh-TW" altLang="en-US" sz="1600" dirty="0">
                    <a:solidFill>
                      <a:srgbClr val="FF0000"/>
                    </a:solidFill>
                    <a:latin typeface="Calibri" panose="020F0502020204030204" pitchFamily="34" charset="0"/>
                    <a:cs typeface="Calibri" panose="020F0502020204030204" pitchFamily="34" charset="0"/>
                  </a:endParaRPr>
                </a:p>
              </p:txBody>
            </p:sp>
          </mc:Choice>
          <mc:Fallback xmlns="">
            <p:sp>
              <p:nvSpPr>
                <p:cNvPr id="24" name="文字方塊 23">
                  <a:extLst>
                    <a:ext uri="{FF2B5EF4-FFF2-40B4-BE49-F238E27FC236}">
                      <a16:creationId xmlns:a16="http://schemas.microsoft.com/office/drawing/2014/main" id="{3F4EAA69-C63B-4737-B3B3-E247672BB5EE}"/>
                    </a:ext>
                  </a:extLst>
                </p:cNvPr>
                <p:cNvSpPr txBox="1">
                  <a:spLocks noRot="1" noChangeAspect="1" noMove="1" noResize="1" noEditPoints="1" noAdjustHandles="1" noChangeArrowheads="1" noChangeShapeType="1" noTextEdit="1"/>
                </p:cNvSpPr>
                <p:nvPr/>
              </p:nvSpPr>
              <p:spPr>
                <a:xfrm>
                  <a:off x="2829302" y="3671982"/>
                  <a:ext cx="792107" cy="338554"/>
                </a:xfrm>
                <a:prstGeom prst="rect">
                  <a:avLst/>
                </a:prstGeom>
                <a:blipFill>
                  <a:blip r:embed="rId10"/>
                  <a:stretch>
                    <a:fillRect l="-4615" t="-5357" b="-214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46B520EA-9353-4D05-AAFB-F53618BDEE43}"/>
                    </a:ext>
                  </a:extLst>
                </p:cNvPr>
                <p:cNvSpPr txBox="1"/>
                <p:nvPr/>
              </p:nvSpPr>
              <p:spPr>
                <a:xfrm>
                  <a:off x="2809228" y="5670806"/>
                  <a:ext cx="812181" cy="338554"/>
                </a:xfrm>
                <a:prstGeom prst="rect">
                  <a:avLst/>
                </a:prstGeom>
                <a:noFill/>
              </p:spPr>
              <p:txBody>
                <a:bodyPr wrap="square" rtlCol="0">
                  <a:spAutoFit/>
                </a:bodyPr>
                <a:lstStyle/>
                <a:p>
                  <a:r>
                    <a:rPr lang="en-US" altLang="zh-TW" sz="1600" dirty="0">
                      <a:solidFill>
                        <a:srgbClr val="FF0000"/>
                      </a:solidFill>
                      <a:latin typeface="Calibri" panose="020F0502020204030204" pitchFamily="34" charset="0"/>
                      <a:cs typeface="Calibri" panose="020F0502020204030204" pitchFamily="34" charset="0"/>
                    </a:rPr>
                    <a:t>B.C.</a:t>
                  </a:r>
                  <a14:m>
                    <m:oMath xmlns:m="http://schemas.openxmlformats.org/officeDocument/2006/math">
                      <m:r>
                        <a:rPr lang="en-US" altLang="zh-TW" sz="1600" i="1" dirty="0" smtClean="0">
                          <a:solidFill>
                            <a:srgbClr val="FF0000"/>
                          </a:solidFill>
                          <a:latin typeface="Cambria Math" panose="02040503050406030204" pitchFamily="18" charset="0"/>
                          <a:cs typeface="Calibri" panose="020F0502020204030204" pitchFamily="34" charset="0"/>
                        </a:rPr>
                        <m:t> (2)</m:t>
                      </m:r>
                    </m:oMath>
                  </a14:m>
                  <a:endParaRPr lang="zh-TW" altLang="en-US" sz="1600" dirty="0">
                    <a:solidFill>
                      <a:srgbClr val="FF0000"/>
                    </a:solidFill>
                    <a:latin typeface="Calibri" panose="020F0502020204030204" pitchFamily="34" charset="0"/>
                    <a:cs typeface="Calibri" panose="020F0502020204030204" pitchFamily="34" charset="0"/>
                  </a:endParaRPr>
                </a:p>
              </p:txBody>
            </p:sp>
          </mc:Choice>
          <mc:Fallback xmlns="">
            <p:sp>
              <p:nvSpPr>
                <p:cNvPr id="25" name="文字方塊 24">
                  <a:extLst>
                    <a:ext uri="{FF2B5EF4-FFF2-40B4-BE49-F238E27FC236}">
                      <a16:creationId xmlns:a16="http://schemas.microsoft.com/office/drawing/2014/main" id="{46B520EA-9353-4D05-AAFB-F53618BDEE43}"/>
                    </a:ext>
                  </a:extLst>
                </p:cNvPr>
                <p:cNvSpPr txBox="1">
                  <a:spLocks noRot="1" noChangeAspect="1" noMove="1" noResize="1" noEditPoints="1" noAdjustHandles="1" noChangeArrowheads="1" noChangeShapeType="1" noTextEdit="1"/>
                </p:cNvSpPr>
                <p:nvPr/>
              </p:nvSpPr>
              <p:spPr>
                <a:xfrm>
                  <a:off x="2809228" y="5670806"/>
                  <a:ext cx="812181" cy="338554"/>
                </a:xfrm>
                <a:prstGeom prst="rect">
                  <a:avLst/>
                </a:prstGeom>
                <a:blipFill>
                  <a:blip r:embed="rId11"/>
                  <a:stretch>
                    <a:fillRect l="-3731" t="-5357" b="-21429"/>
                  </a:stretch>
                </a:blipFill>
              </p:spPr>
              <p:txBody>
                <a:bodyPr/>
                <a:lstStyle/>
                <a:p>
                  <a:r>
                    <a:rPr lang="zh-TW" altLang="en-US">
                      <a:noFill/>
                    </a:rPr>
                    <a:t> </a:t>
                  </a:r>
                </a:p>
              </p:txBody>
            </p:sp>
          </mc:Fallback>
        </mc:AlternateContent>
        <p:sp>
          <p:nvSpPr>
            <p:cNvPr id="26" name="右大括弧 25">
              <a:extLst>
                <a:ext uri="{FF2B5EF4-FFF2-40B4-BE49-F238E27FC236}">
                  <a16:creationId xmlns:a16="http://schemas.microsoft.com/office/drawing/2014/main" id="{2E34F143-AE77-4B9E-BFB7-FD5D9325A5FF}"/>
                </a:ext>
              </a:extLst>
            </p:cNvPr>
            <p:cNvSpPr/>
            <p:nvPr/>
          </p:nvSpPr>
          <p:spPr>
            <a:xfrm>
              <a:off x="3623785" y="3804846"/>
              <a:ext cx="123430" cy="207538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11EC0CC9-F260-4199-B7DB-AC5C61CBBC17}"/>
                    </a:ext>
                  </a:extLst>
                </p:cNvPr>
                <p:cNvSpPr txBox="1"/>
                <p:nvPr/>
              </p:nvSpPr>
              <p:spPr>
                <a:xfrm>
                  <a:off x="3903961" y="4593768"/>
                  <a:ext cx="1106796" cy="584775"/>
                </a:xfrm>
                <a:prstGeom prst="rect">
                  <a:avLst/>
                </a:prstGeom>
                <a:noFill/>
              </p:spPr>
              <p:txBody>
                <a:bodyPr wrap="square" rtlCol="0">
                  <a:spAutoFit/>
                </a:bodyPr>
                <a:lstStyle/>
                <a:p>
                  <a:pPr algn="ctr"/>
                  <a14:m>
                    <m:oMath xmlns:m="http://schemas.openxmlformats.org/officeDocument/2006/math">
                      <m:r>
                        <a:rPr lang="en-US" altLang="zh-TW" sz="1600" b="0" i="1" smtClean="0">
                          <a:latin typeface="Cambria Math" panose="02040503050406030204" pitchFamily="18" charset="0"/>
                          <a:cs typeface="Calibri" panose="020F0502020204030204" pitchFamily="34" charset="0"/>
                        </a:rPr>
                        <m:t>(</m:t>
                      </m:r>
                      <m:r>
                        <a:rPr lang="en-US" altLang="zh-TW" sz="1600" b="0" i="1" smtClean="0">
                          <a:latin typeface="Cambria Math" panose="02040503050406030204" pitchFamily="18" charset="0"/>
                          <a:cs typeface="Calibri" panose="020F0502020204030204" pitchFamily="34" charset="0"/>
                        </a:rPr>
                        <m:t>𝑀</m:t>
                      </m:r>
                      <m:r>
                        <a:rPr lang="en-US" altLang="zh-TW" sz="1600" b="0" i="1" smtClean="0">
                          <a:latin typeface="Cambria Math" panose="02040503050406030204" pitchFamily="18" charset="0"/>
                          <a:cs typeface="Calibri" panose="020F0502020204030204" pitchFamily="34" charset="0"/>
                        </a:rPr>
                        <m:t>+5)</m:t>
                      </m:r>
                    </m:oMath>
                  </a14:m>
                  <a:r>
                    <a:rPr lang="zh-TW" altLang="en-US" sz="1600" dirty="0">
                      <a:latin typeface="Calibri" panose="020F0502020204030204" pitchFamily="34" charset="0"/>
                      <a:cs typeface="Calibri" panose="020F0502020204030204" pitchFamily="34" charset="0"/>
                    </a:rPr>
                    <a:t> </a:t>
                  </a:r>
                  <a:r>
                    <a:rPr lang="en-US" altLang="zh-TW" sz="1600" dirty="0">
                      <a:latin typeface="Calibri" panose="020F0502020204030204" pitchFamily="34" charset="0"/>
                      <a:cs typeface="Calibri" panose="020F0502020204030204" pitchFamily="34" charset="0"/>
                    </a:rPr>
                    <a:t>equations</a:t>
                  </a:r>
                  <a:endParaRPr lang="zh-TW" altLang="en-US" sz="1600" dirty="0">
                    <a:latin typeface="Calibri" panose="020F0502020204030204" pitchFamily="34" charset="0"/>
                    <a:cs typeface="Calibri" panose="020F0502020204030204" pitchFamily="34" charset="0"/>
                  </a:endParaRPr>
                </a:p>
              </p:txBody>
            </p:sp>
          </mc:Choice>
          <mc:Fallback xmlns="">
            <p:sp>
              <p:nvSpPr>
                <p:cNvPr id="27" name="文字方塊 26">
                  <a:extLst>
                    <a:ext uri="{FF2B5EF4-FFF2-40B4-BE49-F238E27FC236}">
                      <a16:creationId xmlns:a16="http://schemas.microsoft.com/office/drawing/2014/main" id="{11EC0CC9-F260-4199-B7DB-AC5C61CBBC17}"/>
                    </a:ext>
                  </a:extLst>
                </p:cNvPr>
                <p:cNvSpPr txBox="1">
                  <a:spLocks noRot="1" noChangeAspect="1" noMove="1" noResize="1" noEditPoints="1" noAdjustHandles="1" noChangeArrowheads="1" noChangeShapeType="1" noTextEdit="1"/>
                </p:cNvSpPr>
                <p:nvPr/>
              </p:nvSpPr>
              <p:spPr>
                <a:xfrm>
                  <a:off x="3903961" y="4593768"/>
                  <a:ext cx="1106796" cy="584775"/>
                </a:xfrm>
                <a:prstGeom prst="rect">
                  <a:avLst/>
                </a:prstGeom>
                <a:blipFill>
                  <a:blip r:embed="rId12"/>
                  <a:stretch>
                    <a:fillRect b="-12500"/>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77E0C082-76D9-4C13-A3D1-22A73A3A7A20}"/>
                  </a:ext>
                </a:extLst>
              </p:cNvPr>
              <p:cNvSpPr txBox="1"/>
              <p:nvPr/>
            </p:nvSpPr>
            <p:spPr>
              <a:xfrm>
                <a:off x="6034851" y="5096263"/>
                <a:ext cx="22602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cs typeface="Calibri" panose="020F0502020204030204" pitchFamily="34" charset="0"/>
                        </a:rPr>
                        <m:t>=</m:t>
                      </m:r>
                    </m:oMath>
                  </m:oMathPara>
                </a14:m>
                <a:endParaRPr lang="zh-TW" altLang="en-US" dirty="0">
                  <a:latin typeface="Calibri" panose="020F0502020204030204" pitchFamily="34" charset="0"/>
                  <a:cs typeface="Calibri" panose="020F0502020204030204" pitchFamily="34" charset="0"/>
                </a:endParaRPr>
              </a:p>
            </p:txBody>
          </p:sp>
        </mc:Choice>
        <mc:Fallback xmlns="">
          <p:sp>
            <p:nvSpPr>
              <p:cNvPr id="29" name="文字方塊 28">
                <a:extLst>
                  <a:ext uri="{FF2B5EF4-FFF2-40B4-BE49-F238E27FC236}">
                    <a16:creationId xmlns:a16="http://schemas.microsoft.com/office/drawing/2014/main" id="{77E0C082-76D9-4C13-A3D1-22A73A3A7A20}"/>
                  </a:ext>
                </a:extLst>
              </p:cNvPr>
              <p:cNvSpPr txBox="1">
                <a:spLocks noRot="1" noChangeAspect="1" noMove="1" noResize="1" noEditPoints="1" noAdjustHandles="1" noChangeArrowheads="1" noChangeShapeType="1" noTextEdit="1"/>
              </p:cNvSpPr>
              <p:nvPr/>
            </p:nvSpPr>
            <p:spPr>
              <a:xfrm>
                <a:off x="6034851" y="5096263"/>
                <a:ext cx="226024" cy="276999"/>
              </a:xfrm>
              <a:prstGeom prst="rect">
                <a:avLst/>
              </a:prstGeom>
              <a:blipFill>
                <a:blip r:embed="rId13"/>
                <a:stretch>
                  <a:fillRect l="-2432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189B23A6-64D3-42B0-95BF-2EFABF0E3BF5}"/>
                  </a:ext>
                </a:extLst>
              </p:cNvPr>
              <p:cNvSpPr txBox="1"/>
              <p:nvPr/>
            </p:nvSpPr>
            <p:spPr>
              <a:xfrm>
                <a:off x="6266989" y="5080876"/>
                <a:ext cx="2078817" cy="584775"/>
              </a:xfrm>
              <a:prstGeom prst="rect">
                <a:avLst/>
              </a:prstGeom>
              <a:noFill/>
            </p:spPr>
            <p:txBody>
              <a:bodyPr wrap="square" rtlCol="0">
                <a:spAutoFit/>
              </a:bodyPr>
              <a:lstStyle/>
              <a:p>
                <a:pPr algn="ctr"/>
                <a14:m>
                  <m:oMath xmlns:m="http://schemas.openxmlformats.org/officeDocument/2006/math">
                    <m:r>
                      <a:rPr lang="en-US" altLang="zh-TW" sz="1600" b="0" i="1" smtClean="0">
                        <a:latin typeface="Cambria Math" panose="02040503050406030204" pitchFamily="18" charset="0"/>
                        <a:cs typeface="Calibri" panose="020F0502020204030204" pitchFamily="34" charset="0"/>
                      </a:rPr>
                      <m:t>(</m:t>
                    </m:r>
                    <m:r>
                      <a:rPr lang="en-US" altLang="zh-TW" sz="1600" i="1">
                        <a:latin typeface="Cambria Math" panose="02040503050406030204" pitchFamily="18" charset="0"/>
                        <a:cs typeface="Calibri" panose="020F0502020204030204" pitchFamily="34" charset="0"/>
                      </a:rPr>
                      <m:t>𝑁</m:t>
                    </m:r>
                    <m:r>
                      <a:rPr lang="en-US" altLang="zh-TW" sz="1600" i="1" smtClean="0">
                        <a:latin typeface="Cambria Math" panose="02040503050406030204" pitchFamily="18" charset="0"/>
                        <a:cs typeface="Calibri" panose="020F0502020204030204" pitchFamily="34" charset="0"/>
                      </a:rPr>
                      <m:t>+</m:t>
                    </m:r>
                    <m:r>
                      <a:rPr lang="en-US" altLang="zh-TW" sz="1600" b="0" i="1" smtClean="0">
                        <a:latin typeface="Cambria Math" panose="02040503050406030204" pitchFamily="18" charset="0"/>
                        <a:cs typeface="Calibri" panose="020F0502020204030204" pitchFamily="34" charset="0"/>
                      </a:rPr>
                      <m:t>1)</m:t>
                    </m:r>
                  </m:oMath>
                </a14:m>
                <a:r>
                  <a:rPr lang="zh-TW" altLang="en-US" sz="1600" dirty="0">
                    <a:latin typeface="Calibri" panose="020F0502020204030204" pitchFamily="34" charset="0"/>
                    <a:cs typeface="Calibri" panose="020F0502020204030204" pitchFamily="34" charset="0"/>
                  </a:rPr>
                  <a:t> </a:t>
                </a:r>
                <a:endParaRPr lang="en-US" altLang="zh-TW" sz="1600" dirty="0">
                  <a:latin typeface="Calibri" panose="020F0502020204030204" pitchFamily="34" charset="0"/>
                  <a:cs typeface="Calibri" panose="020F0502020204030204" pitchFamily="34" charset="0"/>
                </a:endParaRPr>
              </a:p>
              <a:p>
                <a:pPr algn="ctr"/>
                <a:r>
                  <a:rPr lang="en-US" altLang="zh-TW" sz="1600" dirty="0">
                    <a:latin typeface="Calibri" panose="020F0502020204030204" pitchFamily="34" charset="0"/>
                    <a:cs typeface="Calibri" panose="020F0502020204030204" pitchFamily="34" charset="0"/>
                  </a:rPr>
                  <a:t>Chebyshev coefficients</a:t>
                </a:r>
                <a:endParaRPr lang="zh-TW" altLang="en-US" sz="1600" dirty="0">
                  <a:latin typeface="Calibri" panose="020F0502020204030204" pitchFamily="34" charset="0"/>
                  <a:cs typeface="Calibri" panose="020F0502020204030204" pitchFamily="34" charset="0"/>
                </a:endParaRPr>
              </a:p>
            </p:txBody>
          </p:sp>
        </mc:Choice>
        <mc:Fallback xmlns="">
          <p:sp>
            <p:nvSpPr>
              <p:cNvPr id="31" name="文字方塊 30">
                <a:extLst>
                  <a:ext uri="{FF2B5EF4-FFF2-40B4-BE49-F238E27FC236}">
                    <a16:creationId xmlns:a16="http://schemas.microsoft.com/office/drawing/2014/main" id="{189B23A6-64D3-42B0-95BF-2EFABF0E3BF5}"/>
                  </a:ext>
                </a:extLst>
              </p:cNvPr>
              <p:cNvSpPr txBox="1">
                <a:spLocks noRot="1" noChangeAspect="1" noMove="1" noResize="1" noEditPoints="1" noAdjustHandles="1" noChangeArrowheads="1" noChangeShapeType="1" noTextEdit="1"/>
              </p:cNvSpPr>
              <p:nvPr/>
            </p:nvSpPr>
            <p:spPr>
              <a:xfrm>
                <a:off x="6266989" y="5080876"/>
                <a:ext cx="2078817" cy="584775"/>
              </a:xfrm>
              <a:prstGeom prst="rect">
                <a:avLst/>
              </a:prstGeom>
              <a:blipFill>
                <a:blip r:embed="rId14"/>
                <a:stretch>
                  <a:fillRect l="-1173" r="-1173" b="-1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5111B7F4-9726-4790-9B1F-E070474F974D}"/>
                  </a:ext>
                </a:extLst>
              </p:cNvPr>
              <p:cNvSpPr txBox="1"/>
              <p:nvPr/>
            </p:nvSpPr>
            <p:spPr>
              <a:xfrm>
                <a:off x="8345806" y="5096263"/>
                <a:ext cx="22602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cs typeface="Calibri" panose="020F0502020204030204" pitchFamily="34" charset="0"/>
                        </a:rPr>
                        <m:t>+</m:t>
                      </m:r>
                    </m:oMath>
                  </m:oMathPara>
                </a14:m>
                <a:endParaRPr lang="zh-TW" altLang="en-US" dirty="0">
                  <a:latin typeface="Calibri" panose="020F0502020204030204" pitchFamily="34" charset="0"/>
                  <a:cs typeface="Calibri" panose="020F0502020204030204" pitchFamily="34" charset="0"/>
                </a:endParaRPr>
              </a:p>
            </p:txBody>
          </p:sp>
        </mc:Choice>
        <mc:Fallback xmlns="">
          <p:sp>
            <p:nvSpPr>
              <p:cNvPr id="34" name="文字方塊 33">
                <a:extLst>
                  <a:ext uri="{FF2B5EF4-FFF2-40B4-BE49-F238E27FC236}">
                    <a16:creationId xmlns:a16="http://schemas.microsoft.com/office/drawing/2014/main" id="{5111B7F4-9726-4790-9B1F-E070474F974D}"/>
                  </a:ext>
                </a:extLst>
              </p:cNvPr>
              <p:cNvSpPr txBox="1">
                <a:spLocks noRot="1" noChangeAspect="1" noMove="1" noResize="1" noEditPoints="1" noAdjustHandles="1" noChangeArrowheads="1" noChangeShapeType="1" noTextEdit="1"/>
              </p:cNvSpPr>
              <p:nvPr/>
            </p:nvSpPr>
            <p:spPr>
              <a:xfrm>
                <a:off x="8345806" y="5096263"/>
                <a:ext cx="226024" cy="276999"/>
              </a:xfrm>
              <a:prstGeom prst="rect">
                <a:avLst/>
              </a:prstGeom>
              <a:blipFill>
                <a:blip r:embed="rId15"/>
                <a:stretch>
                  <a:fillRect l="-35135" r="-8108" b="-888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5FE8EFED-3407-4736-A8C1-CCF6296B7048}"/>
                  </a:ext>
                </a:extLst>
              </p:cNvPr>
              <p:cNvSpPr txBox="1"/>
              <p:nvPr/>
            </p:nvSpPr>
            <p:spPr>
              <a:xfrm>
                <a:off x="8513549" y="5080875"/>
                <a:ext cx="1598670"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cs typeface="Calibri" panose="020F0502020204030204" pitchFamily="34" charset="0"/>
                        </a:rPr>
                        <m:t>1</m:t>
                      </m:r>
                    </m:oMath>
                  </m:oMathPara>
                </a14:m>
                <a:endParaRPr lang="en-US" altLang="zh-TW" sz="1600" dirty="0">
                  <a:latin typeface="Calibri" panose="020F0502020204030204" pitchFamily="34" charset="0"/>
                  <a:cs typeface="Calibri" panose="020F0502020204030204" pitchFamily="34" charset="0"/>
                </a:endParaRPr>
              </a:p>
              <a:p>
                <a:pPr algn="ctr"/>
                <a:r>
                  <a:rPr lang="en-US" altLang="zh-TW" sz="1600" dirty="0">
                    <a:latin typeface="Calibri" panose="020F0502020204030204" pitchFamily="34" charset="0"/>
                    <a:cs typeface="Calibri" panose="020F0502020204030204" pitchFamily="34" charset="0"/>
                  </a:rPr>
                  <a:t>surface elevation</a:t>
                </a:r>
              </a:p>
            </p:txBody>
          </p:sp>
        </mc:Choice>
        <mc:Fallback xmlns="">
          <p:sp>
            <p:nvSpPr>
              <p:cNvPr id="35" name="文字方塊 34">
                <a:extLst>
                  <a:ext uri="{FF2B5EF4-FFF2-40B4-BE49-F238E27FC236}">
                    <a16:creationId xmlns:a16="http://schemas.microsoft.com/office/drawing/2014/main" id="{5FE8EFED-3407-4736-A8C1-CCF6296B7048}"/>
                  </a:ext>
                </a:extLst>
              </p:cNvPr>
              <p:cNvSpPr txBox="1">
                <a:spLocks noRot="1" noChangeAspect="1" noMove="1" noResize="1" noEditPoints="1" noAdjustHandles="1" noChangeArrowheads="1" noChangeShapeType="1" noTextEdit="1"/>
              </p:cNvSpPr>
              <p:nvPr/>
            </p:nvSpPr>
            <p:spPr>
              <a:xfrm>
                <a:off x="8513549" y="5080875"/>
                <a:ext cx="1598670" cy="584775"/>
              </a:xfrm>
              <a:prstGeom prst="rect">
                <a:avLst/>
              </a:prstGeom>
              <a:blipFill>
                <a:blip r:embed="rId16"/>
                <a:stretch>
                  <a:fillRect l="-1908" r="-1527" b="-12500"/>
                </a:stretch>
              </a:blipFill>
            </p:spPr>
            <p:txBody>
              <a:bodyPr/>
              <a:lstStyle/>
              <a:p>
                <a:r>
                  <a:rPr lang="zh-TW" altLang="en-US">
                    <a:noFill/>
                  </a:rPr>
                  <a:t> </a:t>
                </a:r>
              </a:p>
            </p:txBody>
          </p:sp>
        </mc:Fallback>
      </mc:AlternateContent>
      <p:pic>
        <p:nvPicPr>
          <p:cNvPr id="37" name="圖片 36">
            <a:extLst>
              <a:ext uri="{FF2B5EF4-FFF2-40B4-BE49-F238E27FC236}">
                <a16:creationId xmlns:a16="http://schemas.microsoft.com/office/drawing/2014/main" id="{6265B9A3-EE51-401C-8483-FE6CCBBA3A6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280012" y="540825"/>
            <a:ext cx="2911988" cy="1335741"/>
          </a:xfrm>
          <a:prstGeom prst="rect">
            <a:avLst/>
          </a:prstGeom>
        </p:spPr>
      </p:pic>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0AD1CE4C-A1DF-4225-BD40-14D899E5575C}"/>
                  </a:ext>
                </a:extLst>
              </p:cNvPr>
              <p:cNvSpPr/>
              <p:nvPr/>
            </p:nvSpPr>
            <p:spPr>
              <a:xfrm>
                <a:off x="3702498" y="5134552"/>
                <a:ext cx="939681" cy="338554"/>
              </a:xfrm>
              <a:prstGeom prst="rect">
                <a:avLst/>
              </a:prstGeom>
            </p:spPr>
            <p:txBody>
              <a:bodyPr wrap="none">
                <a:spAutoFit/>
              </a:bodyPr>
              <a:lstStyle/>
              <a:p>
                <a14:m>
                  <m:oMath xmlns:m="http://schemas.openxmlformats.org/officeDocument/2006/math">
                    <m:r>
                      <a:rPr lang="en-US" altLang="zh-TW" sz="1600" i="1" smtClean="0">
                        <a:solidFill>
                          <a:schemeClr val="accent1"/>
                        </a:solidFill>
                        <a:latin typeface="Cambria Math" panose="02040503050406030204" pitchFamily="18" charset="0"/>
                        <a:cs typeface="Calibri" panose="020F0502020204030204" pitchFamily="34" charset="0"/>
                      </a:rPr>
                      <m:t>(</m:t>
                    </m:r>
                    <m:r>
                      <a:rPr lang="en-US" altLang="zh-TW" sz="1600" i="1" smtClean="0">
                        <a:solidFill>
                          <a:schemeClr val="accent1"/>
                        </a:solidFill>
                        <a:latin typeface="Cambria Math" panose="02040503050406030204" pitchFamily="18" charset="0"/>
                        <a:cs typeface="Calibri" panose="020F0502020204030204" pitchFamily="34" charset="0"/>
                      </a:rPr>
                      <m:t>𝑀</m:t>
                    </m:r>
                    <m:r>
                      <a:rPr lang="en-US" altLang="zh-TW" sz="1600" b="0" i="1" smtClean="0">
                        <a:solidFill>
                          <a:schemeClr val="accent1"/>
                        </a:solidFill>
                        <a:latin typeface="Cambria Math" panose="02040503050406030204" pitchFamily="18" charset="0"/>
                        <a:cs typeface="Calibri" panose="020F0502020204030204" pitchFamily="34" charset="0"/>
                      </a:rPr>
                      <m:t>−1</m:t>
                    </m:r>
                    <m:r>
                      <a:rPr lang="en-US" altLang="zh-TW" sz="1600" i="1">
                        <a:solidFill>
                          <a:schemeClr val="accent1"/>
                        </a:solidFill>
                        <a:latin typeface="Cambria Math" panose="02040503050406030204" pitchFamily="18" charset="0"/>
                        <a:cs typeface="Calibri" panose="020F0502020204030204" pitchFamily="34" charset="0"/>
                      </a:rPr>
                      <m:t>)</m:t>
                    </m:r>
                  </m:oMath>
                </a14:m>
                <a:r>
                  <a:rPr lang="zh-TW" altLang="en-US" sz="1600" dirty="0">
                    <a:solidFill>
                      <a:schemeClr val="accent1"/>
                    </a:solidFill>
                    <a:latin typeface="Calibri" panose="020F0502020204030204" pitchFamily="34" charset="0"/>
                    <a:cs typeface="Calibri" panose="020F0502020204030204" pitchFamily="34" charset="0"/>
                  </a:rPr>
                  <a:t> </a:t>
                </a:r>
                <a:endParaRPr lang="zh-TW" altLang="en-US" sz="1600" dirty="0">
                  <a:solidFill>
                    <a:schemeClr val="accent1"/>
                  </a:solidFill>
                </a:endParaRPr>
              </a:p>
            </p:txBody>
          </p:sp>
        </mc:Choice>
        <mc:Fallback xmlns="">
          <p:sp>
            <p:nvSpPr>
              <p:cNvPr id="38" name="矩形 37">
                <a:extLst>
                  <a:ext uri="{FF2B5EF4-FFF2-40B4-BE49-F238E27FC236}">
                    <a16:creationId xmlns:a16="http://schemas.microsoft.com/office/drawing/2014/main" id="{0AD1CE4C-A1DF-4225-BD40-14D899E5575C}"/>
                  </a:ext>
                </a:extLst>
              </p:cNvPr>
              <p:cNvSpPr>
                <a:spLocks noRot="1" noChangeAspect="1" noMove="1" noResize="1" noEditPoints="1" noAdjustHandles="1" noChangeArrowheads="1" noChangeShapeType="1" noTextEdit="1"/>
              </p:cNvSpPr>
              <p:nvPr/>
            </p:nvSpPr>
            <p:spPr>
              <a:xfrm>
                <a:off x="3702498" y="5134552"/>
                <a:ext cx="939681" cy="338554"/>
              </a:xfrm>
              <a:prstGeom prst="rect">
                <a:avLst/>
              </a:prstGeom>
              <a:blipFill>
                <a:blip r:embed="rId18"/>
                <a:stretch>
                  <a:fillRect b="-892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32287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流程圖: 程序 187">
            <a:extLst>
              <a:ext uri="{FF2B5EF4-FFF2-40B4-BE49-F238E27FC236}">
                <a16:creationId xmlns:a16="http://schemas.microsoft.com/office/drawing/2014/main" id="{FB1567A4-DBB2-4DC6-B0DA-22495E703E0B}"/>
              </a:ext>
            </a:extLst>
          </p:cNvPr>
          <p:cNvSpPr/>
          <p:nvPr/>
        </p:nvSpPr>
        <p:spPr>
          <a:xfrm>
            <a:off x="5513499" y="2844921"/>
            <a:ext cx="1132769"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9" name="流程圖: 程序 188">
            <a:extLst>
              <a:ext uri="{FF2B5EF4-FFF2-40B4-BE49-F238E27FC236}">
                <a16:creationId xmlns:a16="http://schemas.microsoft.com/office/drawing/2014/main" id="{09402504-5247-4AB9-8B4F-ACF3659039B4}"/>
              </a:ext>
            </a:extLst>
          </p:cNvPr>
          <p:cNvSpPr/>
          <p:nvPr/>
        </p:nvSpPr>
        <p:spPr>
          <a:xfrm>
            <a:off x="7503612" y="2832269"/>
            <a:ext cx="1132769"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0F252263-F760-4086-A543-7D63FB3346C2}"/>
              </a:ext>
            </a:extLst>
          </p:cNvPr>
          <p:cNvSpPr>
            <a:spLocks noGrp="1"/>
          </p:cNvSpPr>
          <p:nvPr>
            <p:ph type="title"/>
          </p:nvPr>
        </p:nvSpPr>
        <p:spPr/>
        <p:txBody>
          <a:bodyPr/>
          <a:lstStyle/>
          <a:p>
            <a:r>
              <a:rPr lang="en-US" altLang="zh-TW" dirty="0"/>
              <a:t>Domain decomposition method</a:t>
            </a:r>
            <a:endParaRPr lang="zh-TW" altLang="en-US" dirty="0"/>
          </a:p>
        </p:txBody>
      </p:sp>
      <p:sp>
        <p:nvSpPr>
          <p:cNvPr id="3" name="內容版面配置區 2">
            <a:extLst>
              <a:ext uri="{FF2B5EF4-FFF2-40B4-BE49-F238E27FC236}">
                <a16:creationId xmlns:a16="http://schemas.microsoft.com/office/drawing/2014/main" id="{BFAF3B06-D3BA-4EBA-AC6B-AF3DF182E88E}"/>
              </a:ext>
            </a:extLst>
          </p:cNvPr>
          <p:cNvSpPr>
            <a:spLocks noGrp="1"/>
          </p:cNvSpPr>
          <p:nvPr>
            <p:ph idx="1"/>
          </p:nvPr>
        </p:nvSpPr>
        <p:spPr>
          <a:xfrm>
            <a:off x="838200" y="862643"/>
            <a:ext cx="10515600" cy="1977228"/>
          </a:xfrm>
        </p:spPr>
        <p:txBody>
          <a:bodyPr>
            <a:normAutofit/>
          </a:bodyPr>
          <a:lstStyle/>
          <a:p>
            <a:pPr marL="285750" indent="-285750">
              <a:buFont typeface="Arial" panose="020B0604020202020204" pitchFamily="34" charset="0"/>
              <a:buChar char="•"/>
            </a:pPr>
            <a:r>
              <a:rPr lang="en-US" altLang="zh-TW" sz="1600" dirty="0"/>
              <a:t>For cases with rapid changes of flow properties occurring far from the boundaries, the collocation points around these locations may be insufficient to resolve the eigenfunctions.</a:t>
            </a:r>
          </a:p>
          <a:p>
            <a:pPr marL="285750" indent="-285750">
              <a:buFont typeface="Arial" panose="020B0604020202020204" pitchFamily="34" charset="0"/>
              <a:buChar char="•"/>
            </a:pPr>
            <a:r>
              <a:rPr lang="en-US" altLang="zh-TW" sz="1600" dirty="0"/>
              <a:t>The domain decomposition method is done by splitting the computational domain at locations with abrupt changes of the eigenfunction, while applying Gauss-</a:t>
            </a:r>
            <a:r>
              <a:rPr lang="en-US" altLang="zh-TW" sz="1600" dirty="0" err="1"/>
              <a:t>Lobatto</a:t>
            </a:r>
            <a:r>
              <a:rPr lang="en-US" altLang="zh-TW" sz="1600" dirty="0"/>
              <a:t> points within each domain.</a:t>
            </a:r>
          </a:p>
        </p:txBody>
      </p:sp>
      <p:cxnSp>
        <p:nvCxnSpPr>
          <p:cNvPr id="81" name="直線接點 80">
            <a:extLst>
              <a:ext uri="{FF2B5EF4-FFF2-40B4-BE49-F238E27FC236}">
                <a16:creationId xmlns:a16="http://schemas.microsoft.com/office/drawing/2014/main" id="{9065E36D-5724-4968-9C32-942714F01E0E}"/>
              </a:ext>
            </a:extLst>
          </p:cNvPr>
          <p:cNvCxnSpPr>
            <a:cxnSpLocks/>
          </p:cNvCxnSpPr>
          <p:nvPr/>
        </p:nvCxnSpPr>
        <p:spPr>
          <a:xfrm flipV="1">
            <a:off x="3868692" y="3998021"/>
            <a:ext cx="4454616" cy="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BAEF48F5-22D2-4971-8DFC-52A72C579F12}"/>
              </a:ext>
            </a:extLst>
          </p:cNvPr>
          <p:cNvCxnSpPr>
            <a:cxnSpLocks/>
          </p:cNvCxnSpPr>
          <p:nvPr/>
        </p:nvCxnSpPr>
        <p:spPr>
          <a:xfrm flipV="1">
            <a:off x="3884521" y="3199463"/>
            <a:ext cx="4438787" cy="3673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8" name="群組 77">
            <a:extLst>
              <a:ext uri="{FF2B5EF4-FFF2-40B4-BE49-F238E27FC236}">
                <a16:creationId xmlns:a16="http://schemas.microsoft.com/office/drawing/2014/main" id="{B5DF040C-8DF5-4D37-85E8-3CCC709989BE}"/>
              </a:ext>
            </a:extLst>
          </p:cNvPr>
          <p:cNvGrpSpPr/>
          <p:nvPr/>
        </p:nvGrpSpPr>
        <p:grpSpPr>
          <a:xfrm>
            <a:off x="4178571" y="3199463"/>
            <a:ext cx="80298" cy="2267378"/>
            <a:chOff x="1925626" y="4311595"/>
            <a:chExt cx="80298" cy="2267378"/>
          </a:xfrm>
        </p:grpSpPr>
        <p:cxnSp>
          <p:nvCxnSpPr>
            <p:cNvPr id="7" name="直線接點 6">
              <a:extLst>
                <a:ext uri="{FF2B5EF4-FFF2-40B4-BE49-F238E27FC236}">
                  <a16:creationId xmlns:a16="http://schemas.microsoft.com/office/drawing/2014/main" id="{4AD17D70-E52A-455B-AA21-2431E87AFC88}"/>
                </a:ext>
              </a:extLst>
            </p:cNvPr>
            <p:cNvCxnSpPr>
              <a:cxnSpLocks/>
            </p:cNvCxnSpPr>
            <p:nvPr/>
          </p:nvCxnSpPr>
          <p:spPr>
            <a:xfrm>
              <a:off x="1965775" y="4351744"/>
              <a:ext cx="0" cy="220288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橢圓 7">
              <a:extLst>
                <a:ext uri="{FF2B5EF4-FFF2-40B4-BE49-F238E27FC236}">
                  <a16:creationId xmlns:a16="http://schemas.microsoft.com/office/drawing/2014/main" id="{8B8E1081-2A9A-470E-8E00-F9B21D1C09D7}"/>
                </a:ext>
              </a:extLst>
            </p:cNvPr>
            <p:cNvSpPr/>
            <p:nvPr/>
          </p:nvSpPr>
          <p:spPr>
            <a:xfrm>
              <a:off x="1925626" y="4311595"/>
              <a:ext cx="80298" cy="80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55255973-F33B-44C4-9588-A58892AB99A8}"/>
                </a:ext>
              </a:extLst>
            </p:cNvPr>
            <p:cNvSpPr/>
            <p:nvPr/>
          </p:nvSpPr>
          <p:spPr>
            <a:xfrm>
              <a:off x="1925626" y="4572336"/>
              <a:ext cx="80298" cy="802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1FAE0BAC-B8F6-403C-A774-1AE5FE3B3B5E}"/>
                </a:ext>
              </a:extLst>
            </p:cNvPr>
            <p:cNvSpPr/>
            <p:nvPr/>
          </p:nvSpPr>
          <p:spPr>
            <a:xfrm>
              <a:off x="1925626" y="4835947"/>
              <a:ext cx="80298" cy="802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FD34D987-9D28-4519-BDFE-223FC7559B2D}"/>
                </a:ext>
              </a:extLst>
            </p:cNvPr>
            <p:cNvSpPr/>
            <p:nvPr/>
          </p:nvSpPr>
          <p:spPr>
            <a:xfrm>
              <a:off x="1925626" y="5879720"/>
              <a:ext cx="80298" cy="802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67F0E43A-E554-40AB-8802-E1581E912535}"/>
                </a:ext>
              </a:extLst>
            </p:cNvPr>
            <p:cNvSpPr/>
            <p:nvPr/>
          </p:nvSpPr>
          <p:spPr>
            <a:xfrm>
              <a:off x="1925626" y="6498675"/>
              <a:ext cx="80298" cy="80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5F1DF6FC-C6B2-415B-913C-84A4944C209A}"/>
                </a:ext>
              </a:extLst>
            </p:cNvPr>
            <p:cNvSpPr/>
            <p:nvPr/>
          </p:nvSpPr>
          <p:spPr>
            <a:xfrm>
              <a:off x="1925626" y="5550523"/>
              <a:ext cx="80298" cy="802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A1D87C2E-2701-4401-A015-74D114EE434D}"/>
                </a:ext>
              </a:extLst>
            </p:cNvPr>
            <p:cNvSpPr/>
            <p:nvPr/>
          </p:nvSpPr>
          <p:spPr>
            <a:xfrm>
              <a:off x="1925626" y="5193235"/>
              <a:ext cx="80298" cy="802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7913C7E7-6B7E-4E61-9AA0-F2E503EB5D91}"/>
                </a:ext>
              </a:extLst>
            </p:cNvPr>
            <p:cNvSpPr/>
            <p:nvPr/>
          </p:nvSpPr>
          <p:spPr>
            <a:xfrm>
              <a:off x="1925626" y="4425519"/>
              <a:ext cx="80298" cy="802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69EBE48C-0BB0-419B-A334-096C5892A9B7}"/>
                </a:ext>
              </a:extLst>
            </p:cNvPr>
            <p:cNvSpPr/>
            <p:nvPr/>
          </p:nvSpPr>
          <p:spPr>
            <a:xfrm>
              <a:off x="1925626" y="6348876"/>
              <a:ext cx="80298" cy="802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CBF32137-CA7B-4559-87BE-B161AB648939}"/>
                </a:ext>
              </a:extLst>
            </p:cNvPr>
            <p:cNvSpPr/>
            <p:nvPr/>
          </p:nvSpPr>
          <p:spPr>
            <a:xfrm>
              <a:off x="1925626" y="6135954"/>
              <a:ext cx="80298" cy="802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77" name="直線接點 76">
            <a:extLst>
              <a:ext uri="{FF2B5EF4-FFF2-40B4-BE49-F238E27FC236}">
                <a16:creationId xmlns:a16="http://schemas.microsoft.com/office/drawing/2014/main" id="{6ED9CFAC-C0EF-4321-BADD-7663D0B79382}"/>
              </a:ext>
            </a:extLst>
          </p:cNvPr>
          <p:cNvCxnSpPr>
            <a:cxnSpLocks/>
          </p:cNvCxnSpPr>
          <p:nvPr/>
        </p:nvCxnSpPr>
        <p:spPr>
          <a:xfrm>
            <a:off x="3868692" y="5442492"/>
            <a:ext cx="4454616"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439B9F3F-F2C3-4770-BEB5-BA68D5B13BE2}"/>
                  </a:ext>
                </a:extLst>
              </p:cNvPr>
              <p:cNvSpPr txBox="1"/>
              <p:nvPr/>
            </p:nvSpPr>
            <p:spPr>
              <a:xfrm>
                <a:off x="3322102" y="3104109"/>
                <a:ext cx="531106"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cs typeface="Calibri" panose="020F0502020204030204" pitchFamily="34" charset="0"/>
                        </a:rPr>
                        <m:t>𝑧</m:t>
                      </m:r>
                      <m:r>
                        <a:rPr lang="en-US" altLang="zh-TW" sz="1600" b="0" i="1" smtClean="0">
                          <a:latin typeface="Cambria Math" panose="02040503050406030204" pitchFamily="18" charset="0"/>
                          <a:cs typeface="Calibri" panose="020F0502020204030204" pitchFamily="34" charset="0"/>
                        </a:rPr>
                        <m:t>=0</m:t>
                      </m:r>
                    </m:oMath>
                  </m:oMathPara>
                </a14:m>
                <a:endParaRPr lang="zh-TW" altLang="en-US" sz="1600" dirty="0">
                  <a:latin typeface="Calibri" panose="020F0502020204030204" pitchFamily="34" charset="0"/>
                  <a:cs typeface="Calibri" panose="020F0502020204030204" pitchFamily="34" charset="0"/>
                </a:endParaRPr>
              </a:p>
            </p:txBody>
          </p:sp>
        </mc:Choice>
        <mc:Fallback xmlns="">
          <p:sp>
            <p:nvSpPr>
              <p:cNvPr id="82" name="文字方塊 81">
                <a:extLst>
                  <a:ext uri="{FF2B5EF4-FFF2-40B4-BE49-F238E27FC236}">
                    <a16:creationId xmlns:a16="http://schemas.microsoft.com/office/drawing/2014/main" id="{439B9F3F-F2C3-4770-BEB5-BA68D5B13BE2}"/>
                  </a:ext>
                </a:extLst>
              </p:cNvPr>
              <p:cNvSpPr txBox="1">
                <a:spLocks noRot="1" noChangeAspect="1" noMove="1" noResize="1" noEditPoints="1" noAdjustHandles="1" noChangeArrowheads="1" noChangeShapeType="1" noTextEdit="1"/>
              </p:cNvSpPr>
              <p:nvPr/>
            </p:nvSpPr>
            <p:spPr>
              <a:xfrm>
                <a:off x="3322102" y="3104109"/>
                <a:ext cx="531106" cy="246221"/>
              </a:xfrm>
              <a:prstGeom prst="rect">
                <a:avLst/>
              </a:prstGeom>
              <a:blipFill>
                <a:blip r:embed="rId2"/>
                <a:stretch>
                  <a:fillRect l="-9195" r="-3448" b="-48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5F6EC7ED-87C7-4110-890A-4150D285E8F7}"/>
                  </a:ext>
                </a:extLst>
              </p:cNvPr>
              <p:cNvSpPr txBox="1"/>
              <p:nvPr/>
            </p:nvSpPr>
            <p:spPr>
              <a:xfrm>
                <a:off x="3152349" y="5303581"/>
                <a:ext cx="684996"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cs typeface="Calibri" panose="020F0502020204030204" pitchFamily="34" charset="0"/>
                        </a:rPr>
                        <m:t>𝑧</m:t>
                      </m:r>
                      <m:r>
                        <a:rPr lang="en-US" altLang="zh-TW" sz="1600" b="0" i="1" smtClean="0">
                          <a:latin typeface="Cambria Math" panose="02040503050406030204" pitchFamily="18" charset="0"/>
                          <a:cs typeface="Calibri" panose="020F0502020204030204" pitchFamily="34" charset="0"/>
                        </a:rPr>
                        <m:t>=−</m:t>
                      </m:r>
                      <m:r>
                        <a:rPr lang="en-US" altLang="zh-TW" sz="1600" b="0" i="1" smtClean="0">
                          <a:latin typeface="Cambria Math" panose="02040503050406030204" pitchFamily="18" charset="0"/>
                          <a:cs typeface="Calibri" panose="020F0502020204030204" pitchFamily="34" charset="0"/>
                        </a:rPr>
                        <m:t>h</m:t>
                      </m:r>
                    </m:oMath>
                  </m:oMathPara>
                </a14:m>
                <a:endParaRPr lang="zh-TW" altLang="en-US" sz="1600" i="1" dirty="0">
                  <a:latin typeface="Calibri" panose="020F0502020204030204" pitchFamily="34" charset="0"/>
                  <a:cs typeface="Calibri" panose="020F0502020204030204" pitchFamily="34" charset="0"/>
                </a:endParaRPr>
              </a:p>
            </p:txBody>
          </p:sp>
        </mc:Choice>
        <mc:Fallback xmlns="">
          <p:sp>
            <p:nvSpPr>
              <p:cNvPr id="83" name="文字方塊 82">
                <a:extLst>
                  <a:ext uri="{FF2B5EF4-FFF2-40B4-BE49-F238E27FC236}">
                    <a16:creationId xmlns:a16="http://schemas.microsoft.com/office/drawing/2014/main" id="{5F6EC7ED-87C7-4110-890A-4150D285E8F7}"/>
                  </a:ext>
                </a:extLst>
              </p:cNvPr>
              <p:cNvSpPr txBox="1">
                <a:spLocks noRot="1" noChangeAspect="1" noMove="1" noResize="1" noEditPoints="1" noAdjustHandles="1" noChangeArrowheads="1" noChangeShapeType="1" noTextEdit="1"/>
              </p:cNvSpPr>
              <p:nvPr/>
            </p:nvSpPr>
            <p:spPr>
              <a:xfrm>
                <a:off x="3152349" y="5303581"/>
                <a:ext cx="684996" cy="246221"/>
              </a:xfrm>
              <a:prstGeom prst="rect">
                <a:avLst/>
              </a:prstGeom>
              <a:blipFill>
                <a:blip r:embed="rId3"/>
                <a:stretch>
                  <a:fillRect l="-7143" r="-2679" b="-7500"/>
                </a:stretch>
              </a:blipFill>
            </p:spPr>
            <p:txBody>
              <a:bodyPr/>
              <a:lstStyle/>
              <a:p>
                <a:r>
                  <a:rPr lang="zh-TW" altLang="en-US">
                    <a:noFill/>
                  </a:rPr>
                  <a:t> </a:t>
                </a:r>
              </a:p>
            </p:txBody>
          </p:sp>
        </mc:Fallback>
      </mc:AlternateContent>
      <p:sp>
        <p:nvSpPr>
          <p:cNvPr id="84" name="文字方塊 83">
            <a:extLst>
              <a:ext uri="{FF2B5EF4-FFF2-40B4-BE49-F238E27FC236}">
                <a16:creationId xmlns:a16="http://schemas.microsoft.com/office/drawing/2014/main" id="{F422E89D-5CEF-4777-9B24-25BFDD53372B}"/>
              </a:ext>
            </a:extLst>
          </p:cNvPr>
          <p:cNvSpPr txBox="1"/>
          <p:nvPr/>
        </p:nvSpPr>
        <p:spPr>
          <a:xfrm>
            <a:off x="2167700" y="3794733"/>
            <a:ext cx="1605210" cy="492443"/>
          </a:xfrm>
          <a:prstGeom prst="rect">
            <a:avLst/>
          </a:prstGeom>
          <a:noFill/>
          <a:ln w="19050">
            <a:solidFill>
              <a:srgbClr val="C00000"/>
            </a:solidFill>
          </a:ln>
        </p:spPr>
        <p:txBody>
          <a:bodyPr wrap="square" lIns="0" tIns="0" rIns="0" bIns="0" rtlCol="0">
            <a:spAutoFit/>
          </a:bodyPr>
          <a:lstStyle/>
          <a:p>
            <a:pPr algn="ctr"/>
            <a:r>
              <a:rPr lang="en-US" altLang="zh-TW" sz="1600" dirty="0">
                <a:latin typeface="Calibri" panose="020F0502020204030204" pitchFamily="34" charset="0"/>
                <a:cs typeface="Calibri" panose="020F0502020204030204" pitchFamily="34" charset="0"/>
              </a:rPr>
              <a:t>Abrupt change of eigenfunction</a:t>
            </a:r>
            <a:endParaRPr lang="zh-TW" altLang="en-US" sz="1600" dirty="0">
              <a:latin typeface="Calibri" panose="020F0502020204030204" pitchFamily="34" charset="0"/>
              <a:cs typeface="Calibri" panose="020F0502020204030204" pitchFamily="34" charset="0"/>
            </a:endParaRPr>
          </a:p>
        </p:txBody>
      </p:sp>
      <p:grpSp>
        <p:nvGrpSpPr>
          <p:cNvPr id="114" name="群組 113">
            <a:extLst>
              <a:ext uri="{FF2B5EF4-FFF2-40B4-BE49-F238E27FC236}">
                <a16:creationId xmlns:a16="http://schemas.microsoft.com/office/drawing/2014/main" id="{5365F43F-DE81-4A76-9002-45968BA7BC0B}"/>
              </a:ext>
            </a:extLst>
          </p:cNvPr>
          <p:cNvGrpSpPr/>
          <p:nvPr/>
        </p:nvGrpSpPr>
        <p:grpSpPr>
          <a:xfrm>
            <a:off x="5733217" y="3199463"/>
            <a:ext cx="386815" cy="2267378"/>
            <a:chOff x="2752542" y="4375447"/>
            <a:chExt cx="386815" cy="2267378"/>
          </a:xfrm>
        </p:grpSpPr>
        <p:grpSp>
          <p:nvGrpSpPr>
            <p:cNvPr id="79" name="群組 78">
              <a:extLst>
                <a:ext uri="{FF2B5EF4-FFF2-40B4-BE49-F238E27FC236}">
                  <a16:creationId xmlns:a16="http://schemas.microsoft.com/office/drawing/2014/main" id="{BD71500A-92B4-4B47-B03D-D44C5E2F60E7}"/>
                </a:ext>
              </a:extLst>
            </p:cNvPr>
            <p:cNvGrpSpPr/>
            <p:nvPr/>
          </p:nvGrpSpPr>
          <p:grpSpPr>
            <a:xfrm>
              <a:off x="3059059" y="4375447"/>
              <a:ext cx="80298" cy="2267378"/>
              <a:chOff x="2390085" y="4311595"/>
              <a:chExt cx="80298" cy="2267378"/>
            </a:xfrm>
          </p:grpSpPr>
          <p:cxnSp>
            <p:nvCxnSpPr>
              <p:cNvPr id="41" name="直線接點 40">
                <a:extLst>
                  <a:ext uri="{FF2B5EF4-FFF2-40B4-BE49-F238E27FC236}">
                    <a16:creationId xmlns:a16="http://schemas.microsoft.com/office/drawing/2014/main" id="{31523154-8097-4808-81A2-2C5BACA2D710}"/>
                  </a:ext>
                </a:extLst>
              </p:cNvPr>
              <p:cNvCxnSpPr>
                <a:cxnSpLocks/>
              </p:cNvCxnSpPr>
              <p:nvPr/>
            </p:nvCxnSpPr>
            <p:spPr>
              <a:xfrm>
                <a:off x="2430234" y="5111578"/>
                <a:ext cx="0" cy="144304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FA168089-8432-4970-B868-2DC1FF8B06DC}"/>
                  </a:ext>
                </a:extLst>
              </p:cNvPr>
              <p:cNvCxnSpPr>
                <a:cxnSpLocks/>
                <a:endCxn id="37" idx="0"/>
              </p:cNvCxnSpPr>
              <p:nvPr/>
            </p:nvCxnSpPr>
            <p:spPr>
              <a:xfrm>
                <a:off x="2430234" y="4351744"/>
                <a:ext cx="0" cy="72104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橢圓 30">
                <a:extLst>
                  <a:ext uri="{FF2B5EF4-FFF2-40B4-BE49-F238E27FC236}">
                    <a16:creationId xmlns:a16="http://schemas.microsoft.com/office/drawing/2014/main" id="{7E304E12-E7C8-41A0-93A6-EBDA111C4E85}"/>
                  </a:ext>
                </a:extLst>
              </p:cNvPr>
              <p:cNvSpPr/>
              <p:nvPr/>
            </p:nvSpPr>
            <p:spPr>
              <a:xfrm>
                <a:off x="2390085" y="4311595"/>
                <a:ext cx="80298" cy="80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25A2E78F-40C0-4124-90F9-2E57CB43E740}"/>
                  </a:ext>
                </a:extLst>
              </p:cNvPr>
              <p:cNvSpPr/>
              <p:nvPr/>
            </p:nvSpPr>
            <p:spPr>
              <a:xfrm>
                <a:off x="2390085" y="4705642"/>
                <a:ext cx="80298" cy="802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id="{19647510-9B62-4744-93DF-9266E0764FB9}"/>
                  </a:ext>
                </a:extLst>
              </p:cNvPr>
              <p:cNvSpPr/>
              <p:nvPr/>
            </p:nvSpPr>
            <p:spPr>
              <a:xfrm>
                <a:off x="2390085" y="4917189"/>
                <a:ext cx="80298" cy="802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a:extLst>
                  <a:ext uri="{FF2B5EF4-FFF2-40B4-BE49-F238E27FC236}">
                    <a16:creationId xmlns:a16="http://schemas.microsoft.com/office/drawing/2014/main" id="{26C41D6C-B23D-4127-982F-32871CCD842C}"/>
                  </a:ext>
                </a:extLst>
              </p:cNvPr>
              <p:cNvSpPr/>
              <p:nvPr/>
            </p:nvSpPr>
            <p:spPr>
              <a:xfrm>
                <a:off x="2390085" y="5425077"/>
                <a:ext cx="80298" cy="802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a:extLst>
                  <a:ext uri="{FF2B5EF4-FFF2-40B4-BE49-F238E27FC236}">
                    <a16:creationId xmlns:a16="http://schemas.microsoft.com/office/drawing/2014/main" id="{1FB3E35B-BFBB-46ED-8629-797FBFB5524D}"/>
                  </a:ext>
                </a:extLst>
              </p:cNvPr>
              <p:cNvSpPr/>
              <p:nvPr/>
            </p:nvSpPr>
            <p:spPr>
              <a:xfrm>
                <a:off x="2390085" y="6498675"/>
                <a:ext cx="80298" cy="802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a:extLst>
                  <a:ext uri="{FF2B5EF4-FFF2-40B4-BE49-F238E27FC236}">
                    <a16:creationId xmlns:a16="http://schemas.microsoft.com/office/drawing/2014/main" id="{6525CDE3-5789-4A51-BD85-1AA2AB39C033}"/>
                  </a:ext>
                </a:extLst>
              </p:cNvPr>
              <p:cNvSpPr/>
              <p:nvPr/>
            </p:nvSpPr>
            <p:spPr>
              <a:xfrm>
                <a:off x="2390085" y="4466366"/>
                <a:ext cx="80298" cy="802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D2E54BEB-4CDE-4146-AE58-45114D260860}"/>
                  </a:ext>
                </a:extLst>
              </p:cNvPr>
              <p:cNvSpPr/>
              <p:nvPr/>
            </p:nvSpPr>
            <p:spPr>
              <a:xfrm>
                <a:off x="2390085" y="6348876"/>
                <a:ext cx="80298" cy="802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a:extLst>
                  <a:ext uri="{FF2B5EF4-FFF2-40B4-BE49-F238E27FC236}">
                    <a16:creationId xmlns:a16="http://schemas.microsoft.com/office/drawing/2014/main" id="{190637E5-B7D3-4E91-A1EB-B8FC3B1A7289}"/>
                  </a:ext>
                </a:extLst>
              </p:cNvPr>
              <p:cNvSpPr/>
              <p:nvPr/>
            </p:nvSpPr>
            <p:spPr>
              <a:xfrm>
                <a:off x="2390085" y="5072788"/>
                <a:ext cx="80298" cy="802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局部圓 43">
                <a:extLst>
                  <a:ext uri="{FF2B5EF4-FFF2-40B4-BE49-F238E27FC236}">
                    <a16:creationId xmlns:a16="http://schemas.microsoft.com/office/drawing/2014/main" id="{7B64BC73-4E19-4192-8CDF-69F0A42A070B}"/>
                  </a:ext>
                </a:extLst>
              </p:cNvPr>
              <p:cNvSpPr/>
              <p:nvPr/>
            </p:nvSpPr>
            <p:spPr>
              <a:xfrm>
                <a:off x="2390086" y="5074183"/>
                <a:ext cx="80297" cy="80297"/>
              </a:xfrm>
              <a:prstGeom prst="pie">
                <a:avLst>
                  <a:gd name="adj1" fmla="val 12568"/>
                  <a:gd name="adj2" fmla="val 1079909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6" name="橢圓 35">
                <a:extLst>
                  <a:ext uri="{FF2B5EF4-FFF2-40B4-BE49-F238E27FC236}">
                    <a16:creationId xmlns:a16="http://schemas.microsoft.com/office/drawing/2014/main" id="{EAA50D1A-5DAC-4EDE-9812-6C308BC70381}"/>
                  </a:ext>
                </a:extLst>
              </p:cNvPr>
              <p:cNvSpPr/>
              <p:nvPr/>
            </p:nvSpPr>
            <p:spPr>
              <a:xfrm>
                <a:off x="2390085" y="5190481"/>
                <a:ext cx="80298" cy="802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a:extLst>
                  <a:ext uri="{FF2B5EF4-FFF2-40B4-BE49-F238E27FC236}">
                    <a16:creationId xmlns:a16="http://schemas.microsoft.com/office/drawing/2014/main" id="{6082D07B-2398-4B33-ACDE-500D2561E1D9}"/>
                  </a:ext>
                </a:extLst>
              </p:cNvPr>
              <p:cNvSpPr/>
              <p:nvPr/>
            </p:nvSpPr>
            <p:spPr>
              <a:xfrm>
                <a:off x="2390085" y="6135954"/>
                <a:ext cx="80298" cy="802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F16CE1A3-9B9D-45DA-AB89-42C6F0D298AE}"/>
                  </a:ext>
                </a:extLst>
              </p:cNvPr>
              <p:cNvSpPr/>
              <p:nvPr/>
            </p:nvSpPr>
            <p:spPr>
              <a:xfrm>
                <a:off x="2390085" y="5777998"/>
                <a:ext cx="80298" cy="802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98" name="文字方塊 97">
                  <a:extLst>
                    <a:ext uri="{FF2B5EF4-FFF2-40B4-BE49-F238E27FC236}">
                      <a16:creationId xmlns:a16="http://schemas.microsoft.com/office/drawing/2014/main" id="{25D2D2B8-0365-41BD-B634-36BE99179E1B}"/>
                    </a:ext>
                  </a:extLst>
                </p:cNvPr>
                <p:cNvSpPr txBox="1"/>
                <p:nvPr/>
              </p:nvSpPr>
              <p:spPr>
                <a:xfrm>
                  <a:off x="2757373" y="4654593"/>
                  <a:ext cx="30168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cs typeface="Calibri" panose="020F0502020204030204" pitchFamily="34" charset="0"/>
                              </a:rPr>
                            </m:ctrlPr>
                          </m:sSubPr>
                          <m:e>
                            <m:r>
                              <a:rPr lang="en-US" altLang="zh-TW" b="0" i="1" smtClean="0">
                                <a:latin typeface="Cambria Math" panose="02040503050406030204" pitchFamily="18" charset="0"/>
                                <a:cs typeface="Calibri" panose="020F0502020204030204" pitchFamily="34" charset="0"/>
                              </a:rPr>
                              <m:t>𝐷</m:t>
                            </m:r>
                          </m:e>
                          <m:sub>
                            <m:r>
                              <a:rPr lang="en-US" altLang="zh-TW" b="0" i="1" smtClean="0">
                                <a:latin typeface="Cambria Math" panose="02040503050406030204" pitchFamily="18" charset="0"/>
                                <a:cs typeface="Calibri" panose="020F0502020204030204" pitchFamily="34" charset="0"/>
                              </a:rPr>
                              <m:t>1</m:t>
                            </m:r>
                          </m:sub>
                        </m:sSub>
                      </m:oMath>
                    </m:oMathPara>
                  </a14:m>
                  <a:endParaRPr lang="zh-TW" altLang="en-US" dirty="0">
                    <a:latin typeface="Calibri" panose="020F0502020204030204" pitchFamily="34" charset="0"/>
                    <a:cs typeface="Calibri" panose="020F0502020204030204" pitchFamily="34" charset="0"/>
                  </a:endParaRPr>
                </a:p>
              </p:txBody>
            </p:sp>
          </mc:Choice>
          <mc:Fallback xmlns="">
            <p:sp>
              <p:nvSpPr>
                <p:cNvPr id="98" name="文字方塊 97">
                  <a:extLst>
                    <a:ext uri="{FF2B5EF4-FFF2-40B4-BE49-F238E27FC236}">
                      <a16:creationId xmlns:a16="http://schemas.microsoft.com/office/drawing/2014/main" id="{25D2D2B8-0365-41BD-B634-36BE99179E1B}"/>
                    </a:ext>
                  </a:extLst>
                </p:cNvPr>
                <p:cNvSpPr txBox="1">
                  <a:spLocks noRot="1" noChangeAspect="1" noMove="1" noResize="1" noEditPoints="1" noAdjustHandles="1" noChangeArrowheads="1" noChangeShapeType="1" noTextEdit="1"/>
                </p:cNvSpPr>
                <p:nvPr/>
              </p:nvSpPr>
              <p:spPr>
                <a:xfrm>
                  <a:off x="2757373" y="4654593"/>
                  <a:ext cx="301686" cy="276999"/>
                </a:xfrm>
                <a:prstGeom prst="rect">
                  <a:avLst/>
                </a:prstGeom>
                <a:blipFill>
                  <a:blip r:embed="rId4"/>
                  <a:stretch>
                    <a:fillRect l="-26000" b="-1555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28BA3CB0-66FF-4FB9-A653-39D156450408}"/>
                    </a:ext>
                  </a:extLst>
                </p:cNvPr>
                <p:cNvSpPr txBox="1"/>
                <p:nvPr/>
              </p:nvSpPr>
              <p:spPr>
                <a:xfrm>
                  <a:off x="2752542" y="5728756"/>
                  <a:ext cx="30700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cs typeface="Calibri" panose="020F0502020204030204" pitchFamily="34" charset="0"/>
                              </a:rPr>
                            </m:ctrlPr>
                          </m:sSubPr>
                          <m:e>
                            <m:r>
                              <a:rPr lang="en-US" altLang="zh-TW" b="0" i="1" smtClean="0">
                                <a:latin typeface="Cambria Math" panose="02040503050406030204" pitchFamily="18" charset="0"/>
                                <a:cs typeface="Calibri" panose="020F0502020204030204" pitchFamily="34" charset="0"/>
                              </a:rPr>
                              <m:t>𝐷</m:t>
                            </m:r>
                          </m:e>
                          <m:sub>
                            <m:r>
                              <a:rPr lang="en-US" altLang="zh-TW" b="0" i="1" smtClean="0">
                                <a:latin typeface="Cambria Math" panose="02040503050406030204" pitchFamily="18" charset="0"/>
                                <a:cs typeface="Calibri" panose="020F0502020204030204" pitchFamily="34" charset="0"/>
                              </a:rPr>
                              <m:t>2</m:t>
                            </m:r>
                          </m:sub>
                        </m:sSub>
                      </m:oMath>
                    </m:oMathPara>
                  </a14:m>
                  <a:endParaRPr lang="zh-TW" altLang="en-US" dirty="0">
                    <a:latin typeface="Calibri" panose="020F0502020204030204" pitchFamily="34" charset="0"/>
                    <a:cs typeface="Calibri" panose="020F0502020204030204" pitchFamily="34" charset="0"/>
                  </a:endParaRPr>
                </a:p>
              </p:txBody>
            </p:sp>
          </mc:Choice>
          <mc:Fallback xmlns="">
            <p:sp>
              <p:nvSpPr>
                <p:cNvPr id="99" name="文字方塊 98">
                  <a:extLst>
                    <a:ext uri="{FF2B5EF4-FFF2-40B4-BE49-F238E27FC236}">
                      <a16:creationId xmlns:a16="http://schemas.microsoft.com/office/drawing/2014/main" id="{28BA3CB0-66FF-4FB9-A653-39D156450408}"/>
                    </a:ext>
                  </a:extLst>
                </p:cNvPr>
                <p:cNvSpPr txBox="1">
                  <a:spLocks noRot="1" noChangeAspect="1" noMove="1" noResize="1" noEditPoints="1" noAdjustHandles="1" noChangeArrowheads="1" noChangeShapeType="1" noTextEdit="1"/>
                </p:cNvSpPr>
                <p:nvPr/>
              </p:nvSpPr>
              <p:spPr>
                <a:xfrm>
                  <a:off x="2752542" y="5728756"/>
                  <a:ext cx="307007" cy="276999"/>
                </a:xfrm>
                <a:prstGeom prst="rect">
                  <a:avLst/>
                </a:prstGeom>
                <a:blipFill>
                  <a:blip r:embed="rId5"/>
                  <a:stretch>
                    <a:fillRect l="-25490" b="-15556"/>
                  </a:stretch>
                </a:blipFill>
              </p:spPr>
              <p:txBody>
                <a:bodyPr/>
                <a:lstStyle/>
                <a:p>
                  <a:r>
                    <a:rPr lang="zh-TW" altLang="en-US">
                      <a:noFill/>
                    </a:rPr>
                    <a:t> </a:t>
                  </a:r>
                </a:p>
              </p:txBody>
            </p:sp>
          </mc:Fallback>
        </mc:AlternateContent>
      </p:grpSp>
      <p:grpSp>
        <p:nvGrpSpPr>
          <p:cNvPr id="113" name="群組 112">
            <a:extLst>
              <a:ext uri="{FF2B5EF4-FFF2-40B4-BE49-F238E27FC236}">
                <a16:creationId xmlns:a16="http://schemas.microsoft.com/office/drawing/2014/main" id="{9F703066-4295-4A3F-ABDB-25E4E1504A42}"/>
              </a:ext>
            </a:extLst>
          </p:cNvPr>
          <p:cNvGrpSpPr/>
          <p:nvPr/>
        </p:nvGrpSpPr>
        <p:grpSpPr>
          <a:xfrm>
            <a:off x="7701669" y="3181376"/>
            <a:ext cx="587792" cy="2267378"/>
            <a:chOff x="3873113" y="4357360"/>
            <a:chExt cx="587792" cy="2267378"/>
          </a:xfrm>
        </p:grpSpPr>
        <p:cxnSp>
          <p:nvCxnSpPr>
            <p:cNvPr id="104" name="直線接點 103">
              <a:extLst>
                <a:ext uri="{FF2B5EF4-FFF2-40B4-BE49-F238E27FC236}">
                  <a16:creationId xmlns:a16="http://schemas.microsoft.com/office/drawing/2014/main" id="{EF9A15D1-BBF9-40C2-B17A-471030BF2E4F}"/>
                </a:ext>
              </a:extLst>
            </p:cNvPr>
            <p:cNvCxnSpPr>
              <a:cxnSpLocks/>
            </p:cNvCxnSpPr>
            <p:nvPr/>
          </p:nvCxnSpPr>
          <p:spPr>
            <a:xfrm>
              <a:off x="3990053" y="4780909"/>
              <a:ext cx="47085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直線接點 107">
              <a:extLst>
                <a:ext uri="{FF2B5EF4-FFF2-40B4-BE49-F238E27FC236}">
                  <a16:creationId xmlns:a16="http://schemas.microsoft.com/office/drawing/2014/main" id="{45F6B5DA-32EC-47FD-9FFE-7AC91F93D8B1}"/>
                </a:ext>
              </a:extLst>
            </p:cNvPr>
            <p:cNvCxnSpPr>
              <a:cxnSpLocks/>
            </p:cNvCxnSpPr>
            <p:nvPr/>
          </p:nvCxnSpPr>
          <p:spPr>
            <a:xfrm>
              <a:off x="3990053" y="5500877"/>
              <a:ext cx="47085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80" name="群組 79">
              <a:extLst>
                <a:ext uri="{FF2B5EF4-FFF2-40B4-BE49-F238E27FC236}">
                  <a16:creationId xmlns:a16="http://schemas.microsoft.com/office/drawing/2014/main" id="{04A75A1D-AAC6-4E86-A742-1475CA9254A5}"/>
                </a:ext>
              </a:extLst>
            </p:cNvPr>
            <p:cNvGrpSpPr/>
            <p:nvPr/>
          </p:nvGrpSpPr>
          <p:grpSpPr>
            <a:xfrm>
              <a:off x="4195327" y="4357360"/>
              <a:ext cx="84531" cy="2267378"/>
              <a:chOff x="2853637" y="4311595"/>
              <a:chExt cx="84531" cy="2267378"/>
            </a:xfrm>
          </p:grpSpPr>
          <p:cxnSp>
            <p:nvCxnSpPr>
              <p:cNvPr id="61" name="直線接點 60">
                <a:extLst>
                  <a:ext uri="{FF2B5EF4-FFF2-40B4-BE49-F238E27FC236}">
                    <a16:creationId xmlns:a16="http://schemas.microsoft.com/office/drawing/2014/main" id="{A35B7758-7358-475C-8E06-FA083932AA00}"/>
                  </a:ext>
                </a:extLst>
              </p:cNvPr>
              <p:cNvCxnSpPr>
                <a:cxnSpLocks/>
                <a:stCxn id="50" idx="4"/>
              </p:cNvCxnSpPr>
              <p:nvPr/>
            </p:nvCxnSpPr>
            <p:spPr>
              <a:xfrm>
                <a:off x="2894693" y="4785940"/>
                <a:ext cx="0" cy="32563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線接點 46">
                <a:extLst>
                  <a:ext uri="{FF2B5EF4-FFF2-40B4-BE49-F238E27FC236}">
                    <a16:creationId xmlns:a16="http://schemas.microsoft.com/office/drawing/2014/main" id="{F00DFAA5-4DE6-4478-942E-44C3C71FEC37}"/>
                  </a:ext>
                </a:extLst>
              </p:cNvPr>
              <p:cNvCxnSpPr>
                <a:cxnSpLocks/>
              </p:cNvCxnSpPr>
              <p:nvPr/>
            </p:nvCxnSpPr>
            <p:spPr>
              <a:xfrm>
                <a:off x="2894693" y="5111578"/>
                <a:ext cx="0" cy="144304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64DB693F-E53B-4371-A0A0-9F595ABC6073}"/>
                  </a:ext>
                </a:extLst>
              </p:cNvPr>
              <p:cNvCxnSpPr>
                <a:cxnSpLocks/>
                <a:endCxn id="50" idx="4"/>
              </p:cNvCxnSpPr>
              <p:nvPr/>
            </p:nvCxnSpPr>
            <p:spPr>
              <a:xfrm>
                <a:off x="2894693" y="4351744"/>
                <a:ext cx="0" cy="4341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橢圓 48">
                <a:extLst>
                  <a:ext uri="{FF2B5EF4-FFF2-40B4-BE49-F238E27FC236}">
                    <a16:creationId xmlns:a16="http://schemas.microsoft.com/office/drawing/2014/main" id="{C29544A2-FAE4-430B-8FF0-93DFBB696607}"/>
                  </a:ext>
                </a:extLst>
              </p:cNvPr>
              <p:cNvSpPr/>
              <p:nvPr/>
            </p:nvSpPr>
            <p:spPr>
              <a:xfrm>
                <a:off x="2854544" y="4311595"/>
                <a:ext cx="80298" cy="80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21CDB2D0-B3DD-4C78-B069-5F7FE4E77161}"/>
                  </a:ext>
                </a:extLst>
              </p:cNvPr>
              <p:cNvSpPr/>
              <p:nvPr/>
            </p:nvSpPr>
            <p:spPr>
              <a:xfrm>
                <a:off x="2854544" y="4705642"/>
                <a:ext cx="80298" cy="802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橢圓 50">
                <a:extLst>
                  <a:ext uri="{FF2B5EF4-FFF2-40B4-BE49-F238E27FC236}">
                    <a16:creationId xmlns:a16="http://schemas.microsoft.com/office/drawing/2014/main" id="{580A9CEA-9C6D-4C20-904F-8E89B0FDF2CC}"/>
                  </a:ext>
                </a:extLst>
              </p:cNvPr>
              <p:cNvSpPr/>
              <p:nvPr/>
            </p:nvSpPr>
            <p:spPr>
              <a:xfrm>
                <a:off x="2854544" y="4819658"/>
                <a:ext cx="80298" cy="8029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211862E4-4BB9-4905-8837-B9F5100A2C55}"/>
                  </a:ext>
                </a:extLst>
              </p:cNvPr>
              <p:cNvSpPr/>
              <p:nvPr/>
            </p:nvSpPr>
            <p:spPr>
              <a:xfrm>
                <a:off x="2854544" y="5425077"/>
                <a:ext cx="80298" cy="8029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橢圓 52">
                <a:extLst>
                  <a:ext uri="{FF2B5EF4-FFF2-40B4-BE49-F238E27FC236}">
                    <a16:creationId xmlns:a16="http://schemas.microsoft.com/office/drawing/2014/main" id="{A53A8605-2EC3-4A4D-9A10-12B13E67B451}"/>
                  </a:ext>
                </a:extLst>
              </p:cNvPr>
              <p:cNvSpPr/>
              <p:nvPr/>
            </p:nvSpPr>
            <p:spPr>
              <a:xfrm>
                <a:off x="2854544" y="6498675"/>
                <a:ext cx="80298" cy="802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橢圓 53">
                <a:extLst>
                  <a:ext uri="{FF2B5EF4-FFF2-40B4-BE49-F238E27FC236}">
                    <a16:creationId xmlns:a16="http://schemas.microsoft.com/office/drawing/2014/main" id="{3083A59A-35F1-486C-A17E-F5623342DABA}"/>
                  </a:ext>
                </a:extLst>
              </p:cNvPr>
              <p:cNvSpPr/>
              <p:nvPr/>
            </p:nvSpPr>
            <p:spPr>
              <a:xfrm>
                <a:off x="2857870" y="4422313"/>
                <a:ext cx="80298" cy="802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5" name="橢圓 54">
                <a:extLst>
                  <a:ext uri="{FF2B5EF4-FFF2-40B4-BE49-F238E27FC236}">
                    <a16:creationId xmlns:a16="http://schemas.microsoft.com/office/drawing/2014/main" id="{73B4EA6E-2F05-4C61-8CA8-B9B02172945B}"/>
                  </a:ext>
                </a:extLst>
              </p:cNvPr>
              <p:cNvSpPr/>
              <p:nvPr/>
            </p:nvSpPr>
            <p:spPr>
              <a:xfrm>
                <a:off x="2854544" y="6348876"/>
                <a:ext cx="80298" cy="802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橢圓 55">
                <a:extLst>
                  <a:ext uri="{FF2B5EF4-FFF2-40B4-BE49-F238E27FC236}">
                    <a16:creationId xmlns:a16="http://schemas.microsoft.com/office/drawing/2014/main" id="{8FBE0BC1-B2F0-432B-8F31-302224EF22E4}"/>
                  </a:ext>
                </a:extLst>
              </p:cNvPr>
              <p:cNvSpPr/>
              <p:nvPr/>
            </p:nvSpPr>
            <p:spPr>
              <a:xfrm>
                <a:off x="2854544" y="5072788"/>
                <a:ext cx="80298" cy="8029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局部圓 56">
                <a:extLst>
                  <a:ext uri="{FF2B5EF4-FFF2-40B4-BE49-F238E27FC236}">
                    <a16:creationId xmlns:a16="http://schemas.microsoft.com/office/drawing/2014/main" id="{6F59B1A7-0B09-4843-AA3E-592A5CCDC157}"/>
                  </a:ext>
                </a:extLst>
              </p:cNvPr>
              <p:cNvSpPr/>
              <p:nvPr/>
            </p:nvSpPr>
            <p:spPr>
              <a:xfrm>
                <a:off x="2854545" y="5074183"/>
                <a:ext cx="80297" cy="80297"/>
              </a:xfrm>
              <a:prstGeom prst="pie">
                <a:avLst>
                  <a:gd name="adj1" fmla="val 12568"/>
                  <a:gd name="adj2" fmla="val 1079909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8" name="橢圓 57">
                <a:extLst>
                  <a:ext uri="{FF2B5EF4-FFF2-40B4-BE49-F238E27FC236}">
                    <a16:creationId xmlns:a16="http://schemas.microsoft.com/office/drawing/2014/main" id="{D51F5DB4-3C01-4611-99D0-33BBF68E9BC0}"/>
                  </a:ext>
                </a:extLst>
              </p:cNvPr>
              <p:cNvSpPr/>
              <p:nvPr/>
            </p:nvSpPr>
            <p:spPr>
              <a:xfrm>
                <a:off x="2854543" y="5569840"/>
                <a:ext cx="80298" cy="802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橢圓 58">
                <a:extLst>
                  <a:ext uri="{FF2B5EF4-FFF2-40B4-BE49-F238E27FC236}">
                    <a16:creationId xmlns:a16="http://schemas.microsoft.com/office/drawing/2014/main" id="{9DFFA428-738E-4A66-A0B5-4D598873C946}"/>
                  </a:ext>
                </a:extLst>
              </p:cNvPr>
              <p:cNvSpPr/>
              <p:nvPr/>
            </p:nvSpPr>
            <p:spPr>
              <a:xfrm>
                <a:off x="2853637" y="6104311"/>
                <a:ext cx="80298" cy="802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橢圓 59">
                <a:extLst>
                  <a:ext uri="{FF2B5EF4-FFF2-40B4-BE49-F238E27FC236}">
                    <a16:creationId xmlns:a16="http://schemas.microsoft.com/office/drawing/2014/main" id="{BB42429C-9060-4E43-BDEF-8928C362E7AC}"/>
                  </a:ext>
                </a:extLst>
              </p:cNvPr>
              <p:cNvSpPr/>
              <p:nvPr/>
            </p:nvSpPr>
            <p:spPr>
              <a:xfrm>
                <a:off x="2853637" y="5806007"/>
                <a:ext cx="80298" cy="802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局部圓 64">
                <a:extLst>
                  <a:ext uri="{FF2B5EF4-FFF2-40B4-BE49-F238E27FC236}">
                    <a16:creationId xmlns:a16="http://schemas.microsoft.com/office/drawing/2014/main" id="{42D9368A-D40E-498D-BD16-62A7771E1AA2}"/>
                  </a:ext>
                </a:extLst>
              </p:cNvPr>
              <p:cNvSpPr/>
              <p:nvPr/>
            </p:nvSpPr>
            <p:spPr>
              <a:xfrm>
                <a:off x="2854543" y="4707038"/>
                <a:ext cx="80297" cy="80297"/>
              </a:xfrm>
              <a:prstGeom prst="pie">
                <a:avLst>
                  <a:gd name="adj1" fmla="val 12568"/>
                  <a:gd name="adj2" fmla="val 1079909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67" name="直線接點 66">
                <a:extLst>
                  <a:ext uri="{FF2B5EF4-FFF2-40B4-BE49-F238E27FC236}">
                    <a16:creationId xmlns:a16="http://schemas.microsoft.com/office/drawing/2014/main" id="{73A5F04F-A6D0-489D-8273-D836FEC9F60C}"/>
                  </a:ext>
                </a:extLst>
              </p:cNvPr>
              <p:cNvCxnSpPr>
                <a:cxnSpLocks/>
              </p:cNvCxnSpPr>
              <p:nvPr/>
            </p:nvCxnSpPr>
            <p:spPr>
              <a:xfrm flipH="1">
                <a:off x="2893786" y="5149616"/>
                <a:ext cx="908" cy="28273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70" name="局部圓 69">
                <a:extLst>
                  <a:ext uri="{FF2B5EF4-FFF2-40B4-BE49-F238E27FC236}">
                    <a16:creationId xmlns:a16="http://schemas.microsoft.com/office/drawing/2014/main" id="{07879836-F230-4AE8-9C02-25316D5A2A4B}"/>
                  </a:ext>
                </a:extLst>
              </p:cNvPr>
              <p:cNvSpPr/>
              <p:nvPr/>
            </p:nvSpPr>
            <p:spPr>
              <a:xfrm>
                <a:off x="2856177" y="5426420"/>
                <a:ext cx="80297" cy="80297"/>
              </a:xfrm>
              <a:prstGeom prst="pie">
                <a:avLst>
                  <a:gd name="adj1" fmla="val 12568"/>
                  <a:gd name="adj2" fmla="val 1079909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1" name="橢圓 70">
                <a:extLst>
                  <a:ext uri="{FF2B5EF4-FFF2-40B4-BE49-F238E27FC236}">
                    <a16:creationId xmlns:a16="http://schemas.microsoft.com/office/drawing/2014/main" id="{7B8A9B42-5BB8-4B85-9B70-5CCAC21E39F7}"/>
                  </a:ext>
                </a:extLst>
              </p:cNvPr>
              <p:cNvSpPr/>
              <p:nvPr/>
            </p:nvSpPr>
            <p:spPr>
              <a:xfrm>
                <a:off x="2857870" y="4590117"/>
                <a:ext cx="80298" cy="8029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2" name="橢圓 71">
                <a:extLst>
                  <a:ext uri="{FF2B5EF4-FFF2-40B4-BE49-F238E27FC236}">
                    <a16:creationId xmlns:a16="http://schemas.microsoft.com/office/drawing/2014/main" id="{CB70C9C5-AAF6-4EF4-BE36-8D56BF5C637D}"/>
                  </a:ext>
                </a:extLst>
              </p:cNvPr>
              <p:cNvSpPr/>
              <p:nvPr/>
            </p:nvSpPr>
            <p:spPr>
              <a:xfrm>
                <a:off x="2857870" y="4966047"/>
                <a:ext cx="80298" cy="8029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橢圓 72">
                <a:extLst>
                  <a:ext uri="{FF2B5EF4-FFF2-40B4-BE49-F238E27FC236}">
                    <a16:creationId xmlns:a16="http://schemas.microsoft.com/office/drawing/2014/main" id="{92BD773E-37F3-4E6D-9FDF-422EF321F564}"/>
                  </a:ext>
                </a:extLst>
              </p:cNvPr>
              <p:cNvSpPr/>
              <p:nvPr/>
            </p:nvSpPr>
            <p:spPr>
              <a:xfrm>
                <a:off x="2856716" y="5177243"/>
                <a:ext cx="80298" cy="8029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橢圓 73">
                <a:extLst>
                  <a:ext uri="{FF2B5EF4-FFF2-40B4-BE49-F238E27FC236}">
                    <a16:creationId xmlns:a16="http://schemas.microsoft.com/office/drawing/2014/main" id="{1D3626B3-CCFC-4104-9A90-8250D7BAD49D}"/>
                  </a:ext>
                </a:extLst>
              </p:cNvPr>
              <p:cNvSpPr/>
              <p:nvPr/>
            </p:nvSpPr>
            <p:spPr>
              <a:xfrm>
                <a:off x="2856716" y="5316777"/>
                <a:ext cx="80298" cy="8029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1632D939-3BB7-4EC1-A1E4-90B70C2A6C7E}"/>
                    </a:ext>
                  </a:extLst>
                </p:cNvPr>
                <p:cNvSpPr txBox="1"/>
                <p:nvPr/>
              </p:nvSpPr>
              <p:spPr>
                <a:xfrm>
                  <a:off x="3873113" y="4439760"/>
                  <a:ext cx="301686"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cs typeface="Calibri" panose="020F0502020204030204" pitchFamily="34" charset="0"/>
                              </a:rPr>
                            </m:ctrlPr>
                          </m:sSubPr>
                          <m:e>
                            <m:r>
                              <a:rPr lang="en-US" altLang="zh-TW" b="0" i="1" smtClean="0">
                                <a:latin typeface="Cambria Math" panose="02040503050406030204" pitchFamily="18" charset="0"/>
                                <a:cs typeface="Calibri" panose="020F0502020204030204" pitchFamily="34" charset="0"/>
                              </a:rPr>
                              <m:t>𝐷</m:t>
                            </m:r>
                          </m:e>
                          <m:sub>
                            <m:r>
                              <a:rPr lang="en-US" altLang="zh-TW" b="0" i="1" smtClean="0">
                                <a:latin typeface="Cambria Math" panose="02040503050406030204" pitchFamily="18" charset="0"/>
                                <a:cs typeface="Calibri" panose="020F0502020204030204" pitchFamily="34" charset="0"/>
                              </a:rPr>
                              <m:t>1</m:t>
                            </m:r>
                          </m:sub>
                        </m:sSub>
                      </m:oMath>
                    </m:oMathPara>
                  </a14:m>
                  <a:endParaRPr lang="zh-TW" altLang="en-US" dirty="0">
                    <a:latin typeface="Calibri" panose="020F0502020204030204" pitchFamily="34" charset="0"/>
                    <a:cs typeface="Calibri" panose="020F0502020204030204" pitchFamily="34" charset="0"/>
                  </a:endParaRPr>
                </a:p>
              </p:txBody>
            </p:sp>
          </mc:Choice>
          <mc:Fallback xmlns="">
            <p:sp>
              <p:nvSpPr>
                <p:cNvPr id="100" name="文字方塊 99">
                  <a:extLst>
                    <a:ext uri="{FF2B5EF4-FFF2-40B4-BE49-F238E27FC236}">
                      <a16:creationId xmlns:a16="http://schemas.microsoft.com/office/drawing/2014/main" id="{1632D939-3BB7-4EC1-A1E4-90B70C2A6C7E}"/>
                    </a:ext>
                  </a:extLst>
                </p:cNvPr>
                <p:cNvSpPr txBox="1">
                  <a:spLocks noRot="1" noChangeAspect="1" noMove="1" noResize="1" noEditPoints="1" noAdjustHandles="1" noChangeArrowheads="1" noChangeShapeType="1" noTextEdit="1"/>
                </p:cNvSpPr>
                <p:nvPr/>
              </p:nvSpPr>
              <p:spPr>
                <a:xfrm>
                  <a:off x="3873113" y="4439760"/>
                  <a:ext cx="301686" cy="276999"/>
                </a:xfrm>
                <a:prstGeom prst="rect">
                  <a:avLst/>
                </a:prstGeom>
                <a:blipFill>
                  <a:blip r:embed="rId6"/>
                  <a:stretch>
                    <a:fillRect l="-24000" b="-1521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4FA08DAE-F23C-48C2-B9F0-676754388A01}"/>
                    </a:ext>
                  </a:extLst>
                </p:cNvPr>
                <p:cNvSpPr txBox="1"/>
                <p:nvPr/>
              </p:nvSpPr>
              <p:spPr>
                <a:xfrm>
                  <a:off x="3875505" y="4823192"/>
                  <a:ext cx="30700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cs typeface="Calibri" panose="020F0502020204030204" pitchFamily="34" charset="0"/>
                              </a:rPr>
                            </m:ctrlPr>
                          </m:sSubPr>
                          <m:e>
                            <m:r>
                              <a:rPr lang="en-US" altLang="zh-TW" b="0" i="1" smtClean="0">
                                <a:latin typeface="Cambria Math" panose="02040503050406030204" pitchFamily="18" charset="0"/>
                                <a:cs typeface="Calibri" panose="020F0502020204030204" pitchFamily="34" charset="0"/>
                              </a:rPr>
                              <m:t>𝐷</m:t>
                            </m:r>
                          </m:e>
                          <m:sub>
                            <m:r>
                              <a:rPr lang="en-US" altLang="zh-TW" b="0" i="1" smtClean="0">
                                <a:latin typeface="Cambria Math" panose="02040503050406030204" pitchFamily="18" charset="0"/>
                                <a:cs typeface="Calibri" panose="020F0502020204030204" pitchFamily="34" charset="0"/>
                              </a:rPr>
                              <m:t>2</m:t>
                            </m:r>
                          </m:sub>
                        </m:sSub>
                      </m:oMath>
                    </m:oMathPara>
                  </a14:m>
                  <a:endParaRPr lang="zh-TW" altLang="en-US" dirty="0">
                    <a:latin typeface="Calibri" panose="020F0502020204030204" pitchFamily="34" charset="0"/>
                    <a:cs typeface="Calibri" panose="020F0502020204030204" pitchFamily="34" charset="0"/>
                  </a:endParaRPr>
                </a:p>
              </p:txBody>
            </p:sp>
          </mc:Choice>
          <mc:Fallback xmlns="">
            <p:sp>
              <p:nvSpPr>
                <p:cNvPr id="101" name="文字方塊 100">
                  <a:extLst>
                    <a:ext uri="{FF2B5EF4-FFF2-40B4-BE49-F238E27FC236}">
                      <a16:creationId xmlns:a16="http://schemas.microsoft.com/office/drawing/2014/main" id="{4FA08DAE-F23C-48C2-B9F0-676754388A01}"/>
                    </a:ext>
                  </a:extLst>
                </p:cNvPr>
                <p:cNvSpPr txBox="1">
                  <a:spLocks noRot="1" noChangeAspect="1" noMove="1" noResize="1" noEditPoints="1" noAdjustHandles="1" noChangeArrowheads="1" noChangeShapeType="1" noTextEdit="1"/>
                </p:cNvSpPr>
                <p:nvPr/>
              </p:nvSpPr>
              <p:spPr>
                <a:xfrm>
                  <a:off x="3875505" y="4823192"/>
                  <a:ext cx="307007" cy="276999"/>
                </a:xfrm>
                <a:prstGeom prst="rect">
                  <a:avLst/>
                </a:prstGeom>
                <a:blipFill>
                  <a:blip r:embed="rId7"/>
                  <a:stretch>
                    <a:fillRect l="-28000" b="-1521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2" name="文字方塊 101">
                  <a:extLst>
                    <a:ext uri="{FF2B5EF4-FFF2-40B4-BE49-F238E27FC236}">
                      <a16:creationId xmlns:a16="http://schemas.microsoft.com/office/drawing/2014/main" id="{0F4175D2-196D-4D08-B953-4CC28F53BA8E}"/>
                    </a:ext>
                  </a:extLst>
                </p:cNvPr>
                <p:cNvSpPr txBox="1"/>
                <p:nvPr/>
              </p:nvSpPr>
              <p:spPr>
                <a:xfrm>
                  <a:off x="3878166" y="5198240"/>
                  <a:ext cx="30700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cs typeface="Calibri" panose="020F0502020204030204" pitchFamily="34" charset="0"/>
                              </a:rPr>
                            </m:ctrlPr>
                          </m:sSubPr>
                          <m:e>
                            <m:r>
                              <a:rPr lang="en-US" altLang="zh-TW" b="0" i="1" smtClean="0">
                                <a:latin typeface="Cambria Math" panose="02040503050406030204" pitchFamily="18" charset="0"/>
                                <a:cs typeface="Calibri" panose="020F0502020204030204" pitchFamily="34" charset="0"/>
                              </a:rPr>
                              <m:t>𝐷</m:t>
                            </m:r>
                          </m:e>
                          <m:sub>
                            <m:r>
                              <a:rPr lang="en-US" altLang="zh-TW" b="0" i="1" smtClean="0">
                                <a:latin typeface="Cambria Math" panose="02040503050406030204" pitchFamily="18" charset="0"/>
                                <a:cs typeface="Calibri" panose="020F0502020204030204" pitchFamily="34" charset="0"/>
                              </a:rPr>
                              <m:t>3</m:t>
                            </m:r>
                          </m:sub>
                        </m:sSub>
                      </m:oMath>
                    </m:oMathPara>
                  </a14:m>
                  <a:endParaRPr lang="zh-TW" altLang="en-US" dirty="0">
                    <a:latin typeface="Calibri" panose="020F0502020204030204" pitchFamily="34" charset="0"/>
                    <a:cs typeface="Calibri" panose="020F0502020204030204" pitchFamily="34" charset="0"/>
                  </a:endParaRPr>
                </a:p>
              </p:txBody>
            </p:sp>
          </mc:Choice>
          <mc:Fallback xmlns="">
            <p:sp>
              <p:nvSpPr>
                <p:cNvPr id="102" name="文字方塊 101">
                  <a:extLst>
                    <a:ext uri="{FF2B5EF4-FFF2-40B4-BE49-F238E27FC236}">
                      <a16:creationId xmlns:a16="http://schemas.microsoft.com/office/drawing/2014/main" id="{0F4175D2-196D-4D08-B953-4CC28F53BA8E}"/>
                    </a:ext>
                  </a:extLst>
                </p:cNvPr>
                <p:cNvSpPr txBox="1">
                  <a:spLocks noRot="1" noChangeAspect="1" noMove="1" noResize="1" noEditPoints="1" noAdjustHandles="1" noChangeArrowheads="1" noChangeShapeType="1" noTextEdit="1"/>
                </p:cNvSpPr>
                <p:nvPr/>
              </p:nvSpPr>
              <p:spPr>
                <a:xfrm>
                  <a:off x="3878166" y="5198240"/>
                  <a:ext cx="307007" cy="276999"/>
                </a:xfrm>
                <a:prstGeom prst="rect">
                  <a:avLst/>
                </a:prstGeom>
                <a:blipFill>
                  <a:blip r:embed="rId8"/>
                  <a:stretch>
                    <a:fillRect l="-27451" b="-1555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DDAED892-DDC9-405F-8FB5-1E0D7E5FFBBE}"/>
                    </a:ext>
                  </a:extLst>
                </p:cNvPr>
                <p:cNvSpPr txBox="1"/>
                <p:nvPr/>
              </p:nvSpPr>
              <p:spPr>
                <a:xfrm>
                  <a:off x="3877252" y="5874557"/>
                  <a:ext cx="30700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cs typeface="Calibri" panose="020F0502020204030204" pitchFamily="34" charset="0"/>
                              </a:rPr>
                            </m:ctrlPr>
                          </m:sSubPr>
                          <m:e>
                            <m:r>
                              <a:rPr lang="en-US" altLang="zh-TW" b="0" i="1" smtClean="0">
                                <a:latin typeface="Cambria Math" panose="02040503050406030204" pitchFamily="18" charset="0"/>
                                <a:cs typeface="Calibri" panose="020F0502020204030204" pitchFamily="34" charset="0"/>
                              </a:rPr>
                              <m:t>𝐷</m:t>
                            </m:r>
                          </m:e>
                          <m:sub>
                            <m:r>
                              <a:rPr lang="en-US" altLang="zh-TW" b="0" i="1" smtClean="0">
                                <a:latin typeface="Cambria Math" panose="02040503050406030204" pitchFamily="18" charset="0"/>
                                <a:cs typeface="Calibri" panose="020F0502020204030204" pitchFamily="34" charset="0"/>
                              </a:rPr>
                              <m:t>4</m:t>
                            </m:r>
                          </m:sub>
                        </m:sSub>
                      </m:oMath>
                    </m:oMathPara>
                  </a14:m>
                  <a:endParaRPr lang="zh-TW" altLang="en-US" dirty="0">
                    <a:latin typeface="Calibri" panose="020F0502020204030204" pitchFamily="34" charset="0"/>
                    <a:cs typeface="Calibri" panose="020F0502020204030204" pitchFamily="34" charset="0"/>
                  </a:endParaRPr>
                </a:p>
              </p:txBody>
            </p:sp>
          </mc:Choice>
          <mc:Fallback xmlns="">
            <p:sp>
              <p:nvSpPr>
                <p:cNvPr id="103" name="文字方塊 102">
                  <a:extLst>
                    <a:ext uri="{FF2B5EF4-FFF2-40B4-BE49-F238E27FC236}">
                      <a16:creationId xmlns:a16="http://schemas.microsoft.com/office/drawing/2014/main" id="{DDAED892-DDC9-405F-8FB5-1E0D7E5FFBBE}"/>
                    </a:ext>
                  </a:extLst>
                </p:cNvPr>
                <p:cNvSpPr txBox="1">
                  <a:spLocks noRot="1" noChangeAspect="1" noMove="1" noResize="1" noEditPoints="1" noAdjustHandles="1" noChangeArrowheads="1" noChangeShapeType="1" noTextEdit="1"/>
                </p:cNvSpPr>
                <p:nvPr/>
              </p:nvSpPr>
              <p:spPr>
                <a:xfrm>
                  <a:off x="3877252" y="5874557"/>
                  <a:ext cx="307007" cy="276999"/>
                </a:xfrm>
                <a:prstGeom prst="rect">
                  <a:avLst/>
                </a:prstGeom>
                <a:blipFill>
                  <a:blip r:embed="rId9"/>
                  <a:stretch>
                    <a:fillRect l="-28000" b="-15556"/>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81" name="矩形 180">
                <a:extLst>
                  <a:ext uri="{FF2B5EF4-FFF2-40B4-BE49-F238E27FC236}">
                    <a16:creationId xmlns:a16="http://schemas.microsoft.com/office/drawing/2014/main" id="{470B3C08-57B3-4262-AC7B-4D69D76B1224}"/>
                  </a:ext>
                </a:extLst>
              </p:cNvPr>
              <p:cNvSpPr/>
              <p:nvPr/>
            </p:nvSpPr>
            <p:spPr>
              <a:xfrm>
                <a:off x="922881" y="5442492"/>
                <a:ext cx="10515599" cy="930319"/>
              </a:xfrm>
              <a:prstGeom prst="rect">
                <a:avLst/>
              </a:prstGeom>
            </p:spPr>
            <p:txBody>
              <a:bodyPr wrap="square">
                <a:spAutoFit/>
              </a:bodyPr>
              <a:lstStyle/>
              <a:p>
                <a:pPr marL="285750" indent="-285750">
                  <a:lnSpc>
                    <a:spcPts val="3320"/>
                  </a:lnSpc>
                  <a:buFont typeface="Arial" panose="020B0604020202020204" pitchFamily="34" charset="0"/>
                  <a:buChar char="•"/>
                </a:pPr>
                <a:r>
                  <a:rPr lang="en-US" altLang="zh-TW" sz="1600" dirty="0">
                    <a:latin typeface="Calibri" panose="020F0502020204030204" pitchFamily="34" charset="0"/>
                    <a:cs typeface="Calibri" panose="020F0502020204030204" pitchFamily="34" charset="0"/>
                  </a:rPr>
                  <a:t>Matching conditions are satisfied at the splitting points, with continuity of the eigenfunction up to the third order for viscous problems and up to the first order for inviscid problems. </a:t>
                </a:r>
                <a14:m>
                  <m:oMath xmlns:m="http://schemas.openxmlformats.org/officeDocument/2006/math">
                    <m:f>
                      <m:fPr>
                        <m:ctrlPr>
                          <a:rPr lang="en-US" altLang="zh-TW" sz="1600" i="1">
                            <a:latin typeface="Cambria Math" panose="02040503050406030204" pitchFamily="18" charset="0"/>
                          </a:rPr>
                        </m:ctrlPr>
                      </m:fPr>
                      <m:num>
                        <m:sSup>
                          <m:sSupPr>
                            <m:ctrlPr>
                              <a:rPr lang="en-US" altLang="zh-TW" sz="1600" i="1">
                                <a:latin typeface="Cambria Math" panose="02040503050406030204" pitchFamily="18" charset="0"/>
                              </a:rPr>
                            </m:ctrlPr>
                          </m:sSupPr>
                          <m:e>
                            <m:r>
                              <a:rPr lang="en-US" altLang="zh-TW" sz="1600" i="1">
                                <a:latin typeface="Cambria Math" panose="02040503050406030204" pitchFamily="18" charset="0"/>
                              </a:rPr>
                              <m:t>𝑑</m:t>
                            </m:r>
                          </m:e>
                          <m:sup>
                            <m:r>
                              <a:rPr lang="en-US" altLang="zh-TW" sz="1600" i="1">
                                <a:latin typeface="Cambria Math" panose="02040503050406030204" pitchFamily="18" charset="0"/>
                              </a:rPr>
                              <m:t>𝑛</m:t>
                            </m:r>
                          </m:sup>
                        </m:sSup>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𝜙</m:t>
                            </m:r>
                          </m:e>
                          <m:sub>
                            <m:d>
                              <m:dPr>
                                <m:ctrlPr>
                                  <a:rPr lang="en-US" altLang="zh-TW" sz="1600" i="1">
                                    <a:latin typeface="Cambria Math" panose="02040503050406030204" pitchFamily="18" charset="0"/>
                                  </a:rPr>
                                </m:ctrlPr>
                              </m:dPr>
                              <m:e>
                                <m:r>
                                  <a:rPr lang="en-US" altLang="zh-TW" sz="1600" i="1">
                                    <a:latin typeface="Cambria Math" panose="02040503050406030204" pitchFamily="18" charset="0"/>
                                  </a:rPr>
                                  <m:t>𝑘</m:t>
                                </m:r>
                              </m:e>
                            </m:d>
                            <m:r>
                              <a:rPr lang="en-US" altLang="zh-TW" sz="1600" i="1">
                                <a:latin typeface="Cambria Math" panose="02040503050406030204" pitchFamily="18" charset="0"/>
                              </a:rPr>
                              <m:t>,−</m:t>
                            </m:r>
                          </m:sub>
                        </m:sSub>
                      </m:num>
                      <m:den>
                        <m:r>
                          <a:rPr lang="en-US" altLang="zh-TW" sz="1600" i="1">
                            <a:latin typeface="Cambria Math" panose="02040503050406030204" pitchFamily="18" charset="0"/>
                          </a:rPr>
                          <m:t>𝑑</m:t>
                        </m:r>
                        <m:sSup>
                          <m:sSupPr>
                            <m:ctrlPr>
                              <a:rPr lang="en-US" altLang="zh-TW" sz="1600" i="1">
                                <a:latin typeface="Cambria Math" panose="02040503050406030204" pitchFamily="18" charset="0"/>
                              </a:rPr>
                            </m:ctrlPr>
                          </m:sSupPr>
                          <m:e>
                            <m:r>
                              <a:rPr lang="en-US" altLang="zh-TW" sz="1600" i="1">
                                <a:latin typeface="Cambria Math" panose="02040503050406030204" pitchFamily="18" charset="0"/>
                              </a:rPr>
                              <m:t>𝑧</m:t>
                            </m:r>
                          </m:e>
                          <m:sup>
                            <m:r>
                              <a:rPr lang="en-US" altLang="zh-TW" sz="1600" i="1">
                                <a:latin typeface="Cambria Math" panose="02040503050406030204" pitchFamily="18" charset="0"/>
                              </a:rPr>
                              <m:t>𝑛</m:t>
                            </m:r>
                          </m:sup>
                        </m:sSup>
                      </m:den>
                    </m:f>
                    <m:r>
                      <a:rPr lang="en-US" altLang="zh-TW" sz="1600" i="1">
                        <a:latin typeface="Cambria Math" panose="02040503050406030204" pitchFamily="18" charset="0"/>
                      </a:rPr>
                      <m:t>=</m:t>
                    </m:r>
                    <m:f>
                      <m:fPr>
                        <m:ctrlPr>
                          <a:rPr lang="en-US" altLang="zh-TW" sz="1600" i="1">
                            <a:latin typeface="Cambria Math" panose="02040503050406030204" pitchFamily="18" charset="0"/>
                          </a:rPr>
                        </m:ctrlPr>
                      </m:fPr>
                      <m:num>
                        <m:sSup>
                          <m:sSupPr>
                            <m:ctrlPr>
                              <a:rPr lang="en-US" altLang="zh-TW" sz="1600" i="1">
                                <a:latin typeface="Cambria Math" panose="02040503050406030204" pitchFamily="18" charset="0"/>
                              </a:rPr>
                            </m:ctrlPr>
                          </m:sSupPr>
                          <m:e>
                            <m:r>
                              <a:rPr lang="en-US" altLang="zh-TW" sz="1600" i="1">
                                <a:latin typeface="Cambria Math" panose="02040503050406030204" pitchFamily="18" charset="0"/>
                              </a:rPr>
                              <m:t>𝑑</m:t>
                            </m:r>
                          </m:e>
                          <m:sup>
                            <m:r>
                              <a:rPr lang="en-US" altLang="zh-TW" sz="1600" i="1">
                                <a:latin typeface="Cambria Math" panose="02040503050406030204" pitchFamily="18" charset="0"/>
                              </a:rPr>
                              <m:t>𝑛</m:t>
                            </m:r>
                          </m:sup>
                        </m:sSup>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𝜙</m:t>
                            </m:r>
                          </m:e>
                          <m:sub>
                            <m:d>
                              <m:dPr>
                                <m:ctrlPr>
                                  <a:rPr lang="en-US" altLang="zh-TW" sz="1600" i="1">
                                    <a:latin typeface="Cambria Math" panose="02040503050406030204" pitchFamily="18" charset="0"/>
                                  </a:rPr>
                                </m:ctrlPr>
                              </m:dPr>
                              <m:e>
                                <m:r>
                                  <a:rPr lang="en-US" altLang="zh-TW" sz="1600" i="1">
                                    <a:latin typeface="Cambria Math" panose="02040503050406030204" pitchFamily="18" charset="0"/>
                                  </a:rPr>
                                  <m:t>𝑘</m:t>
                                </m:r>
                                <m:r>
                                  <a:rPr lang="en-US" altLang="zh-TW" sz="1600" i="1">
                                    <a:latin typeface="Cambria Math" panose="02040503050406030204" pitchFamily="18" charset="0"/>
                                  </a:rPr>
                                  <m:t>+1</m:t>
                                </m:r>
                              </m:e>
                            </m:d>
                            <m:r>
                              <a:rPr lang="en-US" altLang="zh-TW" sz="1600" i="1">
                                <a:latin typeface="Cambria Math" panose="02040503050406030204" pitchFamily="18" charset="0"/>
                              </a:rPr>
                              <m:t>,+</m:t>
                            </m:r>
                          </m:sub>
                        </m:sSub>
                      </m:num>
                      <m:den>
                        <m:r>
                          <a:rPr lang="en-US" altLang="zh-TW" sz="1600" i="1">
                            <a:latin typeface="Cambria Math" panose="02040503050406030204" pitchFamily="18" charset="0"/>
                          </a:rPr>
                          <m:t>𝑑</m:t>
                        </m:r>
                        <m:sSup>
                          <m:sSupPr>
                            <m:ctrlPr>
                              <a:rPr lang="en-US" altLang="zh-TW" sz="1600" i="1">
                                <a:latin typeface="Cambria Math" panose="02040503050406030204" pitchFamily="18" charset="0"/>
                              </a:rPr>
                            </m:ctrlPr>
                          </m:sSupPr>
                          <m:e>
                            <m:r>
                              <a:rPr lang="en-US" altLang="zh-TW" sz="1600" i="1">
                                <a:latin typeface="Cambria Math" panose="02040503050406030204" pitchFamily="18" charset="0"/>
                              </a:rPr>
                              <m:t>𝑧</m:t>
                            </m:r>
                          </m:e>
                          <m:sup>
                            <m:r>
                              <a:rPr lang="en-US" altLang="zh-TW" sz="1600" i="1">
                                <a:latin typeface="Cambria Math" panose="02040503050406030204" pitchFamily="18" charset="0"/>
                              </a:rPr>
                              <m:t>𝑛</m:t>
                            </m:r>
                          </m:sup>
                        </m:sSup>
                      </m:den>
                    </m:f>
                  </m:oMath>
                </a14:m>
                <a:endParaRPr lang="en-US" altLang="zh-TW" sz="1600" dirty="0">
                  <a:latin typeface="Calibri" panose="020F0502020204030204" pitchFamily="34" charset="0"/>
                  <a:cs typeface="Calibri" panose="020F0502020204030204" pitchFamily="34" charset="0"/>
                </a:endParaRPr>
              </a:p>
            </p:txBody>
          </p:sp>
        </mc:Choice>
        <mc:Fallback xmlns="">
          <p:sp>
            <p:nvSpPr>
              <p:cNvPr id="181" name="矩形 180">
                <a:extLst>
                  <a:ext uri="{FF2B5EF4-FFF2-40B4-BE49-F238E27FC236}">
                    <a16:creationId xmlns:a16="http://schemas.microsoft.com/office/drawing/2014/main" id="{470B3C08-57B3-4262-AC7B-4D69D76B1224}"/>
                  </a:ext>
                </a:extLst>
              </p:cNvPr>
              <p:cNvSpPr>
                <a:spLocks noRot="1" noChangeAspect="1" noMove="1" noResize="1" noEditPoints="1" noAdjustHandles="1" noChangeArrowheads="1" noChangeShapeType="1" noTextEdit="1"/>
              </p:cNvSpPr>
              <p:nvPr/>
            </p:nvSpPr>
            <p:spPr>
              <a:xfrm>
                <a:off x="922881" y="5442492"/>
                <a:ext cx="10515599" cy="930319"/>
              </a:xfrm>
              <a:prstGeom prst="rect">
                <a:avLst/>
              </a:prstGeom>
              <a:blipFill>
                <a:blip r:embed="rId10"/>
                <a:stretch>
                  <a:fillRect l="-232" b="-2632"/>
                </a:stretch>
              </a:blipFill>
            </p:spPr>
            <p:txBody>
              <a:bodyPr/>
              <a:lstStyle/>
              <a:p>
                <a:r>
                  <a:rPr lang="zh-TW" altLang="en-US">
                    <a:noFill/>
                  </a:rPr>
                  <a:t> </a:t>
                </a:r>
              </a:p>
            </p:txBody>
          </p:sp>
        </mc:Fallback>
      </mc:AlternateContent>
      <p:sp>
        <p:nvSpPr>
          <p:cNvPr id="182" name="矩形 181">
            <a:extLst>
              <a:ext uri="{FF2B5EF4-FFF2-40B4-BE49-F238E27FC236}">
                <a16:creationId xmlns:a16="http://schemas.microsoft.com/office/drawing/2014/main" id="{940D6D07-06ED-48CE-8E1C-1FFFF3F8074A}"/>
              </a:ext>
            </a:extLst>
          </p:cNvPr>
          <p:cNvSpPr/>
          <p:nvPr/>
        </p:nvSpPr>
        <p:spPr>
          <a:xfrm>
            <a:off x="5513499" y="2872193"/>
            <a:ext cx="1132768" cy="2664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latin typeface="Calibri" panose="020F0502020204030204" pitchFamily="34" charset="0"/>
                <a:cs typeface="Calibri" panose="020F0502020204030204" pitchFamily="34" charset="0"/>
              </a:rPr>
              <a:t>2 domains</a:t>
            </a:r>
            <a:endParaRPr lang="zh-TW" altLang="en-US" sz="1600" dirty="0">
              <a:solidFill>
                <a:schemeClr val="tx1"/>
              </a:solidFill>
              <a:latin typeface="Calibri" panose="020F0502020204030204" pitchFamily="34" charset="0"/>
              <a:cs typeface="Calibri" panose="020F0502020204030204" pitchFamily="34" charset="0"/>
            </a:endParaRPr>
          </a:p>
        </p:txBody>
      </p:sp>
      <p:sp>
        <p:nvSpPr>
          <p:cNvPr id="183" name="矩形 182">
            <a:extLst>
              <a:ext uri="{FF2B5EF4-FFF2-40B4-BE49-F238E27FC236}">
                <a16:creationId xmlns:a16="http://schemas.microsoft.com/office/drawing/2014/main" id="{639F2E1D-F6B3-4B21-B33E-EB86BC183C14}"/>
              </a:ext>
            </a:extLst>
          </p:cNvPr>
          <p:cNvSpPr/>
          <p:nvPr/>
        </p:nvSpPr>
        <p:spPr>
          <a:xfrm>
            <a:off x="7497648" y="2870681"/>
            <a:ext cx="1132768" cy="2664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latin typeface="Calibri" panose="020F0502020204030204" pitchFamily="34" charset="0"/>
                <a:cs typeface="Calibri" panose="020F0502020204030204" pitchFamily="34" charset="0"/>
              </a:rPr>
              <a:t>4 domains</a:t>
            </a:r>
            <a:endParaRPr lang="zh-TW" altLang="en-US" sz="1600" dirty="0">
              <a:solidFill>
                <a:schemeClr val="tx1"/>
              </a:solidFill>
              <a:latin typeface="Calibri" panose="020F0502020204030204" pitchFamily="34" charset="0"/>
              <a:cs typeface="Calibri" panose="020F0502020204030204" pitchFamily="34" charset="0"/>
            </a:endParaRPr>
          </a:p>
        </p:txBody>
      </p:sp>
      <p:pic>
        <p:nvPicPr>
          <p:cNvPr id="187" name="圖片 186">
            <a:extLst>
              <a:ext uri="{FF2B5EF4-FFF2-40B4-BE49-F238E27FC236}">
                <a16:creationId xmlns:a16="http://schemas.microsoft.com/office/drawing/2014/main" id="{D8E7FB64-2591-47A9-B9C6-31DC17A11C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39042" y="2402256"/>
            <a:ext cx="1546291" cy="3185861"/>
          </a:xfrm>
          <a:prstGeom prst="rect">
            <a:avLst/>
          </a:prstGeom>
        </p:spPr>
      </p:pic>
    </p:spTree>
    <p:extLst>
      <p:ext uri="{BB962C8B-B14F-4D97-AF65-F5344CB8AC3E}">
        <p14:creationId xmlns:p14="http://schemas.microsoft.com/office/powerpoint/2010/main" val="3572637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252263-F760-4086-A543-7D63FB3346C2}"/>
              </a:ext>
            </a:extLst>
          </p:cNvPr>
          <p:cNvSpPr>
            <a:spLocks noGrp="1"/>
          </p:cNvSpPr>
          <p:nvPr>
            <p:ph type="title"/>
          </p:nvPr>
        </p:nvSpPr>
        <p:spPr/>
        <p:txBody>
          <a:bodyPr/>
          <a:lstStyle/>
          <a:p>
            <a:r>
              <a:rPr lang="en-US" altLang="zh-TW" dirty="0"/>
              <a:t>Domain decomposition method ─ critical point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FAF3B06-D3BA-4EBA-AC6B-AF3DF182E88E}"/>
                  </a:ext>
                </a:extLst>
              </p:cNvPr>
              <p:cNvSpPr>
                <a:spLocks noGrp="1"/>
              </p:cNvSpPr>
              <p:nvPr>
                <p:ph idx="1"/>
              </p:nvPr>
            </p:nvSpPr>
            <p:spPr>
              <a:xfrm>
                <a:off x="838200" y="862643"/>
                <a:ext cx="10515600" cy="1036294"/>
              </a:xfrm>
            </p:spPr>
            <p:txBody>
              <a:bodyPr>
                <a:normAutofit/>
              </a:bodyPr>
              <a:lstStyle/>
              <a:p>
                <a:pPr marL="285750" indent="-285750">
                  <a:buFont typeface="Arial" panose="020B0604020202020204" pitchFamily="34" charset="0"/>
                  <a:buChar char="•"/>
                </a:pPr>
                <a:r>
                  <a:rPr lang="en-US" altLang="zh-TW" sz="1600" dirty="0"/>
                  <a:t>For the inviscid assumption, the Rayleigh equation has a regular singular point at a point  </a:t>
                </a:r>
                <a14:m>
                  <m:oMath xmlns:m="http://schemas.openxmlformats.org/officeDocument/2006/math">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𝑧</m:t>
                        </m:r>
                      </m:e>
                      <m:sub>
                        <m:r>
                          <a:rPr lang="en-US" altLang="zh-TW" sz="1600" b="0" i="1" smtClean="0">
                            <a:latin typeface="Cambria Math" panose="02040503050406030204" pitchFamily="18" charset="0"/>
                          </a:rPr>
                          <m:t>0</m:t>
                        </m:r>
                      </m:sub>
                    </m:sSub>
                  </m:oMath>
                </a14:m>
                <a:r>
                  <a:rPr lang="en-US" altLang="zh-TW" sz="1600" dirty="0"/>
                  <a:t> with </a:t>
                </a:r>
                <a14:m>
                  <m:oMath xmlns:m="http://schemas.openxmlformats.org/officeDocument/2006/math">
                    <m:r>
                      <a:rPr lang="en-US" altLang="zh-TW" sz="1600" b="0" i="1" smtClean="0">
                        <a:latin typeface="Cambria Math" panose="02040503050406030204" pitchFamily="18" charset="0"/>
                      </a:rPr>
                      <m:t>𝑈</m:t>
                    </m:r>
                    <m:d>
                      <m:dPr>
                        <m:ctrlPr>
                          <a:rPr lang="en-US" altLang="zh-TW" sz="1600" b="0" i="1" smtClean="0">
                            <a:latin typeface="Cambria Math" panose="02040503050406030204" pitchFamily="18" charset="0"/>
                          </a:rPr>
                        </m:ctrlPr>
                      </m:dPr>
                      <m:e>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𝑧</m:t>
                            </m:r>
                          </m:e>
                          <m:sub>
                            <m:r>
                              <a:rPr lang="en-US" altLang="zh-TW" sz="1600" b="0" i="1" smtClean="0">
                                <a:latin typeface="Cambria Math" panose="02040503050406030204" pitchFamily="18" charset="0"/>
                              </a:rPr>
                              <m:t>0</m:t>
                            </m:r>
                          </m:sub>
                        </m:sSub>
                      </m:e>
                    </m:d>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𝑐</m:t>
                    </m:r>
                  </m:oMath>
                </a14:m>
                <a:r>
                  <a:rPr lang="en-US" altLang="zh-TW" sz="1600" dirty="0"/>
                  <a:t>. The critical point </a:t>
                </a:r>
                <a14:m>
                  <m:oMath xmlns:m="http://schemas.openxmlformats.org/officeDocument/2006/math">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𝑧</m:t>
                        </m:r>
                      </m:e>
                      <m:sub>
                        <m:r>
                          <a:rPr lang="en-US" altLang="zh-TW" sz="1600" i="1">
                            <a:latin typeface="Cambria Math" panose="02040503050406030204" pitchFamily="18" charset="0"/>
                          </a:rPr>
                          <m:t>𝑐</m:t>
                        </m:r>
                      </m:sub>
                    </m:sSub>
                  </m:oMath>
                </a14:m>
                <a:r>
                  <a:rPr lang="en-US" altLang="zh-TW" sz="1600" dirty="0"/>
                  <a:t> is the point where </a:t>
                </a:r>
                <a14:m>
                  <m:oMath xmlns:m="http://schemas.openxmlformats.org/officeDocument/2006/math">
                    <m:r>
                      <a:rPr lang="en-US" altLang="zh-TW" sz="1600" i="1">
                        <a:latin typeface="Cambria Math" panose="02040503050406030204" pitchFamily="18" charset="0"/>
                      </a:rPr>
                      <m:t>𝑈</m:t>
                    </m:r>
                    <m:d>
                      <m:dPr>
                        <m:ctrlPr>
                          <a:rPr lang="en-US" altLang="zh-TW" sz="1600" i="1">
                            <a:latin typeface="Cambria Math" panose="02040503050406030204" pitchFamily="18" charset="0"/>
                          </a:rPr>
                        </m:ctrlPr>
                      </m:dPr>
                      <m:e>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𝑧</m:t>
                            </m:r>
                          </m:e>
                          <m:sub>
                            <m:r>
                              <a:rPr lang="en-US" altLang="zh-TW" sz="1600" b="0" i="1" smtClean="0">
                                <a:latin typeface="Cambria Math" panose="02040503050406030204" pitchFamily="18" charset="0"/>
                              </a:rPr>
                              <m:t>𝑐</m:t>
                            </m:r>
                          </m:sub>
                        </m:sSub>
                      </m:e>
                    </m:d>
                    <m:r>
                      <a:rPr lang="en-US" altLang="zh-TW" sz="1600" i="1">
                        <a:latin typeface="Cambria Math" panose="02040503050406030204" pitchFamily="18" charset="0"/>
                      </a:rPr>
                      <m:t>=</m:t>
                    </m:r>
                    <m:sSub>
                      <m:sSubPr>
                        <m:ctrlPr>
                          <a:rPr lang="en-US" altLang="zh-TW" sz="1600" b="0" i="1" smtClean="0">
                            <a:latin typeface="Cambria Math" panose="02040503050406030204" pitchFamily="18" charset="0"/>
                          </a:rPr>
                        </m:ctrlPr>
                      </m:sSubPr>
                      <m:e>
                        <m:r>
                          <a:rPr lang="en-US" altLang="zh-TW" sz="1600" i="1">
                            <a:latin typeface="Cambria Math" panose="02040503050406030204" pitchFamily="18" charset="0"/>
                          </a:rPr>
                          <m:t>𝑐</m:t>
                        </m:r>
                      </m:e>
                      <m:sub>
                        <m:r>
                          <a:rPr lang="en-US" altLang="zh-TW" sz="1600" b="0" i="1" smtClean="0">
                            <a:latin typeface="Cambria Math" panose="02040503050406030204" pitchFamily="18" charset="0"/>
                          </a:rPr>
                          <m:t>𝑟</m:t>
                        </m:r>
                      </m:sub>
                    </m:sSub>
                  </m:oMath>
                </a14:m>
                <a:r>
                  <a:rPr lang="en-US" altLang="zh-TW" sz="1600" dirty="0"/>
                  <a:t>, and as </a:t>
                </a:r>
                <a14:m>
                  <m:oMath xmlns:m="http://schemas.openxmlformats.org/officeDocument/2006/math">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𝑧</m:t>
                        </m:r>
                      </m:e>
                      <m:sub>
                        <m:r>
                          <a:rPr lang="en-US" altLang="zh-TW" sz="1600" b="0" i="1" smtClean="0">
                            <a:latin typeface="Cambria Math" panose="02040503050406030204" pitchFamily="18" charset="0"/>
                          </a:rPr>
                          <m:t>0</m:t>
                        </m:r>
                      </m:sub>
                    </m:sSub>
                  </m:oMath>
                </a14:m>
                <a:r>
                  <a:rPr lang="en-US" altLang="zh-TW" sz="1600" dirty="0"/>
                  <a:t> approaches the real axis, the eigenfunction varies more abruptly at </a:t>
                </a:r>
                <a14:m>
                  <m:oMath xmlns:m="http://schemas.openxmlformats.org/officeDocument/2006/math">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𝑧</m:t>
                        </m:r>
                      </m:e>
                      <m:sub>
                        <m:r>
                          <a:rPr lang="en-US" altLang="zh-TW" sz="1600" b="0" i="1" smtClean="0">
                            <a:latin typeface="Cambria Math" panose="02040503050406030204" pitchFamily="18" charset="0"/>
                          </a:rPr>
                          <m:t>𝑐</m:t>
                        </m:r>
                      </m:sub>
                    </m:sSub>
                  </m:oMath>
                </a14:m>
                <a:r>
                  <a:rPr lang="en-US" altLang="zh-TW" sz="1600" dirty="0"/>
                  <a:t>.</a:t>
                </a:r>
              </a:p>
            </p:txBody>
          </p:sp>
        </mc:Choice>
        <mc:Fallback xmlns="">
          <p:sp>
            <p:nvSpPr>
              <p:cNvPr id="3" name="內容版面配置區 2">
                <a:extLst>
                  <a:ext uri="{FF2B5EF4-FFF2-40B4-BE49-F238E27FC236}">
                    <a16:creationId xmlns:a16="http://schemas.microsoft.com/office/drawing/2014/main" id="{BFAF3B06-D3BA-4EBA-AC6B-AF3DF182E88E}"/>
                  </a:ext>
                </a:extLst>
              </p:cNvPr>
              <p:cNvSpPr>
                <a:spLocks noGrp="1" noRot="1" noChangeAspect="1" noMove="1" noResize="1" noEditPoints="1" noAdjustHandles="1" noChangeArrowheads="1" noChangeShapeType="1" noTextEdit="1"/>
              </p:cNvSpPr>
              <p:nvPr>
                <p:ph idx="1"/>
              </p:nvPr>
            </p:nvSpPr>
            <p:spPr>
              <a:xfrm>
                <a:off x="838200" y="862643"/>
                <a:ext cx="10515600" cy="1036294"/>
              </a:xfrm>
              <a:blipFill>
                <a:blip r:embed="rId2"/>
                <a:stretch>
                  <a:fillRect l="-232"/>
                </a:stretch>
              </a:blipFill>
            </p:spPr>
            <p:txBody>
              <a:bodyPr/>
              <a:lstStyle/>
              <a:p>
                <a:r>
                  <a:rPr lang="zh-TW" altLang="en-US">
                    <a:noFill/>
                  </a:rPr>
                  <a:t> </a:t>
                </a:r>
              </a:p>
            </p:txBody>
          </p:sp>
        </mc:Fallback>
      </mc:AlternateContent>
      <p:grpSp>
        <p:nvGrpSpPr>
          <p:cNvPr id="88" name="群組 87">
            <a:extLst>
              <a:ext uri="{FF2B5EF4-FFF2-40B4-BE49-F238E27FC236}">
                <a16:creationId xmlns:a16="http://schemas.microsoft.com/office/drawing/2014/main" id="{F1FFADF0-954D-46F7-9939-14C3CF11E1CE}"/>
              </a:ext>
            </a:extLst>
          </p:cNvPr>
          <p:cNvGrpSpPr/>
          <p:nvPr/>
        </p:nvGrpSpPr>
        <p:grpSpPr>
          <a:xfrm>
            <a:off x="7564447" y="2447248"/>
            <a:ext cx="4283583" cy="3548109"/>
            <a:chOff x="4745047" y="2991028"/>
            <a:chExt cx="4283583" cy="3548109"/>
          </a:xfrm>
        </p:grpSpPr>
        <mc:AlternateContent xmlns:mc="http://schemas.openxmlformats.org/markup-compatibility/2006" xmlns:a14="http://schemas.microsoft.com/office/drawing/2010/main">
          <mc:Choice Requires="a14">
            <p:sp>
              <p:nvSpPr>
                <p:cNvPr id="4" name="流程圖: 替代程序 3">
                  <a:extLst>
                    <a:ext uri="{FF2B5EF4-FFF2-40B4-BE49-F238E27FC236}">
                      <a16:creationId xmlns:a16="http://schemas.microsoft.com/office/drawing/2014/main" id="{F4F87EC9-7C2B-45C3-AD5B-D1A6CBE96E7F}"/>
                    </a:ext>
                  </a:extLst>
                </p:cNvPr>
                <p:cNvSpPr/>
                <p:nvPr/>
              </p:nvSpPr>
              <p:spPr>
                <a:xfrm>
                  <a:off x="5050562" y="2991028"/>
                  <a:ext cx="1880075" cy="350378"/>
                </a:xfrm>
                <a:prstGeom prst="flowChartAlternateProcess">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latin typeface="Calibri" panose="020F0502020204030204" pitchFamily="34" charset="0"/>
                      <a:cs typeface="Calibri" panose="020F0502020204030204" pitchFamily="34" charset="0"/>
                    </a:rPr>
                    <a:t>Initial value of </a:t>
                  </a:r>
                  <a14:m>
                    <m:oMath xmlns:m="http://schemas.openxmlformats.org/officeDocument/2006/math">
                      <m:sSub>
                        <m:sSubPr>
                          <m:ctrlPr>
                            <a:rPr lang="en-US" altLang="zh-TW" sz="1600" b="0" i="1" smtClean="0">
                              <a:solidFill>
                                <a:schemeClr val="tx1"/>
                              </a:solidFill>
                              <a:latin typeface="Cambria Math" panose="02040503050406030204" pitchFamily="18" charset="0"/>
                              <a:cs typeface="Calibri" panose="020F0502020204030204" pitchFamily="34" charset="0"/>
                            </a:rPr>
                          </m:ctrlPr>
                        </m:sSubPr>
                        <m:e>
                          <m:r>
                            <a:rPr lang="en-US" altLang="zh-TW" sz="1600" b="0" i="1" smtClean="0">
                              <a:solidFill>
                                <a:schemeClr val="tx1"/>
                              </a:solidFill>
                              <a:latin typeface="Cambria Math" panose="02040503050406030204" pitchFamily="18" charset="0"/>
                              <a:cs typeface="Calibri" panose="020F0502020204030204" pitchFamily="34" charset="0"/>
                            </a:rPr>
                            <m:t>𝑧</m:t>
                          </m:r>
                        </m:e>
                        <m:sub>
                          <m:r>
                            <a:rPr lang="en-US" altLang="zh-TW" sz="1600" b="0" i="1" smtClean="0">
                              <a:solidFill>
                                <a:schemeClr val="tx1"/>
                              </a:solidFill>
                              <a:latin typeface="Cambria Math" panose="02040503050406030204" pitchFamily="18" charset="0"/>
                              <a:cs typeface="Calibri" panose="020F0502020204030204" pitchFamily="34" charset="0"/>
                            </a:rPr>
                            <m:t>𝑐</m:t>
                          </m:r>
                        </m:sub>
                      </m:sSub>
                    </m:oMath>
                  </a14:m>
                  <a:endParaRPr lang="zh-TW" altLang="en-US" sz="1600" dirty="0">
                    <a:solidFill>
                      <a:schemeClr val="tx1"/>
                    </a:solidFill>
                    <a:latin typeface="Calibri" panose="020F0502020204030204" pitchFamily="34" charset="0"/>
                    <a:cs typeface="Calibri" panose="020F0502020204030204" pitchFamily="34" charset="0"/>
                  </a:endParaRPr>
                </a:p>
              </p:txBody>
            </p:sp>
          </mc:Choice>
          <mc:Fallback xmlns="">
            <p:sp>
              <p:nvSpPr>
                <p:cNvPr id="4" name="流程圖: 替代程序 3">
                  <a:extLst>
                    <a:ext uri="{FF2B5EF4-FFF2-40B4-BE49-F238E27FC236}">
                      <a16:creationId xmlns:a16="http://schemas.microsoft.com/office/drawing/2014/main" id="{F4F87EC9-7C2B-45C3-AD5B-D1A6CBE96E7F}"/>
                    </a:ext>
                  </a:extLst>
                </p:cNvPr>
                <p:cNvSpPr>
                  <a:spLocks noRot="1" noChangeAspect="1" noMove="1" noResize="1" noEditPoints="1" noAdjustHandles="1" noChangeArrowheads="1" noChangeShapeType="1" noTextEdit="1"/>
                </p:cNvSpPr>
                <p:nvPr/>
              </p:nvSpPr>
              <p:spPr>
                <a:xfrm>
                  <a:off x="5050562" y="2991028"/>
                  <a:ext cx="1880075" cy="350378"/>
                </a:xfrm>
                <a:prstGeom prst="flowChartAlternateProcess">
                  <a:avLst/>
                </a:prstGeom>
                <a:blipFill>
                  <a:blip r:embed="rId3"/>
                  <a:stretch>
                    <a:fillRect b="-16393"/>
                  </a:stretch>
                </a:blipFill>
                <a:ln w="19050">
                  <a:solidFill>
                    <a:schemeClr val="accent1"/>
                  </a:solidFill>
                </a:ln>
              </p:spPr>
              <p:txBody>
                <a:bodyPr/>
                <a:lstStyle/>
                <a:p>
                  <a:r>
                    <a:rPr lang="zh-TW" altLang="en-US">
                      <a:noFill/>
                    </a:rPr>
                    <a:t> </a:t>
                  </a:r>
                </a:p>
              </p:txBody>
            </p:sp>
          </mc:Fallback>
        </mc:AlternateContent>
        <p:sp>
          <p:nvSpPr>
            <p:cNvPr id="5" name="流程圖: 程序 4">
              <a:extLst>
                <a:ext uri="{FF2B5EF4-FFF2-40B4-BE49-F238E27FC236}">
                  <a16:creationId xmlns:a16="http://schemas.microsoft.com/office/drawing/2014/main" id="{89781FFC-9CE8-4687-8A54-D375549D50CA}"/>
                </a:ext>
              </a:extLst>
            </p:cNvPr>
            <p:cNvSpPr/>
            <p:nvPr/>
          </p:nvSpPr>
          <p:spPr>
            <a:xfrm>
              <a:off x="4930921" y="3608994"/>
              <a:ext cx="2119358" cy="435835"/>
            </a:xfrm>
            <a:prstGeom prst="flowChartProcess">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latin typeface="Calibri" panose="020F0502020204030204" pitchFamily="34" charset="0"/>
                  <a:cs typeface="Calibri" panose="020F0502020204030204" pitchFamily="34" charset="0"/>
                </a:rPr>
                <a:t>Domain decomposition</a:t>
              </a:r>
              <a:endParaRPr lang="zh-TW" altLang="en-US" sz="1600" dirty="0">
                <a:solidFill>
                  <a:schemeClr val="tx1"/>
                </a:solidFill>
                <a:latin typeface="Calibri" panose="020F0502020204030204" pitchFamily="34" charset="0"/>
                <a:cs typeface="Calibri" panose="020F0502020204030204" pitchFamily="34" charset="0"/>
              </a:endParaRPr>
            </a:p>
          </p:txBody>
        </p:sp>
        <p:sp>
          <p:nvSpPr>
            <p:cNvPr id="75" name="流程圖: 程序 74">
              <a:extLst>
                <a:ext uri="{FF2B5EF4-FFF2-40B4-BE49-F238E27FC236}">
                  <a16:creationId xmlns:a16="http://schemas.microsoft.com/office/drawing/2014/main" id="{EF578AFB-E1E2-41BA-ACF0-7390BAC31ACA}"/>
                </a:ext>
              </a:extLst>
            </p:cNvPr>
            <p:cNvSpPr/>
            <p:nvPr/>
          </p:nvSpPr>
          <p:spPr>
            <a:xfrm>
              <a:off x="4930921" y="4312417"/>
              <a:ext cx="2119358" cy="435835"/>
            </a:xfrm>
            <a:prstGeom prst="flowChartProcess">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latin typeface="Calibri" panose="020F0502020204030204" pitchFamily="34" charset="0"/>
                  <a:cs typeface="Calibri" panose="020F0502020204030204" pitchFamily="34" charset="0"/>
                </a:rPr>
                <a:t>Solve for eigenvalue</a:t>
              </a:r>
              <a:endParaRPr lang="zh-TW" altLang="en-US" sz="1600" dirty="0">
                <a:solidFill>
                  <a:schemeClr val="tx1"/>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5" name="流程圖: 程序 84">
                  <a:extLst>
                    <a:ext uri="{FF2B5EF4-FFF2-40B4-BE49-F238E27FC236}">
                      <a16:creationId xmlns:a16="http://schemas.microsoft.com/office/drawing/2014/main" id="{CE08DAE7-32E6-49CF-83E8-1A15D4087E73}"/>
                    </a:ext>
                  </a:extLst>
                </p:cNvPr>
                <p:cNvSpPr/>
                <p:nvPr/>
              </p:nvSpPr>
              <p:spPr>
                <a:xfrm>
                  <a:off x="7550205" y="4124931"/>
                  <a:ext cx="1478425" cy="435835"/>
                </a:xfrm>
                <a:prstGeom prst="flowChartProcess">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latin typeface="Calibri" panose="020F0502020204030204" pitchFamily="34" charset="0"/>
                      <a:cs typeface="Calibri" panose="020F0502020204030204" pitchFamily="34" charset="0"/>
                    </a:rPr>
                    <a:t>Calculate </a:t>
                  </a:r>
                  <a14:m>
                    <m:oMath xmlns:m="http://schemas.openxmlformats.org/officeDocument/2006/math">
                      <m:sSub>
                        <m:sSubPr>
                          <m:ctrlPr>
                            <a:rPr lang="en-US" altLang="zh-TW" sz="1600" b="0" i="1" smtClean="0">
                              <a:solidFill>
                                <a:schemeClr val="tx1"/>
                              </a:solidFill>
                              <a:latin typeface="Cambria Math" panose="02040503050406030204" pitchFamily="18" charset="0"/>
                              <a:cs typeface="Calibri" panose="020F0502020204030204" pitchFamily="34" charset="0"/>
                            </a:rPr>
                          </m:ctrlPr>
                        </m:sSubPr>
                        <m:e>
                          <m:r>
                            <a:rPr lang="en-US" altLang="zh-TW" sz="1600" b="0" i="1" smtClean="0">
                              <a:solidFill>
                                <a:schemeClr val="tx1"/>
                              </a:solidFill>
                              <a:latin typeface="Cambria Math" panose="02040503050406030204" pitchFamily="18" charset="0"/>
                              <a:cs typeface="Calibri" panose="020F0502020204030204" pitchFamily="34" charset="0"/>
                            </a:rPr>
                            <m:t>𝑧</m:t>
                          </m:r>
                        </m:e>
                        <m:sub>
                          <m:r>
                            <a:rPr lang="en-US" altLang="zh-TW" sz="1600" b="0" i="1" smtClean="0">
                              <a:solidFill>
                                <a:schemeClr val="tx1"/>
                              </a:solidFill>
                              <a:latin typeface="Cambria Math" panose="02040503050406030204" pitchFamily="18" charset="0"/>
                              <a:cs typeface="Calibri" panose="020F0502020204030204" pitchFamily="34" charset="0"/>
                            </a:rPr>
                            <m:t>𝑐</m:t>
                          </m:r>
                        </m:sub>
                      </m:sSub>
                    </m:oMath>
                  </a14:m>
                  <a:endParaRPr lang="zh-TW" altLang="en-US" sz="1600" dirty="0">
                    <a:solidFill>
                      <a:schemeClr val="tx1"/>
                    </a:solidFill>
                    <a:latin typeface="Calibri" panose="020F0502020204030204" pitchFamily="34" charset="0"/>
                    <a:cs typeface="Calibri" panose="020F0502020204030204" pitchFamily="34" charset="0"/>
                  </a:endParaRPr>
                </a:p>
              </p:txBody>
            </p:sp>
          </mc:Choice>
          <mc:Fallback xmlns="">
            <p:sp>
              <p:nvSpPr>
                <p:cNvPr id="85" name="流程圖: 程序 84">
                  <a:extLst>
                    <a:ext uri="{FF2B5EF4-FFF2-40B4-BE49-F238E27FC236}">
                      <a16:creationId xmlns:a16="http://schemas.microsoft.com/office/drawing/2014/main" id="{CE08DAE7-32E6-49CF-83E8-1A15D4087E73}"/>
                    </a:ext>
                  </a:extLst>
                </p:cNvPr>
                <p:cNvSpPr>
                  <a:spLocks noRot="1" noChangeAspect="1" noMove="1" noResize="1" noEditPoints="1" noAdjustHandles="1" noChangeArrowheads="1" noChangeShapeType="1" noTextEdit="1"/>
                </p:cNvSpPr>
                <p:nvPr/>
              </p:nvSpPr>
              <p:spPr>
                <a:xfrm>
                  <a:off x="7550205" y="4124931"/>
                  <a:ext cx="1478425" cy="435835"/>
                </a:xfrm>
                <a:prstGeom prst="flowChartProcess">
                  <a:avLst/>
                </a:prstGeom>
                <a:blipFill>
                  <a:blip r:embed="rId4"/>
                  <a:stretch>
                    <a:fillRect b="-4000"/>
                  </a:stretch>
                </a:blipFill>
                <a:ln w="19050">
                  <a:solidFill>
                    <a:schemeClr val="accent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流程圖: 決策 5">
                  <a:extLst>
                    <a:ext uri="{FF2B5EF4-FFF2-40B4-BE49-F238E27FC236}">
                      <a16:creationId xmlns:a16="http://schemas.microsoft.com/office/drawing/2014/main" id="{07837915-95B9-4325-B385-782D2B1845F6}"/>
                    </a:ext>
                  </a:extLst>
                </p:cNvPr>
                <p:cNvSpPr/>
                <p:nvPr/>
              </p:nvSpPr>
              <p:spPr>
                <a:xfrm>
                  <a:off x="4745047" y="5015840"/>
                  <a:ext cx="2491103" cy="672991"/>
                </a:xfrm>
                <a:prstGeom prst="flowChartDecision">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TW" sz="1600" b="0" i="1" smtClean="0">
                          <a:solidFill>
                            <a:schemeClr val="tx1"/>
                          </a:solidFill>
                          <a:latin typeface="Cambria Math" panose="02040503050406030204" pitchFamily="18" charset="0"/>
                          <a:cs typeface="Calibri" panose="020F0502020204030204" pitchFamily="34" charset="0"/>
                        </a:rPr>
                        <m:t>𝜔</m:t>
                      </m:r>
                    </m:oMath>
                  </a14:m>
                  <a:r>
                    <a:rPr lang="en-US" altLang="zh-TW" sz="1600" dirty="0">
                      <a:solidFill>
                        <a:schemeClr val="tx1"/>
                      </a:solidFill>
                      <a:latin typeface="Calibri" panose="020F0502020204030204" pitchFamily="34" charset="0"/>
                      <a:cs typeface="Calibri" panose="020F0502020204030204" pitchFamily="34" charset="0"/>
                    </a:rPr>
                    <a:t> converges</a:t>
                  </a:r>
                  <a:endParaRPr lang="zh-TW" altLang="en-US" sz="1600" dirty="0">
                    <a:solidFill>
                      <a:schemeClr val="tx1"/>
                    </a:solidFill>
                    <a:latin typeface="Calibri" panose="020F0502020204030204" pitchFamily="34" charset="0"/>
                    <a:cs typeface="Calibri" panose="020F0502020204030204" pitchFamily="34" charset="0"/>
                  </a:endParaRPr>
                </a:p>
              </p:txBody>
            </p:sp>
          </mc:Choice>
          <mc:Fallback xmlns="">
            <p:sp>
              <p:nvSpPr>
                <p:cNvPr id="6" name="流程圖: 決策 5">
                  <a:extLst>
                    <a:ext uri="{FF2B5EF4-FFF2-40B4-BE49-F238E27FC236}">
                      <a16:creationId xmlns:a16="http://schemas.microsoft.com/office/drawing/2014/main" id="{07837915-95B9-4325-B385-782D2B1845F6}"/>
                    </a:ext>
                  </a:extLst>
                </p:cNvPr>
                <p:cNvSpPr>
                  <a:spLocks noRot="1" noChangeAspect="1" noMove="1" noResize="1" noEditPoints="1" noAdjustHandles="1" noChangeArrowheads="1" noChangeShapeType="1" noTextEdit="1"/>
                </p:cNvSpPr>
                <p:nvPr/>
              </p:nvSpPr>
              <p:spPr>
                <a:xfrm>
                  <a:off x="4745047" y="5015840"/>
                  <a:ext cx="2491103" cy="672991"/>
                </a:xfrm>
                <a:prstGeom prst="flowChartDecision">
                  <a:avLst/>
                </a:prstGeom>
                <a:blipFill>
                  <a:blip r:embed="rId5"/>
                  <a:stretch>
                    <a:fillRect/>
                  </a:stretch>
                </a:blipFill>
                <a:ln w="19050">
                  <a:solidFill>
                    <a:schemeClr val="accent1"/>
                  </a:solidFill>
                </a:ln>
              </p:spPr>
              <p:txBody>
                <a:bodyPr/>
                <a:lstStyle/>
                <a:p>
                  <a:r>
                    <a:rPr lang="zh-TW" altLang="en-US">
                      <a:noFill/>
                    </a:rPr>
                    <a:t> </a:t>
                  </a:r>
                </a:p>
              </p:txBody>
            </p:sp>
          </mc:Fallback>
        </mc:AlternateContent>
        <p:cxnSp>
          <p:nvCxnSpPr>
            <p:cNvPr id="15" name="直線單箭頭接點 14">
              <a:extLst>
                <a:ext uri="{FF2B5EF4-FFF2-40B4-BE49-F238E27FC236}">
                  <a16:creationId xmlns:a16="http://schemas.microsoft.com/office/drawing/2014/main" id="{66F9F380-8202-4E11-BEC3-BB3109E78444}"/>
                </a:ext>
              </a:extLst>
            </p:cNvPr>
            <p:cNvCxnSpPr>
              <a:stCxn id="4" idx="2"/>
              <a:endCxn id="5" idx="0"/>
            </p:cNvCxnSpPr>
            <p:nvPr/>
          </p:nvCxnSpPr>
          <p:spPr>
            <a:xfrm>
              <a:off x="5990600" y="3341406"/>
              <a:ext cx="0" cy="2675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0D461A0-D4FC-45FA-8807-272845754EF3}"/>
                </a:ext>
              </a:extLst>
            </p:cNvPr>
            <p:cNvCxnSpPr>
              <a:stCxn id="5" idx="2"/>
              <a:endCxn id="75" idx="0"/>
            </p:cNvCxnSpPr>
            <p:nvPr/>
          </p:nvCxnSpPr>
          <p:spPr>
            <a:xfrm>
              <a:off x="5990600" y="4044829"/>
              <a:ext cx="0" cy="2675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5ADD5D08-6159-49B3-B6CD-4655CD788B80}"/>
                </a:ext>
              </a:extLst>
            </p:cNvPr>
            <p:cNvCxnSpPr>
              <a:stCxn id="75" idx="2"/>
              <a:endCxn id="6" idx="0"/>
            </p:cNvCxnSpPr>
            <p:nvPr/>
          </p:nvCxnSpPr>
          <p:spPr>
            <a:xfrm flipH="1">
              <a:off x="5990599" y="4748252"/>
              <a:ext cx="1" cy="2675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接點: 肘形 20">
              <a:extLst>
                <a:ext uri="{FF2B5EF4-FFF2-40B4-BE49-F238E27FC236}">
                  <a16:creationId xmlns:a16="http://schemas.microsoft.com/office/drawing/2014/main" id="{EB5CF048-25CE-4B1C-97E0-500A18B0BB5E}"/>
                </a:ext>
              </a:extLst>
            </p:cNvPr>
            <p:cNvCxnSpPr>
              <a:stCxn id="6" idx="3"/>
              <a:endCxn id="85" idx="2"/>
            </p:cNvCxnSpPr>
            <p:nvPr/>
          </p:nvCxnSpPr>
          <p:spPr>
            <a:xfrm flipV="1">
              <a:off x="7236150" y="4560766"/>
              <a:ext cx="1053268" cy="791570"/>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接點: 肘形 22">
              <a:extLst>
                <a:ext uri="{FF2B5EF4-FFF2-40B4-BE49-F238E27FC236}">
                  <a16:creationId xmlns:a16="http://schemas.microsoft.com/office/drawing/2014/main" id="{9F17D04B-4BD7-42B7-8019-9B1F2AD4E6C1}"/>
                </a:ext>
              </a:extLst>
            </p:cNvPr>
            <p:cNvCxnSpPr>
              <a:cxnSpLocks/>
              <a:stCxn id="85" idx="0"/>
            </p:cNvCxnSpPr>
            <p:nvPr/>
          </p:nvCxnSpPr>
          <p:spPr>
            <a:xfrm rot="16200000" flipV="1">
              <a:off x="6802751" y="2638264"/>
              <a:ext cx="674515" cy="2298820"/>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0010A499-F848-4489-A2BE-D46DAA7C1F55}"/>
                </a:ext>
              </a:extLst>
            </p:cNvPr>
            <p:cNvSpPr txBox="1"/>
            <p:nvPr/>
          </p:nvSpPr>
          <p:spPr>
            <a:xfrm>
              <a:off x="7151759" y="5055363"/>
              <a:ext cx="540523" cy="338554"/>
            </a:xfrm>
            <a:prstGeom prst="rect">
              <a:avLst/>
            </a:prstGeom>
            <a:noFill/>
          </p:spPr>
          <p:txBody>
            <a:bodyPr wrap="square" rtlCol="0">
              <a:spAutoFit/>
            </a:bodyPr>
            <a:lstStyle/>
            <a:p>
              <a:pPr algn="ctr"/>
              <a:r>
                <a:rPr lang="en-US" altLang="zh-TW" sz="1600" dirty="0">
                  <a:latin typeface="Calibri" panose="020F0502020204030204" pitchFamily="34" charset="0"/>
                  <a:cs typeface="Calibri" panose="020F0502020204030204" pitchFamily="34" charset="0"/>
                </a:rPr>
                <a:t>No</a:t>
              </a:r>
              <a:endParaRPr lang="zh-TW" altLang="en-US" sz="1600" dirty="0">
                <a:latin typeface="Calibri" panose="020F0502020204030204" pitchFamily="34" charset="0"/>
                <a:cs typeface="Calibri" panose="020F0502020204030204" pitchFamily="34" charset="0"/>
              </a:endParaRPr>
            </a:p>
          </p:txBody>
        </p:sp>
        <p:cxnSp>
          <p:nvCxnSpPr>
            <p:cNvPr id="91" name="直線單箭頭接點 90">
              <a:extLst>
                <a:ext uri="{FF2B5EF4-FFF2-40B4-BE49-F238E27FC236}">
                  <a16:creationId xmlns:a16="http://schemas.microsoft.com/office/drawing/2014/main" id="{A7C0072F-12B7-4E42-BFD1-72EF0A1EB214}"/>
                </a:ext>
              </a:extLst>
            </p:cNvPr>
            <p:cNvCxnSpPr>
              <a:cxnSpLocks/>
              <a:stCxn id="6" idx="2"/>
              <a:endCxn id="63" idx="0"/>
            </p:cNvCxnSpPr>
            <p:nvPr/>
          </p:nvCxnSpPr>
          <p:spPr>
            <a:xfrm flipH="1">
              <a:off x="5990598" y="5688831"/>
              <a:ext cx="1" cy="4550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流程圖: 替代程序 62">
                  <a:extLst>
                    <a:ext uri="{FF2B5EF4-FFF2-40B4-BE49-F238E27FC236}">
                      <a16:creationId xmlns:a16="http://schemas.microsoft.com/office/drawing/2014/main" id="{71CDE122-20D7-4024-805B-455FB3904377}"/>
                    </a:ext>
                  </a:extLst>
                </p:cNvPr>
                <p:cNvSpPr/>
                <p:nvPr/>
              </p:nvSpPr>
              <p:spPr>
                <a:xfrm>
                  <a:off x="5388120" y="6143905"/>
                  <a:ext cx="1204956" cy="395232"/>
                </a:xfrm>
                <a:prstGeom prst="flowChartAlternateProcess">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chemeClr val="tx1"/>
                      </a:solidFill>
                      <a:latin typeface="Calibri" panose="020F0502020204030204" pitchFamily="34" charset="0"/>
                      <a:cs typeface="Calibri" panose="020F0502020204030204" pitchFamily="34" charset="0"/>
                    </a:rPr>
                    <a:t>Return </a:t>
                  </a:r>
                  <a14:m>
                    <m:oMath xmlns:m="http://schemas.openxmlformats.org/officeDocument/2006/math">
                      <m:r>
                        <a:rPr lang="en-US" altLang="zh-TW" sz="1600" b="0" i="1" smtClean="0">
                          <a:solidFill>
                            <a:schemeClr val="tx1"/>
                          </a:solidFill>
                          <a:latin typeface="Cambria Math" panose="02040503050406030204" pitchFamily="18" charset="0"/>
                          <a:cs typeface="Calibri" panose="020F0502020204030204" pitchFamily="34" charset="0"/>
                        </a:rPr>
                        <m:t>𝜔</m:t>
                      </m:r>
                    </m:oMath>
                  </a14:m>
                  <a:endParaRPr lang="zh-TW" altLang="en-US" sz="1600" dirty="0">
                    <a:solidFill>
                      <a:schemeClr val="tx1"/>
                    </a:solidFill>
                    <a:latin typeface="Calibri" panose="020F0502020204030204" pitchFamily="34" charset="0"/>
                    <a:cs typeface="Calibri" panose="020F0502020204030204" pitchFamily="34" charset="0"/>
                  </a:endParaRPr>
                </a:p>
              </p:txBody>
            </p:sp>
          </mc:Choice>
          <mc:Fallback xmlns="">
            <p:sp>
              <p:nvSpPr>
                <p:cNvPr id="63" name="流程圖: 替代程序 62">
                  <a:extLst>
                    <a:ext uri="{FF2B5EF4-FFF2-40B4-BE49-F238E27FC236}">
                      <a16:creationId xmlns:a16="http://schemas.microsoft.com/office/drawing/2014/main" id="{71CDE122-20D7-4024-805B-455FB3904377}"/>
                    </a:ext>
                  </a:extLst>
                </p:cNvPr>
                <p:cNvSpPr>
                  <a:spLocks noRot="1" noChangeAspect="1" noMove="1" noResize="1" noEditPoints="1" noAdjustHandles="1" noChangeArrowheads="1" noChangeShapeType="1" noTextEdit="1"/>
                </p:cNvSpPr>
                <p:nvPr/>
              </p:nvSpPr>
              <p:spPr>
                <a:xfrm>
                  <a:off x="5388120" y="6143905"/>
                  <a:ext cx="1204956" cy="395232"/>
                </a:xfrm>
                <a:prstGeom prst="flowChartAlternateProcess">
                  <a:avLst/>
                </a:prstGeom>
                <a:blipFill>
                  <a:blip r:embed="rId6"/>
                  <a:stretch>
                    <a:fillRect b="-10448"/>
                  </a:stretch>
                </a:blipFill>
                <a:ln w="19050">
                  <a:solidFill>
                    <a:schemeClr val="accent1"/>
                  </a:solidFill>
                </a:ln>
              </p:spPr>
              <p:txBody>
                <a:bodyPr/>
                <a:lstStyle/>
                <a:p>
                  <a:r>
                    <a:rPr lang="zh-TW" altLang="en-US">
                      <a:noFill/>
                    </a:rPr>
                    <a:t> </a:t>
                  </a:r>
                </a:p>
              </p:txBody>
            </p:sp>
          </mc:Fallback>
        </mc:AlternateContent>
        <p:sp>
          <p:nvSpPr>
            <p:cNvPr id="105" name="文字方塊 104">
              <a:extLst>
                <a:ext uri="{FF2B5EF4-FFF2-40B4-BE49-F238E27FC236}">
                  <a16:creationId xmlns:a16="http://schemas.microsoft.com/office/drawing/2014/main" id="{41C85D97-6F0C-482A-92AA-147D42FABB0F}"/>
                </a:ext>
              </a:extLst>
            </p:cNvPr>
            <p:cNvSpPr txBox="1"/>
            <p:nvPr/>
          </p:nvSpPr>
          <p:spPr>
            <a:xfrm>
              <a:off x="5931141" y="5740860"/>
              <a:ext cx="540523" cy="338554"/>
            </a:xfrm>
            <a:prstGeom prst="rect">
              <a:avLst/>
            </a:prstGeom>
            <a:noFill/>
          </p:spPr>
          <p:txBody>
            <a:bodyPr wrap="square" rtlCol="0">
              <a:spAutoFit/>
            </a:bodyPr>
            <a:lstStyle/>
            <a:p>
              <a:pPr algn="ctr"/>
              <a:r>
                <a:rPr lang="en-US" altLang="zh-TW" sz="1600" dirty="0">
                  <a:latin typeface="Calibri" panose="020F0502020204030204" pitchFamily="34" charset="0"/>
                  <a:cs typeface="Calibri" panose="020F0502020204030204" pitchFamily="34" charset="0"/>
                </a:rPr>
                <a:t>Yes</a:t>
              </a:r>
              <a:endParaRPr lang="zh-TW" altLang="en-US" sz="1600" dirty="0">
                <a:latin typeface="Calibri" panose="020F0502020204030204" pitchFamily="34" charset="0"/>
                <a:cs typeface="Calibri" panose="020F0502020204030204" pitchFamily="34" charset="0"/>
              </a:endParaRPr>
            </a:p>
          </p:txBody>
        </p:sp>
      </p:grpSp>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D24AE853-476A-4061-BB18-1FB936134F0E}"/>
                  </a:ext>
                </a:extLst>
              </p:cNvPr>
              <p:cNvSpPr/>
              <p:nvPr/>
            </p:nvSpPr>
            <p:spPr>
              <a:xfrm>
                <a:off x="838199" y="2283417"/>
                <a:ext cx="6372217" cy="1377664"/>
              </a:xfrm>
              <a:prstGeom prst="rect">
                <a:avLst/>
              </a:prstGeom>
            </p:spPr>
            <p:txBody>
              <a:bodyPr vert="horz" lIns="91440" tIns="45720" rIns="91440" bIns="45720" rtlCol="0">
                <a:noAutofit/>
              </a:bodyPr>
              <a:lstStyle/>
              <a:p>
                <a:pPr marL="285750" indent="-285750">
                  <a:lnSpc>
                    <a:spcPts val="3360"/>
                  </a:lnSpc>
                  <a:spcBef>
                    <a:spcPts val="1000"/>
                  </a:spcBef>
                  <a:buFont typeface="Arial" panose="020B0604020202020204" pitchFamily="34" charset="0"/>
                  <a:buChar char="•"/>
                </a:pPr>
                <a:r>
                  <a:rPr lang="en-US" altLang="zh-TW" sz="1600" dirty="0">
                    <a:latin typeface="Calibri" panose="020F0502020204030204" pitchFamily="34" charset="0"/>
                    <a:cs typeface="Calibri" panose="020F0502020204030204" pitchFamily="34" charset="0"/>
                  </a:rPr>
                  <a:t>Splitting the computational domain requires the location of </a:t>
                </a:r>
                <a14:m>
                  <m:oMath xmlns:m="http://schemas.openxmlformats.org/officeDocument/2006/math">
                    <m:sSub>
                      <m:sSubPr>
                        <m:ctrlPr>
                          <a:rPr lang="en-US" altLang="zh-TW" sz="1600" i="1" smtClean="0">
                            <a:latin typeface="Cambria Math" panose="02040503050406030204" pitchFamily="18" charset="0"/>
                          </a:rPr>
                        </m:ctrlPr>
                      </m:sSubPr>
                      <m:e>
                        <m:r>
                          <a:rPr lang="en-US" altLang="zh-TW" sz="1600" smtClean="0">
                            <a:latin typeface="Cambria Math" panose="02040503050406030204" pitchFamily="18" charset="0"/>
                          </a:rPr>
                          <m:t>𝑧</m:t>
                        </m:r>
                      </m:e>
                      <m:sub>
                        <m:r>
                          <a:rPr lang="en-US" altLang="zh-TW" sz="1600" smtClean="0">
                            <a:latin typeface="Cambria Math" panose="02040503050406030204" pitchFamily="18" charset="0"/>
                          </a:rPr>
                          <m:t>𝑐</m:t>
                        </m:r>
                      </m:sub>
                    </m:sSub>
                  </m:oMath>
                </a14:m>
                <a:r>
                  <a:rPr lang="en-US" altLang="zh-TW" sz="1600" dirty="0">
                    <a:latin typeface="Calibri" panose="020F0502020204030204" pitchFamily="34" charset="0"/>
                    <a:cs typeface="Calibri" panose="020F0502020204030204" pitchFamily="34" charset="0"/>
                  </a:rPr>
                  <a:t>, and while it is an unknown value, its location is guessed initially and solved by iteration.</a:t>
                </a:r>
              </a:p>
            </p:txBody>
          </p:sp>
        </mc:Choice>
        <mc:Fallback xmlns="">
          <p:sp>
            <p:nvSpPr>
              <p:cNvPr id="89" name="矩形 88">
                <a:extLst>
                  <a:ext uri="{FF2B5EF4-FFF2-40B4-BE49-F238E27FC236}">
                    <a16:creationId xmlns:a16="http://schemas.microsoft.com/office/drawing/2014/main" id="{D24AE853-476A-4061-BB18-1FB936134F0E}"/>
                  </a:ext>
                </a:extLst>
              </p:cNvPr>
              <p:cNvSpPr>
                <a:spLocks noRot="1" noChangeAspect="1" noMove="1" noResize="1" noEditPoints="1" noAdjustHandles="1" noChangeArrowheads="1" noChangeShapeType="1" noTextEdit="1"/>
              </p:cNvSpPr>
              <p:nvPr/>
            </p:nvSpPr>
            <p:spPr>
              <a:xfrm>
                <a:off x="838199" y="2283417"/>
                <a:ext cx="6372217" cy="1377664"/>
              </a:xfrm>
              <a:prstGeom prst="rect">
                <a:avLst/>
              </a:prstGeom>
              <a:blipFill>
                <a:blip r:embed="rId7"/>
                <a:stretch>
                  <a:fillRect l="-287" b="-2655"/>
                </a:stretch>
              </a:blipFill>
            </p:spPr>
            <p:txBody>
              <a:bodyPr/>
              <a:lstStyle/>
              <a:p>
                <a:r>
                  <a:rPr lang="zh-TW" altLang="en-US">
                    <a:noFill/>
                  </a:rPr>
                  <a:t> </a:t>
                </a:r>
              </a:p>
            </p:txBody>
          </p:sp>
        </mc:Fallback>
      </mc:AlternateContent>
      <p:sp>
        <p:nvSpPr>
          <p:cNvPr id="106" name="矩形 105">
            <a:extLst>
              <a:ext uri="{FF2B5EF4-FFF2-40B4-BE49-F238E27FC236}">
                <a16:creationId xmlns:a16="http://schemas.microsoft.com/office/drawing/2014/main" id="{5F34E0AD-A0CB-4B44-A499-0A0839038B43}"/>
              </a:ext>
            </a:extLst>
          </p:cNvPr>
          <p:cNvSpPr/>
          <p:nvPr/>
        </p:nvSpPr>
        <p:spPr>
          <a:xfrm>
            <a:off x="838198" y="4045561"/>
            <a:ext cx="6372217" cy="2098776"/>
          </a:xfrm>
          <a:prstGeom prst="rect">
            <a:avLst/>
          </a:prstGeom>
        </p:spPr>
        <p:txBody>
          <a:bodyPr vert="horz" lIns="91440" tIns="45720" rIns="91440" bIns="45720" rtlCol="0">
            <a:noAutofit/>
          </a:bodyPr>
          <a:lstStyle/>
          <a:p>
            <a:pPr marL="285750" indent="-285750">
              <a:lnSpc>
                <a:spcPts val="3360"/>
              </a:lnSpc>
              <a:spcBef>
                <a:spcPts val="1000"/>
              </a:spcBef>
              <a:buFont typeface="Arial" panose="020B0604020202020204" pitchFamily="34" charset="0"/>
              <a:buChar char="•"/>
            </a:pPr>
            <a:r>
              <a:rPr lang="en-US" altLang="zh-TW" sz="1600" dirty="0">
                <a:latin typeface="Calibri" panose="020F0502020204030204" pitchFamily="34" charset="0"/>
                <a:cs typeface="Calibri" panose="020F0502020204030204" pitchFamily="34" charset="0"/>
              </a:rPr>
              <a:t>The initial split location affects the converging speed of the iteration. For extreme cases, an inaccurate initial split location may result in failing  to solve for an eigenvalue. Therefore the initial split location is chosen by critical points of solvable cases with similar parameters.</a:t>
            </a:r>
          </a:p>
        </p:txBody>
      </p:sp>
    </p:spTree>
    <p:extLst>
      <p:ext uri="{BB962C8B-B14F-4D97-AF65-F5344CB8AC3E}">
        <p14:creationId xmlns:p14="http://schemas.microsoft.com/office/powerpoint/2010/main" val="1041473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流程圖: 程序 11">
            <a:extLst>
              <a:ext uri="{FF2B5EF4-FFF2-40B4-BE49-F238E27FC236}">
                <a16:creationId xmlns:a16="http://schemas.microsoft.com/office/drawing/2014/main" id="{26C05A87-6AD2-4169-AC81-4EB47E948D5D}"/>
              </a:ext>
            </a:extLst>
          </p:cNvPr>
          <p:cNvSpPr/>
          <p:nvPr/>
        </p:nvSpPr>
        <p:spPr>
          <a:xfrm>
            <a:off x="2466980" y="3012857"/>
            <a:ext cx="1271694"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流程圖: 程序 15">
            <a:extLst>
              <a:ext uri="{FF2B5EF4-FFF2-40B4-BE49-F238E27FC236}">
                <a16:creationId xmlns:a16="http://schemas.microsoft.com/office/drawing/2014/main" id="{D549FF92-CFE1-438F-AEA3-855FD5D38A0D}"/>
              </a:ext>
            </a:extLst>
          </p:cNvPr>
          <p:cNvSpPr/>
          <p:nvPr/>
        </p:nvSpPr>
        <p:spPr>
          <a:xfrm>
            <a:off x="8093933" y="2996889"/>
            <a:ext cx="1362382"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0F252263-F760-4086-A543-7D63FB3346C2}"/>
              </a:ext>
            </a:extLst>
          </p:cNvPr>
          <p:cNvSpPr>
            <a:spLocks noGrp="1"/>
          </p:cNvSpPr>
          <p:nvPr>
            <p:ph type="title"/>
          </p:nvPr>
        </p:nvSpPr>
        <p:spPr/>
        <p:txBody>
          <a:bodyPr/>
          <a:lstStyle/>
          <a:p>
            <a:r>
              <a:rPr lang="en-US" altLang="zh-TW" dirty="0"/>
              <a:t>Generalized eigenvalue system</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FAF3B06-D3BA-4EBA-AC6B-AF3DF182E88E}"/>
                  </a:ext>
                </a:extLst>
              </p:cNvPr>
              <p:cNvSpPr>
                <a:spLocks noGrp="1"/>
              </p:cNvSpPr>
              <p:nvPr>
                <p:ph idx="1"/>
              </p:nvPr>
            </p:nvSpPr>
            <p:spPr>
              <a:xfrm>
                <a:off x="838200" y="862643"/>
                <a:ext cx="10515600" cy="1899608"/>
              </a:xfrm>
            </p:spPr>
            <p:txBody>
              <a:bodyPr>
                <a:normAutofit/>
              </a:bodyPr>
              <a:lstStyle/>
              <a:p>
                <a:pPr marL="285750" indent="-285750">
                  <a:buFont typeface="Arial" panose="020B0604020202020204" pitchFamily="34" charset="0"/>
                  <a:buChar char="•"/>
                </a:pPr>
                <a:r>
                  <a:rPr lang="en-US" altLang="zh-TW" sz="1600" dirty="0"/>
                  <a:t>With the Chebyshev collocation method, the system is rearranged into a generalized eigenvalue system (GEP).</a:t>
                </a:r>
              </a:p>
              <a:p>
                <a:pPr>
                  <a:lnSpc>
                    <a:spcPts val="10000"/>
                  </a:lnSpc>
                  <a:spcBef>
                    <a:spcPts val="0"/>
                  </a:spcBef>
                </a:pPr>
                <a14:m>
                  <m:oMathPara xmlns:m="http://schemas.openxmlformats.org/officeDocument/2006/math">
                    <m:oMathParaPr>
                      <m:jc m:val="centerGroup"/>
                    </m:oMathParaPr>
                    <m:oMath xmlns:m="http://schemas.openxmlformats.org/officeDocument/2006/math">
                      <m:d>
                        <m:dPr>
                          <m:begChr m:val="["/>
                          <m:endChr m:val="]"/>
                          <m:ctrlPr>
                            <a:rPr lang="zh-TW" altLang="zh-TW" sz="1600" i="1">
                              <a:latin typeface="Cambria Math" panose="02040503050406030204" pitchFamily="18" charset="0"/>
                            </a:rPr>
                          </m:ctrlPr>
                        </m:dPr>
                        <m:e>
                          <m:m>
                            <m:mPr>
                              <m:mcs>
                                <m:mc>
                                  <m:mcPr>
                                    <m:count m:val="3"/>
                                    <m:mcJc m:val="center"/>
                                  </m:mcPr>
                                </m:mc>
                              </m:mcs>
                              <m:ctrlPr>
                                <a:rPr lang="zh-TW" altLang="zh-TW" sz="1600" i="1">
                                  <a:latin typeface="Cambria Math" panose="02040503050406030204" pitchFamily="18" charset="0"/>
                                </a:rPr>
                              </m:ctrlPr>
                            </m:mPr>
                            <m:mr>
                              <m:e/>
                              <m:e/>
                              <m:e/>
                            </m:mr>
                            <m:mr>
                              <m:e/>
                              <m:e>
                                <m:r>
                                  <a:rPr lang="en-US" altLang="zh-TW" sz="1600" i="1">
                                    <a:latin typeface="Cambria Math" panose="02040503050406030204" pitchFamily="18" charset="0"/>
                                  </a:rPr>
                                  <m:t>𝐴</m:t>
                                </m:r>
                              </m:e>
                              <m:e/>
                            </m:mr>
                            <m:mr>
                              <m:e/>
                              <m:e/>
                              <m:e/>
                            </m:mr>
                          </m:m>
                        </m:e>
                      </m:d>
                      <m:d>
                        <m:dPr>
                          <m:ctrlPr>
                            <a:rPr lang="zh-TW" altLang="zh-TW" sz="1600" i="1">
                              <a:latin typeface="Cambria Math" panose="02040503050406030204" pitchFamily="18" charset="0"/>
                            </a:rPr>
                          </m:ctrlPr>
                        </m:dPr>
                        <m:e>
                          <m:eqArr>
                            <m:eqArrPr>
                              <m:ctrlPr>
                                <a:rPr lang="zh-TW" altLang="zh-TW" sz="1600" i="1">
                                  <a:latin typeface="Cambria Math" panose="02040503050406030204" pitchFamily="18" charset="0"/>
                                </a:rPr>
                              </m:ctrlPr>
                            </m:eqArrPr>
                            <m:e>
                              <m:sSub>
                                <m:sSubPr>
                                  <m:ctrlPr>
                                    <a:rPr lang="zh-TW" altLang="zh-TW" sz="1600" i="1">
                                      <a:latin typeface="Cambria Math" panose="02040503050406030204" pitchFamily="18" charset="0"/>
                                    </a:rPr>
                                  </m:ctrlPr>
                                </m:sSubPr>
                                <m:e>
                                  <m:r>
                                    <a:rPr lang="en-US" altLang="zh-TW" sz="1600" i="1">
                                      <a:latin typeface="Cambria Math" panose="02040503050406030204" pitchFamily="18" charset="0"/>
                                    </a:rPr>
                                    <m:t>𝑎</m:t>
                                  </m:r>
                                </m:e>
                                <m:sub>
                                  <m:r>
                                    <a:rPr lang="en-US" altLang="zh-TW" sz="1600" i="1">
                                      <a:latin typeface="Cambria Math" panose="02040503050406030204" pitchFamily="18" charset="0"/>
                                    </a:rPr>
                                    <m:t>0</m:t>
                                  </m:r>
                                </m:sub>
                              </m:sSub>
                            </m:e>
                            <m:e>
                              <m:sSub>
                                <m:sSubPr>
                                  <m:ctrlPr>
                                    <a:rPr lang="zh-TW" altLang="zh-TW" sz="1600" i="1">
                                      <a:latin typeface="Cambria Math" panose="02040503050406030204" pitchFamily="18" charset="0"/>
                                    </a:rPr>
                                  </m:ctrlPr>
                                </m:sSubPr>
                                <m:e>
                                  <m:r>
                                    <a:rPr lang="en-US" altLang="zh-TW" sz="1600" i="1">
                                      <a:latin typeface="Cambria Math" panose="02040503050406030204" pitchFamily="18" charset="0"/>
                                    </a:rPr>
                                    <m:t>𝑎</m:t>
                                  </m:r>
                                </m:e>
                                <m:sub>
                                  <m:r>
                                    <a:rPr lang="en-US" altLang="zh-TW" sz="1600" i="1">
                                      <a:latin typeface="Cambria Math" panose="02040503050406030204" pitchFamily="18" charset="0"/>
                                    </a:rPr>
                                    <m:t>1</m:t>
                                  </m:r>
                                </m:sub>
                              </m:sSub>
                            </m:e>
                            <m:e>
                              <m:r>
                                <a:rPr lang="en-US" altLang="zh-TW" sz="1600" i="1">
                                  <a:latin typeface="Cambria Math" panose="02040503050406030204" pitchFamily="18" charset="0"/>
                                </a:rPr>
                                <m:t>⋮</m:t>
                              </m:r>
                            </m:e>
                            <m:e>
                              <m:sSub>
                                <m:sSubPr>
                                  <m:ctrlPr>
                                    <a:rPr lang="zh-TW" altLang="zh-TW" sz="1600" i="1">
                                      <a:latin typeface="Cambria Math" panose="02040503050406030204" pitchFamily="18" charset="0"/>
                                    </a:rPr>
                                  </m:ctrlPr>
                                </m:sSubPr>
                                <m:e>
                                  <m:r>
                                    <a:rPr lang="en-US" altLang="zh-TW" sz="1600" i="1">
                                      <a:latin typeface="Cambria Math" panose="02040503050406030204" pitchFamily="18" charset="0"/>
                                    </a:rPr>
                                    <m:t>𝑎</m:t>
                                  </m:r>
                                </m:e>
                                <m:sub>
                                  <m:r>
                                    <a:rPr lang="en-US" altLang="zh-TW" sz="1600" i="1">
                                      <a:latin typeface="Cambria Math" panose="02040503050406030204" pitchFamily="18" charset="0"/>
                                    </a:rPr>
                                    <m:t>𝑁</m:t>
                                  </m:r>
                                </m:sub>
                              </m:sSub>
                            </m:e>
                            <m:e>
                              <m:r>
                                <a:rPr lang="en-US" altLang="zh-TW" sz="1600" i="1">
                                  <a:latin typeface="Cambria Math" panose="02040503050406030204" pitchFamily="18" charset="0"/>
                                </a:rPr>
                                <m:t>𝑞</m:t>
                              </m:r>
                            </m:e>
                          </m:eqArr>
                        </m:e>
                      </m:d>
                      <m:r>
                        <a:rPr lang="en-US" altLang="zh-TW" sz="1600">
                          <a:latin typeface="Cambria Math" panose="02040503050406030204" pitchFamily="18" charset="0"/>
                        </a:rPr>
                        <m:t>=</m:t>
                      </m:r>
                      <m:r>
                        <m:rPr>
                          <m:sty m:val="p"/>
                        </m:rPr>
                        <a:rPr lang="en-US" altLang="zh-TW" sz="1600">
                          <a:latin typeface="Cambria Math" panose="02040503050406030204" pitchFamily="18" charset="0"/>
                        </a:rPr>
                        <m:t>ω</m:t>
                      </m:r>
                      <m:d>
                        <m:dPr>
                          <m:begChr m:val="["/>
                          <m:endChr m:val="]"/>
                          <m:ctrlPr>
                            <a:rPr lang="zh-TW" altLang="zh-TW" sz="1600" i="1">
                              <a:latin typeface="Cambria Math" panose="02040503050406030204" pitchFamily="18" charset="0"/>
                            </a:rPr>
                          </m:ctrlPr>
                        </m:dPr>
                        <m:e>
                          <m:m>
                            <m:mPr>
                              <m:mcs>
                                <m:mc>
                                  <m:mcPr>
                                    <m:count m:val="3"/>
                                    <m:mcJc m:val="center"/>
                                  </m:mcPr>
                                </m:mc>
                              </m:mcs>
                              <m:ctrlPr>
                                <a:rPr lang="zh-TW" altLang="zh-TW" sz="1600" i="1">
                                  <a:latin typeface="Cambria Math" panose="02040503050406030204" pitchFamily="18" charset="0"/>
                                </a:rPr>
                              </m:ctrlPr>
                            </m:mPr>
                            <m:mr>
                              <m:e/>
                              <m:e/>
                              <m:e/>
                            </m:mr>
                            <m:mr>
                              <m:e/>
                              <m:e>
                                <m:r>
                                  <a:rPr lang="en-US" altLang="zh-TW" sz="1600" i="1">
                                    <a:latin typeface="Cambria Math" panose="02040503050406030204" pitchFamily="18" charset="0"/>
                                  </a:rPr>
                                  <m:t>𝐵</m:t>
                                </m:r>
                              </m:e>
                              <m:e/>
                            </m:mr>
                            <m:mr>
                              <m:e/>
                              <m:e/>
                              <m:e/>
                            </m:mr>
                          </m:m>
                        </m:e>
                      </m:d>
                      <m:d>
                        <m:dPr>
                          <m:ctrlPr>
                            <a:rPr lang="zh-TW" altLang="zh-TW" sz="1600" i="1">
                              <a:latin typeface="Cambria Math" panose="02040503050406030204" pitchFamily="18" charset="0"/>
                            </a:rPr>
                          </m:ctrlPr>
                        </m:dPr>
                        <m:e>
                          <m:eqArr>
                            <m:eqArrPr>
                              <m:ctrlPr>
                                <a:rPr lang="zh-TW" altLang="zh-TW" sz="1600" i="1">
                                  <a:latin typeface="Cambria Math" panose="02040503050406030204" pitchFamily="18" charset="0"/>
                                </a:rPr>
                              </m:ctrlPr>
                            </m:eqArrPr>
                            <m:e>
                              <m:sSub>
                                <m:sSubPr>
                                  <m:ctrlPr>
                                    <a:rPr lang="zh-TW" altLang="zh-TW" sz="1600" i="1">
                                      <a:latin typeface="Cambria Math" panose="02040503050406030204" pitchFamily="18" charset="0"/>
                                    </a:rPr>
                                  </m:ctrlPr>
                                </m:sSubPr>
                                <m:e>
                                  <m:r>
                                    <a:rPr lang="en-US" altLang="zh-TW" sz="1600" i="1">
                                      <a:latin typeface="Cambria Math" panose="02040503050406030204" pitchFamily="18" charset="0"/>
                                    </a:rPr>
                                    <m:t>𝑎</m:t>
                                  </m:r>
                                </m:e>
                                <m:sub>
                                  <m:r>
                                    <a:rPr lang="en-US" altLang="zh-TW" sz="1600" i="1">
                                      <a:latin typeface="Cambria Math" panose="02040503050406030204" pitchFamily="18" charset="0"/>
                                    </a:rPr>
                                    <m:t>0</m:t>
                                  </m:r>
                                </m:sub>
                              </m:sSub>
                            </m:e>
                            <m:e>
                              <m:sSub>
                                <m:sSubPr>
                                  <m:ctrlPr>
                                    <a:rPr lang="zh-TW" altLang="zh-TW" sz="1600" i="1">
                                      <a:latin typeface="Cambria Math" panose="02040503050406030204" pitchFamily="18" charset="0"/>
                                    </a:rPr>
                                  </m:ctrlPr>
                                </m:sSubPr>
                                <m:e>
                                  <m:r>
                                    <a:rPr lang="en-US" altLang="zh-TW" sz="1600" i="1">
                                      <a:latin typeface="Cambria Math" panose="02040503050406030204" pitchFamily="18" charset="0"/>
                                    </a:rPr>
                                    <m:t>𝑎</m:t>
                                  </m:r>
                                </m:e>
                                <m:sub>
                                  <m:r>
                                    <a:rPr lang="en-US" altLang="zh-TW" sz="1600" i="1">
                                      <a:latin typeface="Cambria Math" panose="02040503050406030204" pitchFamily="18" charset="0"/>
                                    </a:rPr>
                                    <m:t>1</m:t>
                                  </m:r>
                                </m:sub>
                              </m:sSub>
                            </m:e>
                            <m:e>
                              <m:r>
                                <a:rPr lang="en-US" altLang="zh-TW" sz="1600" i="1">
                                  <a:latin typeface="Cambria Math" panose="02040503050406030204" pitchFamily="18" charset="0"/>
                                </a:rPr>
                                <m:t>⋮</m:t>
                              </m:r>
                            </m:e>
                            <m:e>
                              <m:sSub>
                                <m:sSubPr>
                                  <m:ctrlPr>
                                    <a:rPr lang="zh-TW" altLang="zh-TW" sz="1600" i="1">
                                      <a:latin typeface="Cambria Math" panose="02040503050406030204" pitchFamily="18" charset="0"/>
                                    </a:rPr>
                                  </m:ctrlPr>
                                </m:sSubPr>
                                <m:e>
                                  <m:r>
                                    <a:rPr lang="en-US" altLang="zh-TW" sz="1600" i="1">
                                      <a:latin typeface="Cambria Math" panose="02040503050406030204" pitchFamily="18" charset="0"/>
                                    </a:rPr>
                                    <m:t>𝑎</m:t>
                                  </m:r>
                                </m:e>
                                <m:sub>
                                  <m:r>
                                    <a:rPr lang="en-US" altLang="zh-TW" sz="1600" i="1">
                                      <a:latin typeface="Cambria Math" panose="02040503050406030204" pitchFamily="18" charset="0"/>
                                    </a:rPr>
                                    <m:t>𝑁</m:t>
                                  </m:r>
                                </m:sub>
                              </m:sSub>
                            </m:e>
                            <m:e>
                              <m:r>
                                <a:rPr lang="en-US" altLang="zh-TW" sz="1600" i="1">
                                  <a:latin typeface="Cambria Math" panose="02040503050406030204" pitchFamily="18" charset="0"/>
                                </a:rPr>
                                <m:t>𝑞</m:t>
                              </m:r>
                            </m:e>
                          </m:eqArr>
                        </m:e>
                      </m:d>
                    </m:oMath>
                  </m:oMathPara>
                </a14:m>
                <a:endParaRPr lang="en-US" altLang="zh-TW" sz="1600" dirty="0"/>
              </a:p>
              <a:p>
                <a:pPr marL="285750" indent="-285750">
                  <a:buFont typeface="Arial" panose="020B0604020202020204" pitchFamily="34" charset="0"/>
                  <a:buChar char="•"/>
                </a:pPr>
                <a:endParaRPr lang="zh-TW" altLang="en-US" sz="1600" dirty="0"/>
              </a:p>
            </p:txBody>
          </p:sp>
        </mc:Choice>
        <mc:Fallback xmlns="">
          <p:sp>
            <p:nvSpPr>
              <p:cNvPr id="3" name="內容版面配置區 2">
                <a:extLst>
                  <a:ext uri="{FF2B5EF4-FFF2-40B4-BE49-F238E27FC236}">
                    <a16:creationId xmlns:a16="http://schemas.microsoft.com/office/drawing/2014/main" id="{BFAF3B06-D3BA-4EBA-AC6B-AF3DF182E88E}"/>
                  </a:ext>
                </a:extLst>
              </p:cNvPr>
              <p:cNvSpPr>
                <a:spLocks noGrp="1" noRot="1" noChangeAspect="1" noMove="1" noResize="1" noEditPoints="1" noAdjustHandles="1" noChangeArrowheads="1" noChangeShapeType="1" noTextEdit="1"/>
              </p:cNvSpPr>
              <p:nvPr>
                <p:ph idx="1"/>
              </p:nvPr>
            </p:nvSpPr>
            <p:spPr>
              <a:xfrm>
                <a:off x="838200" y="862643"/>
                <a:ext cx="10515600" cy="1899608"/>
              </a:xfrm>
              <a:blipFill>
                <a:blip r:embed="rId2"/>
                <a:stretch>
                  <a:fillRect l="-232"/>
                </a:stretch>
              </a:blipFill>
            </p:spPr>
            <p:txBody>
              <a:bodyPr/>
              <a:lstStyle/>
              <a:p>
                <a:r>
                  <a:rPr lang="zh-TW" altLang="en-US">
                    <a:noFill/>
                  </a:rPr>
                  <a:t> </a:t>
                </a:r>
              </a:p>
            </p:txBody>
          </p:sp>
        </mc:Fallback>
      </mc:AlternateContent>
      <p:sp>
        <p:nvSpPr>
          <p:cNvPr id="4" name="矩形 3">
            <a:extLst>
              <a:ext uri="{FF2B5EF4-FFF2-40B4-BE49-F238E27FC236}">
                <a16:creationId xmlns:a16="http://schemas.microsoft.com/office/drawing/2014/main" id="{1670CF8E-4CE3-40B1-A8A2-C6F4BFE50DF6}"/>
              </a:ext>
            </a:extLst>
          </p:cNvPr>
          <p:cNvSpPr/>
          <p:nvPr/>
        </p:nvSpPr>
        <p:spPr>
          <a:xfrm>
            <a:off x="2466980" y="2996889"/>
            <a:ext cx="1271694" cy="338554"/>
          </a:xfrm>
          <a:prstGeom prst="rect">
            <a:avLst/>
          </a:prstGeom>
          <a:ln>
            <a:noFill/>
          </a:ln>
        </p:spPr>
        <p:txBody>
          <a:bodyPr wrap="none" anchor="ctr">
            <a:spAutoFit/>
          </a:bodyPr>
          <a:lstStyle/>
          <a:p>
            <a:pPr algn="ctr"/>
            <a:r>
              <a:rPr lang="en-US" altLang="zh-TW" sz="1600" dirty="0">
                <a:latin typeface="Calibri" panose="020F0502020204030204" pitchFamily="34" charset="0"/>
                <a:cs typeface="Calibri" panose="020F0502020204030204" pitchFamily="34" charset="0"/>
              </a:rPr>
              <a:t>QZ algorithm</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8645C586-24C9-4BA0-AD62-664FB83E87C5}"/>
                  </a:ext>
                </a:extLst>
              </p:cNvPr>
              <p:cNvSpPr/>
              <p:nvPr/>
            </p:nvSpPr>
            <p:spPr>
              <a:xfrm>
                <a:off x="8078823" y="2996889"/>
                <a:ext cx="1377492" cy="338554"/>
              </a:xfrm>
              <a:prstGeom prst="rect">
                <a:avLst/>
              </a:prstGeom>
              <a:ln>
                <a:noFill/>
              </a:ln>
            </p:spPr>
            <p:txBody>
              <a:bodyPr wrap="none" anchor="ctr">
                <a:spAutoFit/>
              </a:bodyPr>
              <a:lstStyle/>
              <a:p>
                <a:pPr algn="ctr"/>
                <a:r>
                  <a:rPr lang="en-US" altLang="zh-TW" sz="1600" dirty="0">
                    <a:latin typeface="Calibri" panose="020F0502020204030204" pitchFamily="34" charset="0"/>
                    <a:cs typeface="Calibri" panose="020F0502020204030204" pitchFamily="34" charset="0"/>
                  </a:rPr>
                  <a:t>Inverse </a:t>
                </a:r>
                <a14:m>
                  <m:oMath xmlns:m="http://schemas.openxmlformats.org/officeDocument/2006/math">
                    <m:r>
                      <a:rPr lang="en-US" altLang="zh-TW" sz="1600" b="0" i="1" smtClean="0">
                        <a:latin typeface="Cambria Math" panose="02040503050406030204" pitchFamily="18" charset="0"/>
                        <a:cs typeface="Calibri" panose="020F0502020204030204" pitchFamily="34" charset="0"/>
                      </a:rPr>
                      <m:t>𝐴</m:t>
                    </m:r>
                  </m:oMath>
                </a14:m>
                <a:r>
                  <a:rPr lang="en-US" altLang="zh-TW" sz="1600" dirty="0">
                    <a:latin typeface="Calibri" panose="020F0502020204030204" pitchFamily="34" charset="0"/>
                    <a:cs typeface="Calibri" panose="020F0502020204030204" pitchFamily="34" charset="0"/>
                  </a:rPr>
                  <a:t> or </a:t>
                </a:r>
                <a14:m>
                  <m:oMath xmlns:m="http://schemas.openxmlformats.org/officeDocument/2006/math">
                    <m:r>
                      <a:rPr lang="en-US" altLang="zh-TW" sz="1600" b="0" i="1" smtClean="0">
                        <a:latin typeface="Cambria Math" panose="02040503050406030204" pitchFamily="18" charset="0"/>
                        <a:cs typeface="Calibri" panose="020F0502020204030204" pitchFamily="34" charset="0"/>
                      </a:rPr>
                      <m:t>𝐵</m:t>
                    </m:r>
                  </m:oMath>
                </a14:m>
                <a:endParaRPr lang="en-US" altLang="zh-TW" sz="1600" dirty="0">
                  <a:latin typeface="Calibri" panose="020F0502020204030204" pitchFamily="34" charset="0"/>
                  <a:cs typeface="Calibri" panose="020F0502020204030204" pitchFamily="34" charset="0"/>
                </a:endParaRPr>
              </a:p>
            </p:txBody>
          </p:sp>
        </mc:Choice>
        <mc:Fallback xmlns="">
          <p:sp>
            <p:nvSpPr>
              <p:cNvPr id="5" name="矩形 4">
                <a:extLst>
                  <a:ext uri="{FF2B5EF4-FFF2-40B4-BE49-F238E27FC236}">
                    <a16:creationId xmlns:a16="http://schemas.microsoft.com/office/drawing/2014/main" id="{8645C586-24C9-4BA0-AD62-664FB83E87C5}"/>
                  </a:ext>
                </a:extLst>
              </p:cNvPr>
              <p:cNvSpPr>
                <a:spLocks noRot="1" noChangeAspect="1" noMove="1" noResize="1" noEditPoints="1" noAdjustHandles="1" noChangeArrowheads="1" noChangeShapeType="1" noTextEdit="1"/>
              </p:cNvSpPr>
              <p:nvPr/>
            </p:nvSpPr>
            <p:spPr>
              <a:xfrm>
                <a:off x="8078823" y="2996889"/>
                <a:ext cx="1377492" cy="338554"/>
              </a:xfrm>
              <a:prstGeom prst="rect">
                <a:avLst/>
              </a:prstGeom>
              <a:blipFill>
                <a:blip r:embed="rId3"/>
                <a:stretch>
                  <a:fillRect l="-1770" t="-5455" b="-23636"/>
                </a:stretch>
              </a:blipFill>
              <a:ln>
                <a:noFill/>
              </a:ln>
            </p:spPr>
            <p:txBody>
              <a:bodyPr/>
              <a:lstStyle/>
              <a:p>
                <a:r>
                  <a:rPr lang="zh-TW" altLang="en-US">
                    <a:noFill/>
                  </a:rPr>
                  <a:t> </a:t>
                </a:r>
              </a:p>
            </p:txBody>
          </p:sp>
        </mc:Fallback>
      </mc:AlternateContent>
      <p:sp>
        <p:nvSpPr>
          <p:cNvPr id="6" name="文字方塊 5">
            <a:extLst>
              <a:ext uri="{FF2B5EF4-FFF2-40B4-BE49-F238E27FC236}">
                <a16:creationId xmlns:a16="http://schemas.microsoft.com/office/drawing/2014/main" id="{225003E6-C06A-4E47-9E2C-69CF4D280E25}"/>
              </a:ext>
            </a:extLst>
          </p:cNvPr>
          <p:cNvSpPr txBox="1"/>
          <p:nvPr/>
        </p:nvSpPr>
        <p:spPr>
          <a:xfrm>
            <a:off x="838200" y="3429705"/>
            <a:ext cx="4943475" cy="1489539"/>
          </a:xfrm>
          <a:prstGeom prst="rect">
            <a:avLst/>
          </a:prstGeom>
        </p:spPr>
        <p:txBody>
          <a:bodyPr vert="horz" lIns="91440" tIns="45720" rIns="91440" bIns="45720" rtlCol="0">
            <a:normAutofit/>
          </a:bodyPr>
          <a:lstStyle>
            <a:lvl1pPr marL="285750" indent="-285750">
              <a:lnSpc>
                <a:spcPts val="3360"/>
              </a:lnSpc>
              <a:spcBef>
                <a:spcPts val="1000"/>
              </a:spcBef>
              <a:buFont typeface="Arial" panose="020B0604020202020204" pitchFamily="34" charset="0"/>
              <a:buChar char="•"/>
              <a:defRPr sz="1600">
                <a:latin typeface="Calibri" panose="020F0502020204030204" pitchFamily="34" charset="0"/>
                <a:cs typeface="Calibri" panose="020F0502020204030204" pitchFamily="34" charset="0"/>
              </a:defRPr>
            </a:lvl1pPr>
            <a:lvl2pPr marL="685800" indent="-228600">
              <a:lnSpc>
                <a:spcPts val="3360"/>
              </a:lnSpc>
              <a:spcBef>
                <a:spcPts val="500"/>
              </a:spcBef>
              <a:buFont typeface="Arial" panose="020B0604020202020204" pitchFamily="34" charset="0"/>
              <a:buChar char="•"/>
              <a:defRPr>
                <a:latin typeface="+mn-ea"/>
              </a:defRPr>
            </a:lvl2pPr>
            <a:lvl3pPr marL="1143000" indent="-228600">
              <a:lnSpc>
                <a:spcPts val="3360"/>
              </a:lnSpc>
              <a:spcBef>
                <a:spcPts val="500"/>
              </a:spcBef>
              <a:buFont typeface="Arial" panose="020B0604020202020204" pitchFamily="34" charset="0"/>
              <a:buChar char="•"/>
              <a:defRPr sz="1600">
                <a:latin typeface="+mn-ea"/>
              </a:defRPr>
            </a:lvl3pPr>
            <a:lvl4pPr marL="1600200" indent="-228600">
              <a:lnSpc>
                <a:spcPts val="3360"/>
              </a:lnSpc>
              <a:spcBef>
                <a:spcPts val="500"/>
              </a:spcBef>
              <a:buFont typeface="Arial" panose="020B0604020202020204" pitchFamily="34" charset="0"/>
              <a:buChar char="•"/>
              <a:defRPr sz="1400">
                <a:latin typeface="+mn-ea"/>
              </a:defRPr>
            </a:lvl4pPr>
            <a:lvl5pPr marL="2057400" indent="-228600">
              <a:lnSpc>
                <a:spcPts val="3360"/>
              </a:lnSpc>
              <a:spcBef>
                <a:spcPts val="500"/>
              </a:spcBef>
              <a:buFont typeface="Arial" panose="020B0604020202020204" pitchFamily="34" charset="0"/>
              <a:buChar char="•"/>
              <a:defRPr sz="1400">
                <a:latin typeface="+mn-ea"/>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TW" dirty="0"/>
              <a:t>Standard algorithm of </a:t>
            </a:r>
            <a:r>
              <a:rPr lang="en-US" altLang="zh-TW" dirty="0" err="1"/>
              <a:t>Matlab’s</a:t>
            </a:r>
            <a:r>
              <a:rPr lang="en-US" altLang="zh-TW" dirty="0"/>
              <a:t> GEP solver.</a:t>
            </a:r>
          </a:p>
          <a:p>
            <a:r>
              <a:rPr lang="en-US" altLang="zh-TW" dirty="0"/>
              <a:t>No inversions are used, so can be applied to systems with singular matrices.</a:t>
            </a:r>
            <a:endParaRPr lang="zh-TW" altLang="en-US" dirty="0"/>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EC727EBE-6DB5-42DF-A5BB-B89B2E82848A}"/>
                  </a:ext>
                </a:extLst>
              </p:cNvPr>
              <p:cNvSpPr txBox="1"/>
              <p:nvPr/>
            </p:nvSpPr>
            <p:spPr>
              <a:xfrm>
                <a:off x="6534150" y="3429000"/>
                <a:ext cx="4943475" cy="1489539"/>
              </a:xfrm>
              <a:prstGeom prst="rect">
                <a:avLst/>
              </a:prstGeom>
            </p:spPr>
            <p:txBody>
              <a:bodyPr vert="horz" lIns="91440" tIns="45720" rIns="91440" bIns="45720" rtlCol="0">
                <a:normAutofit/>
              </a:bodyPr>
              <a:lstStyle>
                <a:lvl1pPr marL="285750" indent="-285750">
                  <a:lnSpc>
                    <a:spcPts val="3360"/>
                  </a:lnSpc>
                  <a:spcBef>
                    <a:spcPts val="1000"/>
                  </a:spcBef>
                  <a:buFont typeface="Arial" panose="020B0604020202020204" pitchFamily="34" charset="0"/>
                  <a:buChar char="•"/>
                  <a:defRPr sz="1600">
                    <a:latin typeface="Calibri" panose="020F0502020204030204" pitchFamily="34" charset="0"/>
                    <a:cs typeface="Calibri" panose="020F0502020204030204" pitchFamily="34" charset="0"/>
                  </a:defRPr>
                </a:lvl1pPr>
                <a:lvl2pPr marL="685800" indent="-228600">
                  <a:lnSpc>
                    <a:spcPts val="3360"/>
                  </a:lnSpc>
                  <a:spcBef>
                    <a:spcPts val="500"/>
                  </a:spcBef>
                  <a:buFont typeface="Arial" panose="020B0604020202020204" pitchFamily="34" charset="0"/>
                  <a:buChar char="•"/>
                  <a:defRPr>
                    <a:latin typeface="+mn-ea"/>
                  </a:defRPr>
                </a:lvl2pPr>
                <a:lvl3pPr marL="1143000" indent="-228600">
                  <a:lnSpc>
                    <a:spcPts val="3360"/>
                  </a:lnSpc>
                  <a:spcBef>
                    <a:spcPts val="500"/>
                  </a:spcBef>
                  <a:buFont typeface="Arial" panose="020B0604020202020204" pitchFamily="34" charset="0"/>
                  <a:buChar char="•"/>
                  <a:defRPr sz="1600">
                    <a:latin typeface="+mn-ea"/>
                  </a:defRPr>
                </a:lvl3pPr>
                <a:lvl4pPr marL="1600200" indent="-228600">
                  <a:lnSpc>
                    <a:spcPts val="3360"/>
                  </a:lnSpc>
                  <a:spcBef>
                    <a:spcPts val="500"/>
                  </a:spcBef>
                  <a:buFont typeface="Arial" panose="020B0604020202020204" pitchFamily="34" charset="0"/>
                  <a:buChar char="•"/>
                  <a:defRPr sz="1400">
                    <a:latin typeface="+mn-ea"/>
                  </a:defRPr>
                </a:lvl4pPr>
                <a:lvl5pPr marL="2057400" indent="-228600">
                  <a:lnSpc>
                    <a:spcPts val="3360"/>
                  </a:lnSpc>
                  <a:spcBef>
                    <a:spcPts val="500"/>
                  </a:spcBef>
                  <a:buFont typeface="Arial" panose="020B0604020202020204" pitchFamily="34" charset="0"/>
                  <a:buChar char="•"/>
                  <a:defRPr sz="1400">
                    <a:latin typeface="+mn-ea"/>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TW" dirty="0"/>
                  <a:t>Reduces GEPs into standard eigenvalue problems.</a:t>
                </a:r>
              </a:p>
              <a:p>
                <a:r>
                  <a:rPr lang="en-US" altLang="zh-TW" dirty="0"/>
                  <a:t>Inverses either matrix </a:t>
                </a:r>
                <a14:m>
                  <m:oMath xmlns:m="http://schemas.openxmlformats.org/officeDocument/2006/math">
                    <m:r>
                      <a:rPr lang="en-US" altLang="zh-TW" b="0" i="1" smtClean="0">
                        <a:latin typeface="Cambria Math" panose="02040503050406030204" pitchFamily="18" charset="0"/>
                      </a:rPr>
                      <m:t>𝐴</m:t>
                    </m:r>
                  </m:oMath>
                </a14:m>
                <a:r>
                  <a:rPr lang="zh-TW" altLang="en-US" dirty="0"/>
                  <a:t> </a:t>
                </a:r>
                <a:r>
                  <a:rPr lang="en-US" altLang="zh-TW" dirty="0"/>
                  <a:t>or </a:t>
                </a:r>
                <a14:m>
                  <m:oMath xmlns:m="http://schemas.openxmlformats.org/officeDocument/2006/math">
                    <m:r>
                      <a:rPr lang="en-US" altLang="zh-TW" b="0" i="1" smtClean="0">
                        <a:latin typeface="Cambria Math" panose="02040503050406030204" pitchFamily="18" charset="0"/>
                      </a:rPr>
                      <m:t>𝐵</m:t>
                    </m:r>
                  </m:oMath>
                </a14:m>
                <a:r>
                  <a:rPr lang="en-US" altLang="zh-TW" dirty="0"/>
                  <a:t>, the matrices must be invertible, if not matrices must be de-singularized. </a:t>
                </a:r>
                <a:endParaRPr lang="zh-TW" altLang="en-US" dirty="0"/>
              </a:p>
            </p:txBody>
          </p:sp>
        </mc:Choice>
        <mc:Fallback xmlns="">
          <p:sp>
            <p:nvSpPr>
              <p:cNvPr id="7" name="文字方塊 6">
                <a:extLst>
                  <a:ext uri="{FF2B5EF4-FFF2-40B4-BE49-F238E27FC236}">
                    <a16:creationId xmlns:a16="http://schemas.microsoft.com/office/drawing/2014/main" id="{EC727EBE-6DB5-42DF-A5BB-B89B2E82848A}"/>
                  </a:ext>
                </a:extLst>
              </p:cNvPr>
              <p:cNvSpPr txBox="1">
                <a:spLocks noRot="1" noChangeAspect="1" noMove="1" noResize="1" noEditPoints="1" noAdjustHandles="1" noChangeArrowheads="1" noChangeShapeType="1" noTextEdit="1"/>
              </p:cNvSpPr>
              <p:nvPr/>
            </p:nvSpPr>
            <p:spPr>
              <a:xfrm>
                <a:off x="6534150" y="3429000"/>
                <a:ext cx="4943475" cy="1489539"/>
              </a:xfrm>
              <a:prstGeom prst="rect">
                <a:avLst/>
              </a:prstGeom>
              <a:blipFill>
                <a:blip r:embed="rId4"/>
                <a:stretch>
                  <a:fillRect l="-493" b="-327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id="{AEAD59DC-9CB3-4FD9-AB40-A6F22C9B9C22}"/>
                  </a:ext>
                </a:extLst>
              </p:cNvPr>
              <p:cNvSpPr txBox="1">
                <a:spLocks/>
              </p:cNvSpPr>
              <p:nvPr/>
            </p:nvSpPr>
            <p:spPr>
              <a:xfrm>
                <a:off x="838200" y="5074523"/>
                <a:ext cx="10515600" cy="1783477"/>
              </a:xfrm>
              <a:prstGeom prst="rect">
                <a:avLst/>
              </a:prstGeom>
            </p:spPr>
            <p:txBody>
              <a:bodyPr vert="horz" lIns="91440" tIns="45720" rIns="91440" bIns="45720" rtlCol="0">
                <a:normAutofit/>
              </a:bodyPr>
              <a:lstStyle>
                <a:lvl1pPr marL="0" indent="0" algn="l" defTabSz="914400" rtl="0" eaLnBrk="1" latinLnBrk="0" hangingPunct="1">
                  <a:lnSpc>
                    <a:spcPts val="3360"/>
                  </a:lnSpc>
                  <a:spcBef>
                    <a:spcPts val="1000"/>
                  </a:spcBef>
                  <a:buFont typeface="Arial" panose="020B0604020202020204" pitchFamily="34" charset="0"/>
                  <a:buNone/>
                  <a:defRPr sz="1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ts val="3360"/>
                  </a:lnSpc>
                  <a:spcBef>
                    <a:spcPts val="500"/>
                  </a:spcBef>
                  <a:buFont typeface="Arial" panose="020B0604020202020204" pitchFamily="34" charset="0"/>
                  <a:buChar char="•"/>
                  <a:defRPr sz="1800" kern="1200">
                    <a:solidFill>
                      <a:schemeClr val="tx1"/>
                    </a:solidFill>
                    <a:latin typeface="+mn-ea"/>
                    <a:ea typeface="+mn-ea"/>
                    <a:cs typeface="+mn-cs"/>
                  </a:defRPr>
                </a:lvl2pPr>
                <a:lvl3pPr marL="1143000" indent="-228600" algn="l" defTabSz="914400" rtl="0" eaLnBrk="1" latinLnBrk="0" hangingPunct="1">
                  <a:lnSpc>
                    <a:spcPts val="3360"/>
                  </a:lnSpc>
                  <a:spcBef>
                    <a:spcPts val="500"/>
                  </a:spcBef>
                  <a:buFont typeface="Arial" panose="020B0604020202020204" pitchFamily="34" charset="0"/>
                  <a:buChar char="•"/>
                  <a:defRPr sz="1600" kern="1200">
                    <a:solidFill>
                      <a:schemeClr val="tx1"/>
                    </a:solidFill>
                    <a:latin typeface="+mn-ea"/>
                    <a:ea typeface="+mn-ea"/>
                    <a:cs typeface="+mn-cs"/>
                  </a:defRPr>
                </a:lvl3pPr>
                <a:lvl4pPr marL="1600200" indent="-228600" algn="l" defTabSz="914400" rtl="0" eaLnBrk="1" latinLnBrk="0" hangingPunct="1">
                  <a:lnSpc>
                    <a:spcPts val="3360"/>
                  </a:lnSpc>
                  <a:spcBef>
                    <a:spcPts val="500"/>
                  </a:spcBef>
                  <a:buFont typeface="Arial" panose="020B0604020202020204" pitchFamily="34" charset="0"/>
                  <a:buChar char="•"/>
                  <a:defRPr sz="1400" kern="1200">
                    <a:solidFill>
                      <a:schemeClr val="tx1"/>
                    </a:solidFill>
                    <a:latin typeface="+mn-ea"/>
                    <a:ea typeface="+mn-ea"/>
                    <a:cs typeface="+mn-cs"/>
                  </a:defRPr>
                </a:lvl4pPr>
                <a:lvl5pPr marL="2057400" indent="-228600" algn="l" defTabSz="914400" rtl="0" eaLnBrk="1" latinLnBrk="0" hangingPunct="1">
                  <a:lnSpc>
                    <a:spcPts val="3360"/>
                  </a:lnSpc>
                  <a:spcBef>
                    <a:spcPts val="500"/>
                  </a:spcBef>
                  <a:buFont typeface="Arial" panose="020B0604020202020204" pitchFamily="34" charset="0"/>
                  <a:buChar char="•"/>
                  <a:defRPr sz="14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1600" dirty="0"/>
                  <a:t>De-singularize : With our boundary conditions and matching conditions, matrix </a:t>
                </a:r>
                <a14:m>
                  <m:oMath xmlns:m="http://schemas.openxmlformats.org/officeDocument/2006/math">
                    <m:r>
                      <a:rPr lang="en-US" altLang="zh-TW" sz="1600" b="0" i="1" smtClean="0">
                        <a:latin typeface="Cambria Math" panose="02040503050406030204" pitchFamily="18" charset="0"/>
                      </a:rPr>
                      <m:t>𝐵</m:t>
                    </m:r>
                  </m:oMath>
                </a14:m>
                <a:r>
                  <a:rPr lang="zh-TW" altLang="en-US" sz="1600" dirty="0"/>
                  <a:t> </a:t>
                </a:r>
                <a:r>
                  <a:rPr lang="en-US" altLang="zh-TW" sz="1600" dirty="0"/>
                  <a:t>is singular.</a:t>
                </a:r>
              </a:p>
              <a:p>
                <a:pPr>
                  <a:lnSpc>
                    <a:spcPts val="8000"/>
                  </a:lnSpc>
                  <a:spcBef>
                    <a:spcPts val="0"/>
                  </a:spcBef>
                </a:pPr>
                <a:r>
                  <a:rPr lang="en-US" altLang="zh-TW" sz="1600" dirty="0"/>
                  <a:t>                              </a:t>
                </a:r>
                <a14:m>
                  <m:oMath xmlns:m="http://schemas.openxmlformats.org/officeDocument/2006/math">
                    <m:d>
                      <m:dPr>
                        <m:begChr m:val="["/>
                        <m:endChr m:val="]"/>
                        <m:ctrlPr>
                          <a:rPr lang="en-US" altLang="zh-TW" sz="1600" i="1" smtClean="0">
                            <a:latin typeface="Cambria Math" panose="02040503050406030204" pitchFamily="18" charset="0"/>
                          </a:rPr>
                        </m:ctrlPr>
                      </m:dPr>
                      <m:e>
                        <m:eqArr>
                          <m:eqArrPr>
                            <m:ctrlPr>
                              <a:rPr lang="en-US" altLang="zh-TW" sz="1600" b="0" i="1" smtClean="0">
                                <a:latin typeface="Cambria Math" panose="02040503050406030204" pitchFamily="18" charset="0"/>
                              </a:rPr>
                            </m:ctrlPr>
                          </m:eqArrPr>
                          <m:e>
                            <m:sSub>
                              <m:sSubPr>
                                <m:ctrlPr>
                                  <a:rPr lang="en-US" altLang="zh-TW" sz="1600" b="0" i="1" smtClean="0">
                                    <a:latin typeface="Cambria Math" panose="02040503050406030204" pitchFamily="18" charset="0"/>
                                  </a:rPr>
                                </m:ctrlPr>
                              </m:sSubPr>
                              <m:e>
                                <m:r>
                                  <a:rPr lang="en-US" altLang="zh-TW" sz="1600" b="1" i="1" smtClean="0">
                                    <a:latin typeface="Cambria Math" panose="02040503050406030204" pitchFamily="18" charset="0"/>
                                  </a:rPr>
                                  <m:t>𝑨</m:t>
                                </m:r>
                              </m:e>
                              <m:sub>
                                <m:r>
                                  <a:rPr lang="en-US" altLang="zh-TW" sz="1600" b="0" i="1" smtClean="0">
                                    <a:latin typeface="Cambria Math" panose="02040503050406030204" pitchFamily="18" charset="0"/>
                                  </a:rPr>
                                  <m:t>0</m:t>
                                </m:r>
                              </m:sub>
                            </m:sSub>
                          </m:e>
                          <m:e>
                            <m:sSub>
                              <m:sSubPr>
                                <m:ctrlPr>
                                  <a:rPr lang="en-US" altLang="zh-TW" sz="1600" b="0" i="1" smtClean="0">
                                    <a:latin typeface="Cambria Math" panose="02040503050406030204" pitchFamily="18" charset="0"/>
                                  </a:rPr>
                                </m:ctrlPr>
                              </m:sSubPr>
                              <m:e>
                                <m:r>
                                  <a:rPr lang="en-US" altLang="zh-TW" sz="1600" b="1" i="1" smtClean="0">
                                    <a:latin typeface="Cambria Math" panose="02040503050406030204" pitchFamily="18" charset="0"/>
                                  </a:rPr>
                                  <m:t>𝑨</m:t>
                                </m:r>
                              </m:e>
                              <m:sub>
                                <m:r>
                                  <a:rPr lang="en-US" altLang="zh-TW" sz="1600" b="0" i="1" smtClean="0">
                                    <a:latin typeface="Cambria Math" panose="02040503050406030204" pitchFamily="18" charset="0"/>
                                  </a:rPr>
                                  <m:t>1</m:t>
                                </m:r>
                              </m:sub>
                            </m:sSub>
                          </m:e>
                          <m:e>
                            <m:r>
                              <a:rPr lang="en-US" altLang="zh-TW" sz="1600" b="0" i="1" smtClean="0">
                                <a:latin typeface="Cambria Math" panose="02040503050406030204" pitchFamily="18" charset="0"/>
                                <a:ea typeface="Cambria Math" panose="02040503050406030204" pitchFamily="18" charset="0"/>
                              </a:rPr>
                              <m:t>⋮</m:t>
                            </m:r>
                          </m:e>
                          <m:e>
                            <m:sSub>
                              <m:sSubPr>
                                <m:ctrlPr>
                                  <a:rPr lang="en-US" altLang="zh-TW" sz="1600" i="1">
                                    <a:latin typeface="Cambria Math" panose="02040503050406030204" pitchFamily="18" charset="0"/>
                                  </a:rPr>
                                </m:ctrlPr>
                              </m:sSubPr>
                              <m:e>
                                <m:r>
                                  <a:rPr lang="en-US" altLang="zh-TW" sz="1600" b="1" i="1">
                                    <a:latin typeface="Cambria Math" panose="02040503050406030204" pitchFamily="18" charset="0"/>
                                  </a:rPr>
                                  <m:t>𝑨</m:t>
                                </m:r>
                              </m:e>
                              <m:sub>
                                <m:r>
                                  <a:rPr lang="en-US" altLang="zh-TW" sz="1600" b="0" i="1" smtClean="0">
                                    <a:latin typeface="Cambria Math" panose="02040503050406030204" pitchFamily="18" charset="0"/>
                                  </a:rPr>
                                  <m:t>𝑁</m:t>
                                </m:r>
                                <m:r>
                                  <a:rPr lang="en-US" altLang="zh-TW" sz="1600" b="0" i="1" smtClean="0">
                                    <a:latin typeface="Cambria Math" panose="02040503050406030204" pitchFamily="18" charset="0"/>
                                  </a:rPr>
                                  <m:t>+1</m:t>
                                </m:r>
                              </m:sub>
                            </m:sSub>
                          </m:e>
                        </m:eqArr>
                      </m:e>
                    </m:d>
                    <m:r>
                      <a:rPr lang="en-US" altLang="zh-TW" sz="1600" b="1" i="1" smtClean="0">
                        <a:latin typeface="Cambria Math" panose="02040503050406030204" pitchFamily="18" charset="0"/>
                      </a:rPr>
                      <m:t>𝒙</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𝜔</m:t>
                    </m:r>
                    <m:d>
                      <m:dPr>
                        <m:begChr m:val="["/>
                        <m:endChr m:val="]"/>
                        <m:ctrlPr>
                          <a:rPr lang="en-US" altLang="zh-TW" sz="1600" b="0" i="1" smtClean="0">
                            <a:latin typeface="Cambria Math" panose="02040503050406030204" pitchFamily="18" charset="0"/>
                          </a:rPr>
                        </m:ctrlPr>
                      </m:dPr>
                      <m:e>
                        <m:eqArr>
                          <m:eqArrPr>
                            <m:ctrlPr>
                              <a:rPr lang="en-US" altLang="zh-TW" sz="1600" i="1" smtClean="0">
                                <a:latin typeface="Cambria Math" panose="02040503050406030204" pitchFamily="18" charset="0"/>
                              </a:rPr>
                            </m:ctrlPr>
                          </m:eqArrPr>
                          <m:e>
                            <m:r>
                              <a:rPr lang="en-US" altLang="zh-TW" sz="1600" i="1" smtClean="0">
                                <a:solidFill>
                                  <a:srgbClr val="FF0000"/>
                                </a:solidFill>
                                <a:latin typeface="Cambria Math" panose="02040503050406030204" pitchFamily="18" charset="0"/>
                              </a:rPr>
                              <m:t>0</m:t>
                            </m:r>
                          </m:e>
                          <m:e>
                            <m:sSub>
                              <m:sSubPr>
                                <m:ctrlPr>
                                  <a:rPr lang="en-US" altLang="zh-TW" sz="1600" b="0" i="1" smtClean="0">
                                    <a:latin typeface="Cambria Math" panose="02040503050406030204" pitchFamily="18" charset="0"/>
                                  </a:rPr>
                                </m:ctrlPr>
                              </m:sSubPr>
                              <m:e>
                                <m:r>
                                  <a:rPr lang="en-US" altLang="zh-TW" sz="1600" b="1" i="1" smtClean="0">
                                    <a:latin typeface="Cambria Math" panose="02040503050406030204" pitchFamily="18" charset="0"/>
                                  </a:rPr>
                                  <m:t>𝑩</m:t>
                                </m:r>
                              </m:e>
                              <m:sub>
                                <m:r>
                                  <a:rPr lang="en-US" altLang="zh-TW" sz="1600" b="0" i="1" smtClean="0">
                                    <a:latin typeface="Cambria Math" panose="02040503050406030204" pitchFamily="18" charset="0"/>
                                  </a:rPr>
                                  <m:t>1</m:t>
                                </m:r>
                              </m:sub>
                            </m:sSub>
                          </m:e>
                          <m:e>
                            <m:r>
                              <a:rPr lang="en-US" altLang="zh-TW" sz="1600" i="1">
                                <a:latin typeface="Cambria Math" panose="02040503050406030204" pitchFamily="18" charset="0"/>
                                <a:ea typeface="Cambria Math" panose="02040503050406030204" pitchFamily="18" charset="0"/>
                              </a:rPr>
                              <m:t>⋮</m:t>
                            </m:r>
                          </m:e>
                          <m:e>
                            <m:sSub>
                              <m:sSubPr>
                                <m:ctrlPr>
                                  <a:rPr lang="en-US" altLang="zh-TW" sz="1600" i="1">
                                    <a:latin typeface="Cambria Math" panose="02040503050406030204" pitchFamily="18" charset="0"/>
                                  </a:rPr>
                                </m:ctrlPr>
                              </m:sSubPr>
                              <m:e>
                                <m:r>
                                  <a:rPr lang="en-US" altLang="zh-TW" sz="1600" b="1" i="1" smtClean="0">
                                    <a:latin typeface="Cambria Math" panose="02040503050406030204" pitchFamily="18" charset="0"/>
                                  </a:rPr>
                                  <m:t>𝑩</m:t>
                                </m:r>
                              </m:e>
                              <m:sub>
                                <m:r>
                                  <a:rPr lang="en-US" altLang="zh-TW" sz="1600" i="1">
                                    <a:latin typeface="Cambria Math" panose="02040503050406030204" pitchFamily="18" charset="0"/>
                                  </a:rPr>
                                  <m:t>𝑁</m:t>
                                </m:r>
                                <m:r>
                                  <a:rPr lang="en-US" altLang="zh-TW" sz="1600" b="0" i="1" smtClean="0">
                                    <a:latin typeface="Cambria Math" panose="02040503050406030204" pitchFamily="18" charset="0"/>
                                  </a:rPr>
                                  <m:t>+1</m:t>
                                </m:r>
                              </m:sub>
                            </m:sSub>
                          </m:e>
                        </m:eqArr>
                      </m:e>
                    </m:d>
                    <m:r>
                      <a:rPr lang="en-US" altLang="zh-TW" sz="1600" b="1" i="1" smtClean="0">
                        <a:latin typeface="Cambria Math" panose="02040503050406030204" pitchFamily="18" charset="0"/>
                      </a:rPr>
                      <m:t>𝒙</m:t>
                    </m:r>
                  </m:oMath>
                </a14:m>
                <a:r>
                  <a:rPr lang="zh-TW" altLang="en-US" sz="1600" b="1" dirty="0"/>
                  <a:t>                                                   </a:t>
                </a:r>
                <a14:m>
                  <m:oMath xmlns:m="http://schemas.openxmlformats.org/officeDocument/2006/math">
                    <m:d>
                      <m:dPr>
                        <m:begChr m:val="["/>
                        <m:endChr m:val="]"/>
                        <m:ctrlPr>
                          <a:rPr lang="en-US" altLang="zh-TW" sz="1600" i="1">
                            <a:latin typeface="Cambria Math" panose="02040503050406030204" pitchFamily="18" charset="0"/>
                          </a:rPr>
                        </m:ctrlPr>
                      </m:dPr>
                      <m:e>
                        <m:eqArr>
                          <m:eqArrPr>
                            <m:ctrlPr>
                              <a:rPr lang="en-US" altLang="zh-TW" sz="1600" i="1">
                                <a:latin typeface="Cambria Math" panose="02040503050406030204" pitchFamily="18" charset="0"/>
                              </a:rPr>
                            </m:ctrlPr>
                          </m:eqArrPr>
                          <m:e>
                            <m:sSub>
                              <m:sSubPr>
                                <m:ctrlPr>
                                  <a:rPr lang="en-US" altLang="zh-TW" sz="1600" i="1">
                                    <a:latin typeface="Cambria Math" panose="02040503050406030204" pitchFamily="18" charset="0"/>
                                  </a:rPr>
                                </m:ctrlPr>
                              </m:sSubPr>
                              <m:e>
                                <m:r>
                                  <a:rPr lang="en-US" altLang="zh-TW" sz="1600" b="1" i="1">
                                    <a:latin typeface="Cambria Math" panose="02040503050406030204" pitchFamily="18" charset="0"/>
                                  </a:rPr>
                                  <m:t>𝑨</m:t>
                                </m:r>
                              </m:e>
                              <m:sub>
                                <m:r>
                                  <a:rPr lang="en-US" altLang="zh-TW" sz="1600" i="1">
                                    <a:latin typeface="Cambria Math" panose="02040503050406030204" pitchFamily="18" charset="0"/>
                                  </a:rPr>
                                  <m:t>0</m:t>
                                </m:r>
                              </m:sub>
                            </m:sSub>
                          </m:e>
                          <m:e>
                            <m:sSub>
                              <m:sSubPr>
                                <m:ctrlPr>
                                  <a:rPr lang="en-US" altLang="zh-TW" sz="1600" i="1">
                                    <a:latin typeface="Cambria Math" panose="02040503050406030204" pitchFamily="18" charset="0"/>
                                  </a:rPr>
                                </m:ctrlPr>
                              </m:sSubPr>
                              <m:e>
                                <m:r>
                                  <a:rPr lang="en-US" altLang="zh-TW" sz="1600" b="1" i="1">
                                    <a:latin typeface="Cambria Math" panose="02040503050406030204" pitchFamily="18" charset="0"/>
                                  </a:rPr>
                                  <m:t>𝑨</m:t>
                                </m:r>
                              </m:e>
                              <m:sub>
                                <m:r>
                                  <a:rPr lang="en-US" altLang="zh-TW" sz="1600" i="1">
                                    <a:latin typeface="Cambria Math" panose="02040503050406030204" pitchFamily="18" charset="0"/>
                                  </a:rPr>
                                  <m:t>1</m:t>
                                </m:r>
                              </m:sub>
                            </m:sSub>
                          </m:e>
                          <m:e>
                            <m:r>
                              <a:rPr lang="en-US" altLang="zh-TW" sz="1600" i="1">
                                <a:latin typeface="Cambria Math" panose="02040503050406030204" pitchFamily="18" charset="0"/>
                                <a:ea typeface="Cambria Math" panose="02040503050406030204" pitchFamily="18" charset="0"/>
                              </a:rPr>
                              <m:t>⋮</m:t>
                            </m:r>
                          </m:e>
                          <m:e>
                            <m:sSub>
                              <m:sSubPr>
                                <m:ctrlPr>
                                  <a:rPr lang="en-US" altLang="zh-TW" sz="1600" i="1">
                                    <a:latin typeface="Cambria Math" panose="02040503050406030204" pitchFamily="18" charset="0"/>
                                  </a:rPr>
                                </m:ctrlPr>
                              </m:sSubPr>
                              <m:e>
                                <m:r>
                                  <a:rPr lang="en-US" altLang="zh-TW" sz="1600" b="1" i="1">
                                    <a:latin typeface="Cambria Math" panose="02040503050406030204" pitchFamily="18" charset="0"/>
                                  </a:rPr>
                                  <m:t>𝑨</m:t>
                                </m:r>
                              </m:e>
                              <m:sub>
                                <m:r>
                                  <a:rPr lang="en-US" altLang="zh-TW" sz="1600" i="1">
                                    <a:latin typeface="Cambria Math" panose="02040503050406030204" pitchFamily="18" charset="0"/>
                                  </a:rPr>
                                  <m:t>𝑁</m:t>
                                </m:r>
                                <m:r>
                                  <a:rPr lang="en-US" altLang="zh-TW" sz="1600" i="1">
                                    <a:latin typeface="Cambria Math" panose="02040503050406030204" pitchFamily="18" charset="0"/>
                                  </a:rPr>
                                  <m:t>+1</m:t>
                                </m:r>
                              </m:sub>
                            </m:sSub>
                          </m:e>
                        </m:eqArr>
                      </m:e>
                    </m:d>
                    <m:r>
                      <a:rPr lang="en-US" altLang="zh-TW" sz="1600" b="1" i="1">
                        <a:latin typeface="Cambria Math" panose="02040503050406030204" pitchFamily="18" charset="0"/>
                      </a:rPr>
                      <m:t>𝒙</m:t>
                    </m:r>
                    <m:r>
                      <a:rPr lang="en-US" altLang="zh-TW" sz="1600" i="1">
                        <a:latin typeface="Cambria Math" panose="02040503050406030204" pitchFamily="18" charset="0"/>
                      </a:rPr>
                      <m:t>=</m:t>
                    </m:r>
                    <m:r>
                      <a:rPr lang="en-US" altLang="zh-TW" sz="1600" i="1">
                        <a:latin typeface="Cambria Math" panose="02040503050406030204" pitchFamily="18" charset="0"/>
                      </a:rPr>
                      <m:t>𝜔</m:t>
                    </m:r>
                    <m:d>
                      <m:dPr>
                        <m:begChr m:val="["/>
                        <m:endChr m:val="]"/>
                        <m:ctrlPr>
                          <a:rPr lang="en-US" altLang="zh-TW" sz="1600" i="1">
                            <a:latin typeface="Cambria Math" panose="02040503050406030204" pitchFamily="18" charset="0"/>
                          </a:rPr>
                        </m:ctrlPr>
                      </m:dPr>
                      <m:e>
                        <m:eqArr>
                          <m:eqArrPr>
                            <m:ctrlPr>
                              <a:rPr lang="en-US" altLang="zh-TW" sz="1600" i="1">
                                <a:latin typeface="Cambria Math" panose="02040503050406030204" pitchFamily="18" charset="0"/>
                              </a:rPr>
                            </m:ctrlPr>
                          </m:eqArrPr>
                          <m:e>
                            <m:r>
                              <a:rPr lang="en-US" altLang="zh-TW" sz="1600" b="0" i="1" smtClean="0">
                                <a:solidFill>
                                  <a:srgbClr val="FF0000"/>
                                </a:solidFill>
                                <a:latin typeface="Cambria Math" panose="02040503050406030204" pitchFamily="18" charset="0"/>
                              </a:rPr>
                              <m:t>𝜖</m:t>
                            </m:r>
                            <m:sSub>
                              <m:sSubPr>
                                <m:ctrlPr>
                                  <a:rPr lang="en-US" altLang="zh-TW" sz="1600" i="1">
                                    <a:solidFill>
                                      <a:srgbClr val="FF0000"/>
                                    </a:solidFill>
                                    <a:latin typeface="Cambria Math" panose="02040503050406030204" pitchFamily="18" charset="0"/>
                                  </a:rPr>
                                </m:ctrlPr>
                              </m:sSubPr>
                              <m:e>
                                <m:r>
                                  <a:rPr lang="en-US" altLang="zh-TW" sz="1600" b="1" i="1">
                                    <a:solidFill>
                                      <a:srgbClr val="FF0000"/>
                                    </a:solidFill>
                                    <a:latin typeface="Cambria Math" panose="02040503050406030204" pitchFamily="18" charset="0"/>
                                  </a:rPr>
                                  <m:t>𝑨</m:t>
                                </m:r>
                              </m:e>
                              <m:sub>
                                <m:r>
                                  <a:rPr lang="en-US" altLang="zh-TW" sz="1600" i="1">
                                    <a:solidFill>
                                      <a:srgbClr val="FF0000"/>
                                    </a:solidFill>
                                    <a:latin typeface="Cambria Math" panose="02040503050406030204" pitchFamily="18" charset="0"/>
                                  </a:rPr>
                                  <m:t>0</m:t>
                                </m:r>
                              </m:sub>
                            </m:sSub>
                          </m:e>
                          <m:e>
                            <m:sSub>
                              <m:sSubPr>
                                <m:ctrlPr>
                                  <a:rPr lang="en-US" altLang="zh-TW" sz="1600" i="1">
                                    <a:latin typeface="Cambria Math" panose="02040503050406030204" pitchFamily="18" charset="0"/>
                                  </a:rPr>
                                </m:ctrlPr>
                              </m:sSubPr>
                              <m:e>
                                <m:r>
                                  <a:rPr lang="en-US" altLang="zh-TW" sz="1600" b="1" i="1">
                                    <a:latin typeface="Cambria Math" panose="02040503050406030204" pitchFamily="18" charset="0"/>
                                  </a:rPr>
                                  <m:t>𝑩</m:t>
                                </m:r>
                              </m:e>
                              <m:sub>
                                <m:r>
                                  <a:rPr lang="en-US" altLang="zh-TW" sz="1600" i="1">
                                    <a:latin typeface="Cambria Math" panose="02040503050406030204" pitchFamily="18" charset="0"/>
                                  </a:rPr>
                                  <m:t>1</m:t>
                                </m:r>
                              </m:sub>
                            </m:sSub>
                          </m:e>
                          <m:e>
                            <m:r>
                              <a:rPr lang="en-US" altLang="zh-TW" sz="1600" i="1">
                                <a:latin typeface="Cambria Math" panose="02040503050406030204" pitchFamily="18" charset="0"/>
                                <a:ea typeface="Cambria Math" panose="02040503050406030204" pitchFamily="18" charset="0"/>
                              </a:rPr>
                              <m:t>⋮</m:t>
                            </m:r>
                          </m:e>
                          <m:e>
                            <m:sSub>
                              <m:sSubPr>
                                <m:ctrlPr>
                                  <a:rPr lang="en-US" altLang="zh-TW" sz="1600" i="1">
                                    <a:latin typeface="Cambria Math" panose="02040503050406030204" pitchFamily="18" charset="0"/>
                                  </a:rPr>
                                </m:ctrlPr>
                              </m:sSubPr>
                              <m:e>
                                <m:r>
                                  <a:rPr lang="en-US" altLang="zh-TW" sz="1600" b="1" i="1">
                                    <a:latin typeface="Cambria Math" panose="02040503050406030204" pitchFamily="18" charset="0"/>
                                  </a:rPr>
                                  <m:t>𝑩</m:t>
                                </m:r>
                              </m:e>
                              <m:sub>
                                <m:r>
                                  <a:rPr lang="en-US" altLang="zh-TW" sz="1600" i="1">
                                    <a:latin typeface="Cambria Math" panose="02040503050406030204" pitchFamily="18" charset="0"/>
                                  </a:rPr>
                                  <m:t>𝑁</m:t>
                                </m:r>
                                <m:r>
                                  <a:rPr lang="en-US" altLang="zh-TW" sz="1600" i="1">
                                    <a:latin typeface="Cambria Math" panose="02040503050406030204" pitchFamily="18" charset="0"/>
                                  </a:rPr>
                                  <m:t>+1</m:t>
                                </m:r>
                              </m:sub>
                            </m:sSub>
                          </m:e>
                        </m:eqArr>
                      </m:e>
                    </m:d>
                    <m:r>
                      <a:rPr lang="en-US" altLang="zh-TW" sz="1600" b="1" i="1">
                        <a:latin typeface="Cambria Math" panose="02040503050406030204" pitchFamily="18" charset="0"/>
                      </a:rPr>
                      <m:t>𝒙</m:t>
                    </m:r>
                  </m:oMath>
                </a14:m>
                <a:r>
                  <a:rPr lang="zh-TW" altLang="en-US" sz="1600" b="1" dirty="0"/>
                  <a:t> </a:t>
                </a:r>
              </a:p>
            </p:txBody>
          </p:sp>
        </mc:Choice>
        <mc:Fallback xmlns="">
          <p:sp>
            <p:nvSpPr>
              <p:cNvPr id="8" name="內容版面配置區 2">
                <a:extLst>
                  <a:ext uri="{FF2B5EF4-FFF2-40B4-BE49-F238E27FC236}">
                    <a16:creationId xmlns:a16="http://schemas.microsoft.com/office/drawing/2014/main" id="{AEAD59DC-9CB3-4FD9-AB40-A6F22C9B9C22}"/>
                  </a:ext>
                </a:extLst>
              </p:cNvPr>
              <p:cNvSpPr txBox="1">
                <a:spLocks noRot="1" noChangeAspect="1" noMove="1" noResize="1" noEditPoints="1" noAdjustHandles="1" noChangeArrowheads="1" noChangeShapeType="1" noTextEdit="1"/>
              </p:cNvSpPr>
              <p:nvPr/>
            </p:nvSpPr>
            <p:spPr>
              <a:xfrm>
                <a:off x="838200" y="5074523"/>
                <a:ext cx="10515600" cy="1783477"/>
              </a:xfrm>
              <a:prstGeom prst="rect">
                <a:avLst/>
              </a:prstGeom>
              <a:blipFill>
                <a:blip r:embed="rId5"/>
                <a:stretch>
                  <a:fillRect l="-232"/>
                </a:stretch>
              </a:blipFill>
            </p:spPr>
            <p:txBody>
              <a:bodyPr/>
              <a:lstStyle/>
              <a:p>
                <a:r>
                  <a:rPr lang="zh-TW" altLang="en-US">
                    <a:noFill/>
                  </a:rPr>
                  <a:t> </a:t>
                </a:r>
              </a:p>
            </p:txBody>
          </p:sp>
        </mc:Fallback>
      </mc:AlternateContent>
      <p:sp>
        <p:nvSpPr>
          <p:cNvPr id="10" name="箭號: 向下 9">
            <a:extLst>
              <a:ext uri="{FF2B5EF4-FFF2-40B4-BE49-F238E27FC236}">
                <a16:creationId xmlns:a16="http://schemas.microsoft.com/office/drawing/2014/main" id="{FD96CD20-2336-4862-8993-E95ED7DA0B5D}"/>
              </a:ext>
            </a:extLst>
          </p:cNvPr>
          <p:cNvSpPr/>
          <p:nvPr/>
        </p:nvSpPr>
        <p:spPr>
          <a:xfrm rot="16200000">
            <a:off x="5259896" y="5679862"/>
            <a:ext cx="387927" cy="878638"/>
          </a:xfrm>
          <a:prstGeom prst="downArrow">
            <a:avLst>
              <a:gd name="adj1" fmla="val 46726"/>
              <a:gd name="adj2" fmla="val 35273"/>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latin typeface="+mn-ea"/>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E1BA40C4-05DD-43FD-8D7D-94B3EEE41560}"/>
                  </a:ext>
                </a:extLst>
              </p:cNvPr>
              <p:cNvSpPr/>
              <p:nvPr/>
            </p:nvSpPr>
            <p:spPr>
              <a:xfrm>
                <a:off x="9365627" y="6143868"/>
                <a:ext cx="1988173" cy="338554"/>
              </a:xfrm>
              <a:prstGeom prst="rect">
                <a:avLst/>
              </a:prstGeom>
            </p:spPr>
            <p:txBody>
              <a:bodyPr wrap="none">
                <a:spAutoFit/>
              </a:bodyPr>
              <a:lstStyle/>
              <a:p>
                <a14:m>
                  <m:oMath xmlns:m="http://schemas.openxmlformats.org/officeDocument/2006/math">
                    <m:r>
                      <a:rPr lang="en-US" altLang="zh-TW" sz="1600" i="1" smtClean="0">
                        <a:solidFill>
                          <a:schemeClr val="tx1"/>
                        </a:solidFill>
                        <a:latin typeface="Cambria Math" panose="02040503050406030204" pitchFamily="18" charset="0"/>
                      </a:rPr>
                      <m:t>𝜖</m:t>
                    </m:r>
                    <m:r>
                      <a:rPr lang="en-US" altLang="zh-TW" sz="1600" b="0" i="1" smtClean="0">
                        <a:solidFill>
                          <a:schemeClr val="tx1"/>
                        </a:solidFill>
                        <a:latin typeface="Cambria Math" panose="02040503050406030204" pitchFamily="18" charset="0"/>
                      </a:rPr>
                      <m:t>:</m:t>
                    </m:r>
                  </m:oMath>
                </a14:m>
                <a:r>
                  <a:rPr lang="zh-TW" altLang="en-US" sz="1600" dirty="0">
                    <a:solidFill>
                      <a:schemeClr val="tx1"/>
                    </a:solidFill>
                    <a:latin typeface="Calibri" panose="020F0502020204030204" pitchFamily="34" charset="0"/>
                    <a:cs typeface="Calibri" panose="020F0502020204030204" pitchFamily="34" charset="0"/>
                  </a:rPr>
                  <a:t> </a:t>
                </a:r>
                <a:r>
                  <a:rPr lang="en-US" altLang="zh-TW" sz="1600" dirty="0">
                    <a:solidFill>
                      <a:schemeClr val="tx1"/>
                    </a:solidFill>
                    <a:latin typeface="Calibri" panose="020F0502020204030204" pitchFamily="34" charset="0"/>
                    <a:cs typeface="Calibri" panose="020F0502020204030204" pitchFamily="34" charset="0"/>
                  </a:rPr>
                  <a:t>A complex multiple</a:t>
                </a:r>
                <a:endParaRPr lang="zh-TW" altLang="en-US" sz="1600" dirty="0">
                  <a:solidFill>
                    <a:schemeClr val="tx1"/>
                  </a:solidFill>
                  <a:latin typeface="Calibri" panose="020F0502020204030204" pitchFamily="34" charset="0"/>
                  <a:cs typeface="Calibri" panose="020F0502020204030204" pitchFamily="34" charset="0"/>
                </a:endParaRPr>
              </a:p>
            </p:txBody>
          </p:sp>
        </mc:Choice>
        <mc:Fallback xmlns="">
          <p:sp>
            <p:nvSpPr>
              <p:cNvPr id="11" name="矩形 10">
                <a:extLst>
                  <a:ext uri="{FF2B5EF4-FFF2-40B4-BE49-F238E27FC236}">
                    <a16:creationId xmlns:a16="http://schemas.microsoft.com/office/drawing/2014/main" id="{E1BA40C4-05DD-43FD-8D7D-94B3EEE41560}"/>
                  </a:ext>
                </a:extLst>
              </p:cNvPr>
              <p:cNvSpPr>
                <a:spLocks noRot="1" noChangeAspect="1" noMove="1" noResize="1" noEditPoints="1" noAdjustHandles="1" noChangeArrowheads="1" noChangeShapeType="1" noTextEdit="1"/>
              </p:cNvSpPr>
              <p:nvPr/>
            </p:nvSpPr>
            <p:spPr>
              <a:xfrm>
                <a:off x="9365627" y="6143868"/>
                <a:ext cx="1988173" cy="338554"/>
              </a:xfrm>
              <a:prstGeom prst="rect">
                <a:avLst/>
              </a:prstGeom>
              <a:blipFill>
                <a:blip r:embed="rId6"/>
                <a:stretch>
                  <a:fillRect t="-5455" r="-306" b="-2363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24171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252263-F760-4086-A543-7D63FB3346C2}"/>
              </a:ext>
            </a:extLst>
          </p:cNvPr>
          <p:cNvSpPr>
            <a:spLocks noGrp="1"/>
          </p:cNvSpPr>
          <p:nvPr>
            <p:ph type="title"/>
          </p:nvPr>
        </p:nvSpPr>
        <p:spPr/>
        <p:txBody>
          <a:bodyPr/>
          <a:lstStyle/>
          <a:p>
            <a:r>
              <a:rPr lang="en-US" altLang="zh-TW" dirty="0"/>
              <a:t>Convergence test for numerical method</a:t>
            </a:r>
            <a:endParaRPr lang="zh-TW" altLang="en-US" dirty="0"/>
          </a:p>
        </p:txBody>
      </p:sp>
      <p:sp>
        <p:nvSpPr>
          <p:cNvPr id="3" name="內容版面配置區 2">
            <a:extLst>
              <a:ext uri="{FF2B5EF4-FFF2-40B4-BE49-F238E27FC236}">
                <a16:creationId xmlns:a16="http://schemas.microsoft.com/office/drawing/2014/main" id="{BFAF3B06-D3BA-4EBA-AC6B-AF3DF182E88E}"/>
              </a:ext>
            </a:extLst>
          </p:cNvPr>
          <p:cNvSpPr>
            <a:spLocks noGrp="1"/>
          </p:cNvSpPr>
          <p:nvPr>
            <p:ph idx="1"/>
          </p:nvPr>
        </p:nvSpPr>
        <p:spPr>
          <a:xfrm>
            <a:off x="838200" y="862642"/>
            <a:ext cx="6506183" cy="3495349"/>
          </a:xfrm>
        </p:spPr>
        <p:txBody>
          <a:bodyPr>
            <a:noAutofit/>
          </a:bodyPr>
          <a:lstStyle/>
          <a:p>
            <a:pPr marL="285750" indent="-285750">
              <a:buFont typeface="Arial" panose="020B0604020202020204" pitchFamily="34" charset="0"/>
              <a:buChar char="•"/>
            </a:pPr>
            <a:r>
              <a:rPr lang="en-US" altLang="zh-TW" dirty="0"/>
              <a:t>Conversion tests are done by examining the convergence of growth rate with number of collocation points needed.</a:t>
            </a:r>
          </a:p>
          <a:p>
            <a:pPr marL="285750" indent="-285750">
              <a:buFont typeface="Arial" panose="020B0604020202020204" pitchFamily="34" charset="0"/>
              <a:buChar char="•"/>
            </a:pPr>
            <a:r>
              <a:rPr lang="en-US" altLang="zh-TW" dirty="0"/>
              <a:t>With no available analytical solution, the error is computed by comparing with the assumed most accurate solution, which is the case with the most collocation points.</a:t>
            </a:r>
          </a:p>
          <a:p>
            <a:pPr marL="285750" indent="-285750">
              <a:buFont typeface="Arial" panose="020B0604020202020204" pitchFamily="34" charset="0"/>
              <a:buChar char="•"/>
            </a:pPr>
            <a:r>
              <a:rPr lang="en-US" altLang="zh-TW" dirty="0"/>
              <a:t>Method are chosen according to both convergence and computational time.</a:t>
            </a:r>
            <a:endParaRPr lang="zh-TW" altLang="en-US" dirty="0"/>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D97092C-5719-4C9E-8F70-1FE1ED46D754}"/>
                  </a:ext>
                </a:extLst>
              </p:cNvPr>
              <p:cNvGraphicFramePr>
                <a:graphicFrameLocks noGrp="1"/>
              </p:cNvGraphicFramePr>
              <p:nvPr>
                <p:extLst>
                  <p:ext uri="{D42A27DB-BD31-4B8C-83A1-F6EECF244321}">
                    <p14:modId xmlns:p14="http://schemas.microsoft.com/office/powerpoint/2010/main" val="3644952080"/>
                  </p:ext>
                </p:extLst>
              </p:nvPr>
            </p:nvGraphicFramePr>
            <p:xfrm>
              <a:off x="7441660" y="1789797"/>
              <a:ext cx="4542818" cy="3574411"/>
            </p:xfrm>
            <a:graphic>
              <a:graphicData uri="http://schemas.openxmlformats.org/drawingml/2006/table">
                <a:tbl>
                  <a:tblPr firstRow="1" bandRow="1">
                    <a:tableStyleId>{2D5ABB26-0587-4C30-8999-92F81FD0307C}</a:tableStyleId>
                  </a:tblPr>
                  <a:tblGrid>
                    <a:gridCol w="1945532">
                      <a:extLst>
                        <a:ext uri="{9D8B030D-6E8A-4147-A177-3AD203B41FA5}">
                          <a16:colId xmlns:a16="http://schemas.microsoft.com/office/drawing/2014/main" val="2182639943"/>
                        </a:ext>
                      </a:extLst>
                    </a:gridCol>
                    <a:gridCol w="1298643">
                      <a:extLst>
                        <a:ext uri="{9D8B030D-6E8A-4147-A177-3AD203B41FA5}">
                          <a16:colId xmlns:a16="http://schemas.microsoft.com/office/drawing/2014/main" val="3293671303"/>
                        </a:ext>
                      </a:extLst>
                    </a:gridCol>
                    <a:gridCol w="1298643">
                      <a:extLst>
                        <a:ext uri="{9D8B030D-6E8A-4147-A177-3AD203B41FA5}">
                          <a16:colId xmlns:a16="http://schemas.microsoft.com/office/drawing/2014/main" val="3176032389"/>
                        </a:ext>
                      </a:extLst>
                    </a:gridCol>
                  </a:tblGrid>
                  <a:tr h="373828">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𝐹𝑟</m:t>
                                </m:r>
                              </m:oMath>
                            </m:oMathPara>
                          </a14:m>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algn="ct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1.5</m:t>
                                </m:r>
                              </m:oMath>
                            </m:oMathPara>
                          </a14:m>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129540877"/>
                      </a:ext>
                    </a:extLst>
                  </a:tr>
                  <a:tr h="583787">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𝑅𝑒</m:t>
                                </m:r>
                              </m:oMath>
                            </m:oMathPara>
                          </a14:m>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14:m>
                            <m:oMath xmlns:m="http://schemas.openxmlformats.org/officeDocument/2006/math">
                              <m:r>
                                <a:rPr lang="en-US" altLang="zh-TW" sz="1600" b="0" i="1" smtClean="0">
                                  <a:latin typeface="Cambria Math" panose="02040503050406030204" pitchFamily="18" charset="0"/>
                                </a:rPr>
                                <m:t>1000</m:t>
                              </m:r>
                            </m:oMath>
                          </a14:m>
                          <a:r>
                            <a:rPr lang="en-US" altLang="zh-TW" sz="1600" dirty="0"/>
                            <a:t> (viscous)</a:t>
                          </a: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sz="1600" b="0" i="1" smtClean="0">
                                  <a:latin typeface="Cambria Math" panose="02040503050406030204" pitchFamily="18" charset="0"/>
                                </a:rPr>
                                <m:t>∞</m:t>
                              </m:r>
                            </m:oMath>
                          </a14:m>
                          <a:r>
                            <a:rPr lang="zh-TW" altLang="en-US" sz="1600" dirty="0"/>
                            <a:t> </a:t>
                          </a:r>
                          <a:endParaRPr lang="en-US" altLang="zh-TW"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(inviscid)</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093100908"/>
                      </a:ext>
                    </a:extLst>
                  </a:tr>
                  <a:tr h="373828">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𝑘</m:t>
                                </m:r>
                              </m:oMath>
                            </m:oMathPara>
                          </a14:m>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0.3, 1.1, 1.5, 2</m:t>
                                </m:r>
                              </m:oMath>
                            </m:oMathPara>
                          </a14:m>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0.3, 1.1, 1.5, 3</m:t>
                                </m:r>
                              </m:oMath>
                            </m:oMathPara>
                          </a14:m>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148351624"/>
                      </a:ext>
                    </a:extLst>
                  </a:tr>
                  <a:tr h="373828">
                    <a:tc>
                      <a:txBody>
                        <a:bodyPr/>
                        <a:lstStyle/>
                        <a:p>
                          <a:pPr algn="ctr"/>
                          <a:r>
                            <a:rPr lang="en-US" altLang="zh-TW" sz="1600" dirty="0"/>
                            <a:t>Bottom B.C.</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algn="ctr"/>
                          <a:r>
                            <a:rPr lang="en-US" altLang="zh-TW" sz="1600" dirty="0">
                              <a:solidFill>
                                <a:schemeClr val="bg1">
                                  <a:lumMod val="50000"/>
                                </a:schemeClr>
                              </a:solidFill>
                            </a:rPr>
                            <a:t>Exponential decay</a:t>
                          </a:r>
                          <a:endParaRPr lang="zh-TW" altLang="en-US" sz="1600" dirty="0">
                            <a:solidFill>
                              <a:schemeClr val="bg1">
                                <a:lumMod val="50000"/>
                              </a:schemeClr>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2016906838"/>
                      </a:ext>
                    </a:extLst>
                  </a:tr>
                  <a:tr h="373828">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h</m:t>
                                </m:r>
                              </m:oMath>
                            </m:oMathPara>
                          </a14:m>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algn="ctr"/>
                          <a14:m>
                            <m:oMathPara xmlns:m="http://schemas.openxmlformats.org/officeDocument/2006/math">
                              <m:oMathParaPr>
                                <m:jc m:val="centerGroup"/>
                              </m:oMathParaPr>
                              <m:oMath xmlns:m="http://schemas.openxmlformats.org/officeDocument/2006/math">
                                <m:r>
                                  <a:rPr lang="en-US" altLang="zh-TW" sz="1600" b="0" i="1" smtClean="0">
                                    <a:solidFill>
                                      <a:schemeClr val="bg1">
                                        <a:lumMod val="50000"/>
                                      </a:schemeClr>
                                    </a:solidFill>
                                    <a:latin typeface="Cambria Math" panose="02040503050406030204" pitchFamily="18" charset="0"/>
                                  </a:rPr>
                                  <m:t>3</m:t>
                                </m:r>
                                <m:r>
                                  <a:rPr lang="en-US" altLang="zh-TW" sz="1600" b="0" i="1" smtClean="0">
                                    <a:solidFill>
                                      <a:schemeClr val="bg1">
                                        <a:lumMod val="50000"/>
                                      </a:schemeClr>
                                    </a:solidFill>
                                    <a:latin typeface="Cambria Math" panose="02040503050406030204" pitchFamily="18" charset="0"/>
                                  </a:rPr>
                                  <m:t>𝜆</m:t>
                                </m:r>
                              </m:oMath>
                            </m:oMathPara>
                          </a14:m>
                          <a:endParaRPr lang="zh-TW" altLang="en-US" sz="1600" dirty="0">
                            <a:solidFill>
                              <a:schemeClr val="bg1">
                                <a:lumMod val="50000"/>
                              </a:schemeClr>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292700071"/>
                      </a:ext>
                    </a:extLst>
                  </a:tr>
                  <a:tr h="373828">
                    <a:tc>
                      <a:txBody>
                        <a:bodyPr/>
                        <a:lstStyle/>
                        <a:p>
                          <a:pPr algn="ctr"/>
                          <a:r>
                            <a:rPr lang="en-US" altLang="zh-TW" sz="1600" dirty="0"/>
                            <a:t>Number of domains</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algn="ctr"/>
                          <a14:m>
                            <m:oMathPara xmlns:m="http://schemas.openxmlformats.org/officeDocument/2006/math">
                              <m:oMathParaPr>
                                <m:jc m:val="centerGroup"/>
                              </m:oMathParaPr>
                              <m:oMath xmlns:m="http://schemas.openxmlformats.org/officeDocument/2006/math">
                                <m:r>
                                  <a:rPr lang="en-US" altLang="zh-TW" sz="1600" i="1" dirty="0" smtClean="0">
                                    <a:solidFill>
                                      <a:schemeClr val="bg1">
                                        <a:lumMod val="50000"/>
                                      </a:schemeClr>
                                    </a:solidFill>
                                    <a:latin typeface="Cambria Math" panose="02040503050406030204" pitchFamily="18" charset="0"/>
                                  </a:rPr>
                                  <m:t>4</m:t>
                                </m:r>
                              </m:oMath>
                            </m:oMathPara>
                          </a14:m>
                          <a:endParaRPr lang="zh-TW" altLang="en-US" sz="1600" dirty="0">
                            <a:solidFill>
                              <a:schemeClr val="bg1">
                                <a:lumMod val="50000"/>
                              </a:schemeClr>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1532198884"/>
                      </a:ext>
                    </a:extLst>
                  </a:tr>
                  <a:tr h="373828">
                    <a:tc>
                      <a:txBody>
                        <a:bodyPr/>
                        <a:lstStyle/>
                        <a:p>
                          <a:pPr algn="ctr"/>
                          <a:r>
                            <a:rPr lang="en-US" altLang="zh-TW" sz="1600" dirty="0"/>
                            <a:t>GEP solver</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algn="ctr"/>
                          <a:r>
                            <a:rPr lang="en-US" altLang="zh-TW" sz="1600" dirty="0">
                              <a:solidFill>
                                <a:schemeClr val="bg1">
                                  <a:lumMod val="50000"/>
                                </a:schemeClr>
                              </a:solidFill>
                            </a:rPr>
                            <a:t>Inverse A</a:t>
                          </a:r>
                          <a:endParaRPr lang="zh-TW" altLang="en-US" sz="1600" dirty="0">
                            <a:solidFill>
                              <a:schemeClr val="bg1">
                                <a:lumMod val="50000"/>
                              </a:schemeClr>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4266593536"/>
                      </a:ext>
                    </a:extLst>
                  </a:tr>
                  <a:tr h="373828">
                    <a:tc>
                      <a:txBody>
                        <a:bodyPr/>
                        <a:lstStyle/>
                        <a:p>
                          <a:pPr algn="ctr"/>
                          <a:r>
                            <a:rPr lang="en-US" altLang="zh-TW" sz="1600" dirty="0"/>
                            <a:t>Balancing</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algn="ctr"/>
                          <a:r>
                            <a:rPr lang="en-US" altLang="zh-TW" sz="1600" dirty="0">
                              <a:solidFill>
                                <a:schemeClr val="bg1">
                                  <a:lumMod val="50000"/>
                                </a:schemeClr>
                              </a:solidFill>
                            </a:rPr>
                            <a:t>Yes</a:t>
                          </a:r>
                          <a:endParaRPr lang="zh-TW" altLang="en-US" sz="1600" dirty="0">
                            <a:solidFill>
                              <a:schemeClr val="bg1">
                                <a:lumMod val="50000"/>
                              </a:schemeClr>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1555695833"/>
                      </a:ext>
                    </a:extLst>
                  </a:tr>
                  <a:tr h="373828">
                    <a:tc>
                      <a:txBody>
                        <a:bodyPr/>
                        <a:lstStyle/>
                        <a:p>
                          <a:pPr algn="ctr"/>
                          <a:r>
                            <a:rPr lang="en-US" altLang="zh-TW" sz="1600" dirty="0"/>
                            <a:t>De-singularize</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bg1">
                                  <a:lumMod val="50000"/>
                                </a:schemeClr>
                              </a:solidFill>
                            </a:rPr>
                            <a:t>Yes</a:t>
                          </a:r>
                          <a:endParaRPr lang="zh-TW" altLang="en-US" sz="1600" dirty="0">
                            <a:solidFill>
                              <a:schemeClr val="bg1">
                                <a:lumMod val="50000"/>
                              </a:schemeClr>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132973960"/>
                      </a:ext>
                    </a:extLst>
                  </a:tr>
                </a:tbl>
              </a:graphicData>
            </a:graphic>
          </p:graphicFrame>
        </mc:Choice>
        <mc:Fallback xmlns="">
          <p:graphicFrame>
            <p:nvGraphicFramePr>
              <p:cNvPr id="4" name="表格 3">
                <a:extLst>
                  <a:ext uri="{FF2B5EF4-FFF2-40B4-BE49-F238E27FC236}">
                    <a16:creationId xmlns:a16="http://schemas.microsoft.com/office/drawing/2014/main" id="{DD97092C-5719-4C9E-8F70-1FE1ED46D754}"/>
                  </a:ext>
                </a:extLst>
              </p:cNvPr>
              <p:cNvGraphicFramePr>
                <a:graphicFrameLocks noGrp="1"/>
              </p:cNvGraphicFramePr>
              <p:nvPr>
                <p:extLst>
                  <p:ext uri="{D42A27DB-BD31-4B8C-83A1-F6EECF244321}">
                    <p14:modId xmlns:p14="http://schemas.microsoft.com/office/powerpoint/2010/main" val="3644952080"/>
                  </p:ext>
                </p:extLst>
              </p:nvPr>
            </p:nvGraphicFramePr>
            <p:xfrm>
              <a:off x="7441660" y="1789797"/>
              <a:ext cx="4542818" cy="3574411"/>
            </p:xfrm>
            <a:graphic>
              <a:graphicData uri="http://schemas.openxmlformats.org/drawingml/2006/table">
                <a:tbl>
                  <a:tblPr firstRow="1" bandRow="1">
                    <a:tableStyleId>{2D5ABB26-0587-4C30-8999-92F81FD0307C}</a:tableStyleId>
                  </a:tblPr>
                  <a:tblGrid>
                    <a:gridCol w="1945532">
                      <a:extLst>
                        <a:ext uri="{9D8B030D-6E8A-4147-A177-3AD203B41FA5}">
                          <a16:colId xmlns:a16="http://schemas.microsoft.com/office/drawing/2014/main" val="2182639943"/>
                        </a:ext>
                      </a:extLst>
                    </a:gridCol>
                    <a:gridCol w="1298643">
                      <a:extLst>
                        <a:ext uri="{9D8B030D-6E8A-4147-A177-3AD203B41FA5}">
                          <a16:colId xmlns:a16="http://schemas.microsoft.com/office/drawing/2014/main" val="3293671303"/>
                        </a:ext>
                      </a:extLst>
                    </a:gridCol>
                    <a:gridCol w="1298643">
                      <a:extLst>
                        <a:ext uri="{9D8B030D-6E8A-4147-A177-3AD203B41FA5}">
                          <a16:colId xmlns:a16="http://schemas.microsoft.com/office/drawing/2014/main" val="3176032389"/>
                        </a:ext>
                      </a:extLst>
                    </a:gridCol>
                  </a:tblGrid>
                  <a:tr h="373828">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313" t="-1639" r="-135110" b="-878689"/>
                          </a:stretch>
                        </a:blipFill>
                      </a:tcPr>
                    </a:tc>
                    <a:tc gridSpan="2">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74941" t="-1639" r="-937" b="-878689"/>
                          </a:stretch>
                        </a:blipFill>
                      </a:tcPr>
                    </a:tc>
                    <a:tc hMerge="1">
                      <a:txBody>
                        <a:bodyPr/>
                        <a:lstStyle/>
                        <a:p>
                          <a:endParaRPr lang="zh-TW" altLang="en-US"/>
                        </a:p>
                      </a:txBody>
                      <a:tcPr/>
                    </a:tc>
                    <a:extLst>
                      <a:ext uri="{0D108BD9-81ED-4DB2-BD59-A6C34878D82A}">
                        <a16:rowId xmlns:a16="http://schemas.microsoft.com/office/drawing/2014/main" val="129540877"/>
                      </a:ext>
                    </a:extLst>
                  </a:tr>
                  <a:tr h="583787">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313" t="-64583" r="-135110" b="-458333"/>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149533" t="-64583" r="-101402" b="-458333"/>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250704" t="-64583" r="-1878" b="-458333"/>
                          </a:stretch>
                        </a:blipFill>
                      </a:tcPr>
                    </a:tc>
                    <a:extLst>
                      <a:ext uri="{0D108BD9-81ED-4DB2-BD59-A6C34878D82A}">
                        <a16:rowId xmlns:a16="http://schemas.microsoft.com/office/drawing/2014/main" val="1093100908"/>
                      </a:ext>
                    </a:extLst>
                  </a:tr>
                  <a:tr h="373828">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313" t="-254839" r="-135110" b="-609677"/>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149533" t="-254839" r="-101402" b="-609677"/>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250704" t="-254839" r="-1878" b="-609677"/>
                          </a:stretch>
                        </a:blipFill>
                      </a:tcPr>
                    </a:tc>
                    <a:extLst>
                      <a:ext uri="{0D108BD9-81ED-4DB2-BD59-A6C34878D82A}">
                        <a16:rowId xmlns:a16="http://schemas.microsoft.com/office/drawing/2014/main" val="1148351624"/>
                      </a:ext>
                    </a:extLst>
                  </a:tr>
                  <a:tr h="373828">
                    <a:tc>
                      <a:txBody>
                        <a:bodyPr/>
                        <a:lstStyle/>
                        <a:p>
                          <a:pPr algn="ctr"/>
                          <a:r>
                            <a:rPr lang="en-US" altLang="zh-TW" sz="1600" dirty="0"/>
                            <a:t>Bottom B.C.</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algn="ctr"/>
                          <a:r>
                            <a:rPr lang="en-US" altLang="zh-TW" sz="1600" dirty="0">
                              <a:solidFill>
                                <a:schemeClr val="bg1">
                                  <a:lumMod val="50000"/>
                                </a:schemeClr>
                              </a:solidFill>
                            </a:rPr>
                            <a:t>Exponential decay</a:t>
                          </a:r>
                          <a:endParaRPr lang="zh-TW" altLang="en-US" sz="1600" dirty="0">
                            <a:solidFill>
                              <a:schemeClr val="bg1">
                                <a:lumMod val="50000"/>
                              </a:schemeClr>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2016906838"/>
                      </a:ext>
                    </a:extLst>
                  </a:tr>
                  <a:tr h="373828">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313" t="-460656" r="-135110" b="-419672"/>
                          </a:stretch>
                        </a:blipFill>
                      </a:tcPr>
                    </a:tc>
                    <a:tc gridSpan="2">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74941" t="-460656" r="-937" b="-419672"/>
                          </a:stretch>
                        </a:blipFill>
                      </a:tcPr>
                    </a:tc>
                    <a:tc hMerge="1">
                      <a:txBody>
                        <a:bodyPr/>
                        <a:lstStyle/>
                        <a:p>
                          <a:endParaRPr lang="zh-TW" altLang="en-US"/>
                        </a:p>
                      </a:txBody>
                      <a:tcPr/>
                    </a:tc>
                    <a:extLst>
                      <a:ext uri="{0D108BD9-81ED-4DB2-BD59-A6C34878D82A}">
                        <a16:rowId xmlns:a16="http://schemas.microsoft.com/office/drawing/2014/main" val="292700071"/>
                      </a:ext>
                    </a:extLst>
                  </a:tr>
                  <a:tr h="373828">
                    <a:tc>
                      <a:txBody>
                        <a:bodyPr/>
                        <a:lstStyle/>
                        <a:p>
                          <a:pPr algn="ctr"/>
                          <a:r>
                            <a:rPr lang="en-US" altLang="zh-TW" sz="1600" dirty="0"/>
                            <a:t>Number of domains</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74941" t="-551613" r="-937" b="-312903"/>
                          </a:stretch>
                        </a:blipFill>
                      </a:tcPr>
                    </a:tc>
                    <a:tc hMerge="1">
                      <a:txBody>
                        <a:bodyPr/>
                        <a:lstStyle/>
                        <a:p>
                          <a:endParaRPr lang="zh-TW" altLang="en-US"/>
                        </a:p>
                      </a:txBody>
                      <a:tcPr/>
                    </a:tc>
                    <a:extLst>
                      <a:ext uri="{0D108BD9-81ED-4DB2-BD59-A6C34878D82A}">
                        <a16:rowId xmlns:a16="http://schemas.microsoft.com/office/drawing/2014/main" val="1532198884"/>
                      </a:ext>
                    </a:extLst>
                  </a:tr>
                  <a:tr h="373828">
                    <a:tc>
                      <a:txBody>
                        <a:bodyPr/>
                        <a:lstStyle/>
                        <a:p>
                          <a:pPr algn="ctr"/>
                          <a:r>
                            <a:rPr lang="en-US" altLang="zh-TW" sz="1600" dirty="0"/>
                            <a:t>GEP solver</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algn="ctr"/>
                          <a:r>
                            <a:rPr lang="en-US" altLang="zh-TW" sz="1600" dirty="0">
                              <a:solidFill>
                                <a:schemeClr val="bg1">
                                  <a:lumMod val="50000"/>
                                </a:schemeClr>
                              </a:solidFill>
                            </a:rPr>
                            <a:t>Inverse A</a:t>
                          </a:r>
                          <a:endParaRPr lang="zh-TW" altLang="en-US" sz="1600" dirty="0">
                            <a:solidFill>
                              <a:schemeClr val="bg1">
                                <a:lumMod val="50000"/>
                              </a:schemeClr>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4266593536"/>
                      </a:ext>
                    </a:extLst>
                  </a:tr>
                  <a:tr h="373828">
                    <a:tc>
                      <a:txBody>
                        <a:bodyPr/>
                        <a:lstStyle/>
                        <a:p>
                          <a:pPr algn="ctr"/>
                          <a:r>
                            <a:rPr lang="en-US" altLang="zh-TW" sz="1600" dirty="0"/>
                            <a:t>Balancing</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algn="ctr"/>
                          <a:r>
                            <a:rPr lang="en-US" altLang="zh-TW" sz="1600" dirty="0">
                              <a:solidFill>
                                <a:schemeClr val="bg1">
                                  <a:lumMod val="50000"/>
                                </a:schemeClr>
                              </a:solidFill>
                            </a:rPr>
                            <a:t>Yes</a:t>
                          </a:r>
                          <a:endParaRPr lang="zh-TW" altLang="en-US" sz="1600" dirty="0">
                            <a:solidFill>
                              <a:schemeClr val="bg1">
                                <a:lumMod val="50000"/>
                              </a:schemeClr>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1555695833"/>
                      </a:ext>
                    </a:extLst>
                  </a:tr>
                  <a:tr h="373828">
                    <a:tc>
                      <a:txBody>
                        <a:bodyPr/>
                        <a:lstStyle/>
                        <a:p>
                          <a:pPr algn="ctr"/>
                          <a:r>
                            <a:rPr lang="en-US" altLang="zh-TW" sz="1600" dirty="0"/>
                            <a:t>De-singularize</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bg1">
                                  <a:lumMod val="50000"/>
                                </a:schemeClr>
                              </a:solidFill>
                            </a:rPr>
                            <a:t>Yes</a:t>
                          </a:r>
                          <a:endParaRPr lang="zh-TW" altLang="en-US" sz="1600" dirty="0">
                            <a:solidFill>
                              <a:schemeClr val="bg1">
                                <a:lumMod val="50000"/>
                              </a:schemeClr>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132973960"/>
                      </a:ext>
                    </a:extLst>
                  </a:tr>
                </a:tbl>
              </a:graphicData>
            </a:graphic>
          </p:graphicFrame>
        </mc:Fallback>
      </mc:AlternateContent>
      <p:sp>
        <p:nvSpPr>
          <p:cNvPr id="7" name="流程圖: 程序 6">
            <a:extLst>
              <a:ext uri="{FF2B5EF4-FFF2-40B4-BE49-F238E27FC236}">
                <a16:creationId xmlns:a16="http://schemas.microsoft.com/office/drawing/2014/main" id="{3F8760A9-AFD2-4E4E-A72C-BF9C8F27FE60}"/>
              </a:ext>
            </a:extLst>
          </p:cNvPr>
          <p:cNvSpPr/>
          <p:nvPr/>
        </p:nvSpPr>
        <p:spPr>
          <a:xfrm>
            <a:off x="9111168" y="1274412"/>
            <a:ext cx="1254058" cy="350195"/>
          </a:xfrm>
          <a:prstGeom prst="flowChartProcess">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Test case</a:t>
            </a:r>
            <a:endParaRPr lang="zh-TW" altLang="en-US" dirty="0">
              <a:solidFill>
                <a:schemeClr val="tx1"/>
              </a:solidFill>
            </a:endParaRPr>
          </a:p>
        </p:txBody>
      </p:sp>
      <p:pic>
        <p:nvPicPr>
          <p:cNvPr id="9" name="圖片 8">
            <a:extLst>
              <a:ext uri="{FF2B5EF4-FFF2-40B4-BE49-F238E27FC236}">
                <a16:creationId xmlns:a16="http://schemas.microsoft.com/office/drawing/2014/main" id="{CD98DB35-CCA1-40AD-9264-3723A2724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402" y="4213846"/>
            <a:ext cx="3669598" cy="2511569"/>
          </a:xfrm>
          <a:prstGeom prst="rect">
            <a:avLst/>
          </a:prstGeom>
        </p:spPr>
      </p:pic>
      <p:cxnSp>
        <p:nvCxnSpPr>
          <p:cNvPr id="11" name="直線接點 10">
            <a:extLst>
              <a:ext uri="{FF2B5EF4-FFF2-40B4-BE49-F238E27FC236}">
                <a16:creationId xmlns:a16="http://schemas.microsoft.com/office/drawing/2014/main" id="{924D0A8F-E293-455E-9031-BF57ADF5484F}"/>
              </a:ext>
            </a:extLst>
          </p:cNvPr>
          <p:cNvCxnSpPr>
            <a:cxnSpLocks/>
          </p:cNvCxnSpPr>
          <p:nvPr/>
        </p:nvCxnSpPr>
        <p:spPr>
          <a:xfrm flipV="1">
            <a:off x="5282119" y="4213846"/>
            <a:ext cx="0" cy="2186954"/>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78C7D36C-F655-49F7-B2EA-8A7F78D479E0}"/>
              </a:ext>
            </a:extLst>
          </p:cNvPr>
          <p:cNvCxnSpPr>
            <a:cxnSpLocks/>
          </p:cNvCxnSpPr>
          <p:nvPr/>
        </p:nvCxnSpPr>
        <p:spPr>
          <a:xfrm flipV="1">
            <a:off x="4107503" y="4213846"/>
            <a:ext cx="0" cy="2186954"/>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0DA12960-3F34-45D0-AE0A-2AD104599767}"/>
              </a:ext>
            </a:extLst>
          </p:cNvPr>
          <p:cNvCxnSpPr>
            <a:cxnSpLocks/>
          </p:cNvCxnSpPr>
          <p:nvPr/>
        </p:nvCxnSpPr>
        <p:spPr>
          <a:xfrm flipV="1">
            <a:off x="4483639" y="4213846"/>
            <a:ext cx="0" cy="2186954"/>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6715EF1F-AACB-410E-A8BE-538A2D25E8C5}"/>
              </a:ext>
            </a:extLst>
          </p:cNvPr>
          <p:cNvCxnSpPr>
            <a:cxnSpLocks/>
          </p:cNvCxnSpPr>
          <p:nvPr/>
        </p:nvCxnSpPr>
        <p:spPr>
          <a:xfrm flipV="1">
            <a:off x="3802703" y="4213846"/>
            <a:ext cx="0" cy="2186954"/>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606DA8CF-50CF-410F-83A1-D748CA6776BC}"/>
              </a:ext>
            </a:extLst>
          </p:cNvPr>
          <p:cNvCxnSpPr>
            <a:cxnSpLocks/>
          </p:cNvCxnSpPr>
          <p:nvPr/>
        </p:nvCxnSpPr>
        <p:spPr>
          <a:xfrm flipV="1">
            <a:off x="3209316" y="4213846"/>
            <a:ext cx="0" cy="2186954"/>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955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流程圖: 程序 14">
            <a:extLst>
              <a:ext uri="{FF2B5EF4-FFF2-40B4-BE49-F238E27FC236}">
                <a16:creationId xmlns:a16="http://schemas.microsoft.com/office/drawing/2014/main" id="{AB78CAD6-8547-49AB-A678-A8398F398E70}"/>
              </a:ext>
            </a:extLst>
          </p:cNvPr>
          <p:cNvSpPr/>
          <p:nvPr/>
        </p:nvSpPr>
        <p:spPr>
          <a:xfrm>
            <a:off x="3726798" y="1565053"/>
            <a:ext cx="1609725"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流程圖: 程序 15">
            <a:extLst>
              <a:ext uri="{FF2B5EF4-FFF2-40B4-BE49-F238E27FC236}">
                <a16:creationId xmlns:a16="http://schemas.microsoft.com/office/drawing/2014/main" id="{6537A446-27CC-4A32-AF41-DC550FAA0463}"/>
              </a:ext>
            </a:extLst>
          </p:cNvPr>
          <p:cNvSpPr/>
          <p:nvPr/>
        </p:nvSpPr>
        <p:spPr>
          <a:xfrm>
            <a:off x="7941758" y="1562341"/>
            <a:ext cx="1609725"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 name="流程圖: 程序 16">
            <a:extLst>
              <a:ext uri="{FF2B5EF4-FFF2-40B4-BE49-F238E27FC236}">
                <a16:creationId xmlns:a16="http://schemas.microsoft.com/office/drawing/2014/main" id="{F773B25B-285B-4D0E-B555-158B918F272D}"/>
              </a:ext>
            </a:extLst>
          </p:cNvPr>
          <p:cNvSpPr/>
          <p:nvPr/>
        </p:nvSpPr>
        <p:spPr>
          <a:xfrm>
            <a:off x="1427829" y="2962187"/>
            <a:ext cx="741440"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流程圖: 程序 17">
            <a:extLst>
              <a:ext uri="{FF2B5EF4-FFF2-40B4-BE49-F238E27FC236}">
                <a16:creationId xmlns:a16="http://schemas.microsoft.com/office/drawing/2014/main" id="{66AF5204-76CC-460D-86D3-BEF62D1D9F26}"/>
              </a:ext>
            </a:extLst>
          </p:cNvPr>
          <p:cNvSpPr/>
          <p:nvPr/>
        </p:nvSpPr>
        <p:spPr>
          <a:xfrm>
            <a:off x="1427829" y="5254671"/>
            <a:ext cx="741440"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4" name="表格 3">
            <a:extLst>
              <a:ext uri="{FF2B5EF4-FFF2-40B4-BE49-F238E27FC236}">
                <a16:creationId xmlns:a16="http://schemas.microsoft.com/office/drawing/2014/main" id="{D00FBDC0-B7EE-4CDF-8C49-5C042023A01D}"/>
              </a:ext>
            </a:extLst>
          </p:cNvPr>
          <p:cNvGraphicFramePr>
            <a:graphicFrameLocks noGrp="1"/>
          </p:cNvGraphicFramePr>
          <p:nvPr>
            <p:extLst>
              <p:ext uri="{D42A27DB-BD31-4B8C-83A1-F6EECF244321}">
                <p14:modId xmlns:p14="http://schemas.microsoft.com/office/powerpoint/2010/main" val="1210461595"/>
              </p:ext>
            </p:extLst>
          </p:nvPr>
        </p:nvGraphicFramePr>
        <p:xfrm>
          <a:off x="1175967" y="1479537"/>
          <a:ext cx="9660646" cy="5086632"/>
        </p:xfrm>
        <a:graphic>
          <a:graphicData uri="http://schemas.openxmlformats.org/drawingml/2006/table">
            <a:tbl>
              <a:tblPr firstRow="1" bandRow="1">
                <a:tableStyleId>{2D5ABB26-0587-4C30-8999-92F81FD0307C}</a:tableStyleId>
              </a:tblPr>
              <a:tblGrid>
                <a:gridCol w="1255948">
                  <a:extLst>
                    <a:ext uri="{9D8B030D-6E8A-4147-A177-3AD203B41FA5}">
                      <a16:colId xmlns:a16="http://schemas.microsoft.com/office/drawing/2014/main" val="3777158392"/>
                    </a:ext>
                  </a:extLst>
                </a:gridCol>
                <a:gridCol w="4202349">
                  <a:extLst>
                    <a:ext uri="{9D8B030D-6E8A-4147-A177-3AD203B41FA5}">
                      <a16:colId xmlns:a16="http://schemas.microsoft.com/office/drawing/2014/main" val="899857799"/>
                    </a:ext>
                  </a:extLst>
                </a:gridCol>
                <a:gridCol w="4202349">
                  <a:extLst>
                    <a:ext uri="{9D8B030D-6E8A-4147-A177-3AD203B41FA5}">
                      <a16:colId xmlns:a16="http://schemas.microsoft.com/office/drawing/2014/main" val="2484253969"/>
                    </a:ext>
                  </a:extLst>
                </a:gridCol>
              </a:tblGrid>
              <a:tr h="480036">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latin typeface="Calibri" panose="020F0502020204030204" pitchFamily="34" charset="0"/>
                          <a:cs typeface="Calibri" panose="020F0502020204030204" pitchFamily="34" charset="0"/>
                        </a:rPr>
                        <a:t>Free slip condition</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latin typeface="Calibri" panose="020F0502020204030204" pitchFamily="34" charset="0"/>
                          <a:cs typeface="Calibri" panose="020F0502020204030204" pitchFamily="34" charset="0"/>
                        </a:rPr>
                        <a:t>Exponential decay</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4012788061"/>
                  </a:ext>
                </a:extLst>
              </a:tr>
              <a:tr h="2303298">
                <a:tc>
                  <a:txBody>
                    <a:bodyPr/>
                    <a:lstStyle/>
                    <a:p>
                      <a:pPr algn="ctr"/>
                      <a:r>
                        <a:rPr lang="en-US" altLang="zh-TW" sz="1600" dirty="0">
                          <a:latin typeface="Calibri" panose="020F0502020204030204" pitchFamily="34" charset="0"/>
                          <a:cs typeface="Calibri" panose="020F0502020204030204" pitchFamily="34" charset="0"/>
                        </a:rPr>
                        <a:t>Inviscid</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3342413447"/>
                  </a:ext>
                </a:extLst>
              </a:tr>
              <a:tr h="2303298">
                <a:tc>
                  <a:txBody>
                    <a:bodyPr/>
                    <a:lstStyle/>
                    <a:p>
                      <a:pPr algn="ctr"/>
                      <a:r>
                        <a:rPr lang="en-US" altLang="zh-TW" sz="1600" dirty="0">
                          <a:latin typeface="Calibri" panose="020F0502020204030204" pitchFamily="34" charset="0"/>
                          <a:cs typeface="Calibri" panose="020F0502020204030204" pitchFamily="34" charset="0"/>
                        </a:rPr>
                        <a:t>Viscous</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984316168"/>
                  </a:ext>
                </a:extLst>
              </a:tr>
            </a:tbl>
          </a:graphicData>
        </a:graphic>
      </p:graphicFrame>
      <p:sp>
        <p:nvSpPr>
          <p:cNvPr id="2" name="標題 1">
            <a:extLst>
              <a:ext uri="{FF2B5EF4-FFF2-40B4-BE49-F238E27FC236}">
                <a16:creationId xmlns:a16="http://schemas.microsoft.com/office/drawing/2014/main" id="{9B5D1213-F383-4704-85FB-DB902E0B7F98}"/>
              </a:ext>
            </a:extLst>
          </p:cNvPr>
          <p:cNvSpPr>
            <a:spLocks noGrp="1"/>
          </p:cNvSpPr>
          <p:nvPr>
            <p:ph type="title"/>
          </p:nvPr>
        </p:nvSpPr>
        <p:spPr/>
        <p:txBody>
          <a:bodyPr/>
          <a:lstStyle/>
          <a:p>
            <a:r>
              <a:rPr lang="en-US" altLang="zh-TW" dirty="0"/>
              <a:t>Convergence test for numerical method ─ Truncation height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8867A2A-E682-4FED-AA25-1AD7C806416E}"/>
                  </a:ext>
                </a:extLst>
              </p:cNvPr>
              <p:cNvSpPr>
                <a:spLocks noGrp="1"/>
              </p:cNvSpPr>
              <p:nvPr>
                <p:ph idx="1"/>
              </p:nvPr>
            </p:nvSpPr>
            <p:spPr>
              <a:xfrm>
                <a:off x="838200" y="862643"/>
                <a:ext cx="10515600" cy="616894"/>
              </a:xfrm>
            </p:spPr>
            <p:txBody>
              <a:bodyPr/>
              <a:lstStyle/>
              <a:p>
                <a:pPr marL="285750" indent="-285750">
                  <a:buFont typeface="Arial" panose="020B0604020202020204" pitchFamily="34" charset="0"/>
                  <a:buChar char="•"/>
                </a:pPr>
                <a14:m>
                  <m:oMath xmlns:m="http://schemas.openxmlformats.org/officeDocument/2006/math">
                    <m:r>
                      <a:rPr lang="en-US" altLang="zh-TW" b="0" i="1" smtClean="0">
                        <a:latin typeface="Cambria Math" panose="02040503050406030204" pitchFamily="18" charset="0"/>
                      </a:rPr>
                      <m:t>2</m:t>
                    </m:r>
                  </m:oMath>
                </a14:m>
                <a:r>
                  <a:rPr lang="en-US" altLang="zh-TW" dirty="0"/>
                  <a:t> methods : Free slip condition, Exponential decay.</a:t>
                </a:r>
                <a:endParaRPr lang="zh-TW" altLang="en-US" dirty="0"/>
              </a:p>
            </p:txBody>
          </p:sp>
        </mc:Choice>
        <mc:Fallback xmlns="">
          <p:sp>
            <p:nvSpPr>
              <p:cNvPr id="3" name="內容版面配置區 2">
                <a:extLst>
                  <a:ext uri="{FF2B5EF4-FFF2-40B4-BE49-F238E27FC236}">
                    <a16:creationId xmlns:a16="http://schemas.microsoft.com/office/drawing/2014/main" id="{28867A2A-E682-4FED-AA25-1AD7C806416E}"/>
                  </a:ext>
                </a:extLst>
              </p:cNvPr>
              <p:cNvSpPr>
                <a:spLocks noGrp="1" noRot="1" noChangeAspect="1" noMove="1" noResize="1" noEditPoints="1" noAdjustHandles="1" noChangeArrowheads="1" noChangeShapeType="1" noTextEdit="1"/>
              </p:cNvSpPr>
              <p:nvPr>
                <p:ph idx="1"/>
              </p:nvPr>
            </p:nvSpPr>
            <p:spPr>
              <a:xfrm>
                <a:off x="838200" y="862643"/>
                <a:ext cx="10515600" cy="616894"/>
              </a:xfrm>
              <a:blipFill>
                <a:blip r:embed="rId2"/>
                <a:stretch>
                  <a:fillRect l="-232"/>
                </a:stretch>
              </a:blipFill>
            </p:spPr>
            <p:txBody>
              <a:bodyPr/>
              <a:lstStyle/>
              <a:p>
                <a:r>
                  <a:rPr lang="zh-TW" altLang="en-US">
                    <a:noFill/>
                  </a:rPr>
                  <a:t> </a:t>
                </a:r>
              </a:p>
            </p:txBody>
          </p:sp>
        </mc:Fallback>
      </mc:AlternateContent>
      <p:pic>
        <p:nvPicPr>
          <p:cNvPr id="8" name="圖片 7">
            <a:extLst>
              <a:ext uri="{FF2B5EF4-FFF2-40B4-BE49-F238E27FC236}">
                <a16:creationId xmlns:a16="http://schemas.microsoft.com/office/drawing/2014/main" id="{5E58120D-B5B4-4C1A-A854-01D62C0D7E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1230" y="4301247"/>
            <a:ext cx="3348621" cy="2255194"/>
          </a:xfrm>
          <a:prstGeom prst="rect">
            <a:avLst/>
          </a:prstGeom>
        </p:spPr>
      </p:pic>
      <p:pic>
        <p:nvPicPr>
          <p:cNvPr id="14" name="圖片 13">
            <a:extLst>
              <a:ext uri="{FF2B5EF4-FFF2-40B4-BE49-F238E27FC236}">
                <a16:creationId xmlns:a16="http://schemas.microsoft.com/office/drawing/2014/main" id="{28B51375-9499-4E0F-8A17-71CC85446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2693" y="4301247"/>
            <a:ext cx="3348621" cy="2255194"/>
          </a:xfrm>
          <a:prstGeom prst="rect">
            <a:avLst/>
          </a:prstGeom>
        </p:spPr>
      </p:pic>
      <p:pic>
        <p:nvPicPr>
          <p:cNvPr id="20" name="圖片 19">
            <a:extLst>
              <a:ext uri="{FF2B5EF4-FFF2-40B4-BE49-F238E27FC236}">
                <a16:creationId xmlns:a16="http://schemas.microsoft.com/office/drawing/2014/main" id="{F9ECFF1E-2DB0-4FEA-84D0-072203F77D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3763" y="1989425"/>
            <a:ext cx="3343555" cy="2255194"/>
          </a:xfrm>
          <a:prstGeom prst="rect">
            <a:avLst/>
          </a:prstGeom>
        </p:spPr>
      </p:pic>
      <p:pic>
        <p:nvPicPr>
          <p:cNvPr id="21" name="圖片 20">
            <a:extLst>
              <a:ext uri="{FF2B5EF4-FFF2-40B4-BE49-F238E27FC236}">
                <a16:creationId xmlns:a16="http://schemas.microsoft.com/office/drawing/2014/main" id="{03C1E9E6-7D67-4FDF-AFDE-C1D9E0B6B3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3520" y="1989425"/>
            <a:ext cx="3346966" cy="2255194"/>
          </a:xfrm>
          <a:prstGeom prst="rect">
            <a:avLst/>
          </a:prstGeom>
        </p:spPr>
      </p:pic>
      <p:cxnSp>
        <p:nvCxnSpPr>
          <p:cNvPr id="23" name="直線接點 22">
            <a:extLst>
              <a:ext uri="{FF2B5EF4-FFF2-40B4-BE49-F238E27FC236}">
                <a16:creationId xmlns:a16="http://schemas.microsoft.com/office/drawing/2014/main" id="{3DAE1C60-DCC4-412B-B8E8-6D2D50ADC80F}"/>
              </a:ext>
            </a:extLst>
          </p:cNvPr>
          <p:cNvCxnSpPr/>
          <p:nvPr/>
        </p:nvCxnSpPr>
        <p:spPr>
          <a:xfrm flipV="1">
            <a:off x="4688732" y="1969969"/>
            <a:ext cx="0" cy="1872456"/>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5716B696-ABFE-4F00-8DEB-64A5C58D92F8}"/>
              </a:ext>
            </a:extLst>
          </p:cNvPr>
          <p:cNvCxnSpPr/>
          <p:nvPr/>
        </p:nvCxnSpPr>
        <p:spPr>
          <a:xfrm flipV="1">
            <a:off x="4743855" y="4281791"/>
            <a:ext cx="0" cy="1872456"/>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2E977F09-5116-4CC7-BC2B-2D2F9B553AC4}"/>
              </a:ext>
            </a:extLst>
          </p:cNvPr>
          <p:cNvCxnSpPr/>
          <p:nvPr/>
        </p:nvCxnSpPr>
        <p:spPr>
          <a:xfrm flipV="1">
            <a:off x="8485761" y="4291519"/>
            <a:ext cx="0" cy="1872456"/>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731EDADC-66A9-435B-BBC4-635A3913691B}"/>
              </a:ext>
            </a:extLst>
          </p:cNvPr>
          <p:cNvCxnSpPr/>
          <p:nvPr/>
        </p:nvCxnSpPr>
        <p:spPr>
          <a:xfrm flipV="1">
            <a:off x="8508459" y="1969969"/>
            <a:ext cx="0" cy="1872456"/>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915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流程圖: 程序 26">
            <a:extLst>
              <a:ext uri="{FF2B5EF4-FFF2-40B4-BE49-F238E27FC236}">
                <a16:creationId xmlns:a16="http://schemas.microsoft.com/office/drawing/2014/main" id="{E2FDCB8D-F17E-4CF5-8EFC-C9655B7C6525}"/>
              </a:ext>
            </a:extLst>
          </p:cNvPr>
          <p:cNvSpPr/>
          <p:nvPr/>
        </p:nvSpPr>
        <p:spPr>
          <a:xfrm>
            <a:off x="201673" y="2301724"/>
            <a:ext cx="778905"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dirty="0"/>
          </a:p>
        </p:txBody>
      </p:sp>
      <p:sp>
        <p:nvSpPr>
          <p:cNvPr id="28" name="流程圖: 程序 27">
            <a:extLst>
              <a:ext uri="{FF2B5EF4-FFF2-40B4-BE49-F238E27FC236}">
                <a16:creationId xmlns:a16="http://schemas.microsoft.com/office/drawing/2014/main" id="{69529180-6D5F-4001-BCAD-F2C93DC06A49}"/>
              </a:ext>
            </a:extLst>
          </p:cNvPr>
          <p:cNvSpPr/>
          <p:nvPr/>
        </p:nvSpPr>
        <p:spPr>
          <a:xfrm>
            <a:off x="201672" y="5167422"/>
            <a:ext cx="778905"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9B5D1213-F383-4704-85FB-DB902E0B7F98}"/>
              </a:ext>
            </a:extLst>
          </p:cNvPr>
          <p:cNvSpPr>
            <a:spLocks noGrp="1"/>
          </p:cNvSpPr>
          <p:nvPr>
            <p:ph type="title"/>
          </p:nvPr>
        </p:nvSpPr>
        <p:spPr/>
        <p:txBody>
          <a:bodyPr/>
          <a:lstStyle/>
          <a:p>
            <a:r>
              <a:rPr lang="en-US" altLang="zh-TW" dirty="0"/>
              <a:t>Convergence test for numerical method ─ DDM</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8867A2A-E682-4FED-AA25-1AD7C806416E}"/>
                  </a:ext>
                </a:extLst>
              </p:cNvPr>
              <p:cNvSpPr>
                <a:spLocks noGrp="1"/>
              </p:cNvSpPr>
              <p:nvPr>
                <p:ph idx="1"/>
              </p:nvPr>
            </p:nvSpPr>
            <p:spPr>
              <a:xfrm>
                <a:off x="838200" y="681835"/>
                <a:ext cx="10515600" cy="616894"/>
              </a:xfrm>
            </p:spPr>
            <p:txBody>
              <a:bodyPr/>
              <a:lstStyle/>
              <a:p>
                <a:pPr marL="285750" indent="-285750">
                  <a:buFont typeface="Arial" panose="020B0604020202020204" pitchFamily="34" charset="0"/>
                  <a:buChar char="•"/>
                </a:pPr>
                <a14:m>
                  <m:oMath xmlns:m="http://schemas.openxmlformats.org/officeDocument/2006/math">
                    <m:r>
                      <a:rPr lang="en-US" altLang="zh-TW" b="0" i="1" smtClean="0">
                        <a:latin typeface="Cambria Math" panose="02040503050406030204" pitchFamily="18" charset="0"/>
                      </a:rPr>
                      <m:t>3</m:t>
                    </m:r>
                  </m:oMath>
                </a14:m>
                <a:r>
                  <a:rPr lang="en-US" altLang="zh-TW" dirty="0"/>
                  <a:t> methods : Splitting into </a:t>
                </a:r>
                <a14:m>
                  <m:oMath xmlns:m="http://schemas.openxmlformats.org/officeDocument/2006/math">
                    <m:r>
                      <a:rPr lang="en-US" altLang="zh-TW" i="1" dirty="0" smtClean="0">
                        <a:latin typeface="Cambria Math" panose="02040503050406030204" pitchFamily="18" charset="0"/>
                      </a:rPr>
                      <m:t>2</m:t>
                    </m:r>
                  </m:oMath>
                </a14:m>
                <a:r>
                  <a:rPr lang="en-US" altLang="zh-TW" dirty="0"/>
                  <a:t> domains, </a:t>
                </a:r>
                <a14:m>
                  <m:oMath xmlns:m="http://schemas.openxmlformats.org/officeDocument/2006/math">
                    <m:r>
                      <a:rPr lang="en-US" altLang="zh-TW" i="1" dirty="0" smtClean="0">
                        <a:latin typeface="Cambria Math" panose="02040503050406030204" pitchFamily="18" charset="0"/>
                      </a:rPr>
                      <m:t>4</m:t>
                    </m:r>
                  </m:oMath>
                </a14:m>
                <a:r>
                  <a:rPr lang="en-US" altLang="zh-TW" dirty="0"/>
                  <a:t> domains, or without DDM.</a:t>
                </a:r>
                <a:endParaRPr lang="zh-TW" altLang="en-US" dirty="0"/>
              </a:p>
            </p:txBody>
          </p:sp>
        </mc:Choice>
        <mc:Fallback xmlns="">
          <p:sp>
            <p:nvSpPr>
              <p:cNvPr id="3" name="內容版面配置區 2">
                <a:extLst>
                  <a:ext uri="{FF2B5EF4-FFF2-40B4-BE49-F238E27FC236}">
                    <a16:creationId xmlns:a16="http://schemas.microsoft.com/office/drawing/2014/main" id="{28867A2A-E682-4FED-AA25-1AD7C806416E}"/>
                  </a:ext>
                </a:extLst>
              </p:cNvPr>
              <p:cNvSpPr>
                <a:spLocks noGrp="1" noRot="1" noChangeAspect="1" noMove="1" noResize="1" noEditPoints="1" noAdjustHandles="1" noChangeArrowheads="1" noChangeShapeType="1" noTextEdit="1"/>
              </p:cNvSpPr>
              <p:nvPr>
                <p:ph idx="1"/>
              </p:nvPr>
            </p:nvSpPr>
            <p:spPr>
              <a:xfrm>
                <a:off x="838200" y="681835"/>
                <a:ext cx="10515600" cy="616894"/>
              </a:xfrm>
              <a:blipFill>
                <a:blip r:embed="rId2"/>
                <a:stretch>
                  <a:fillRect l="-232"/>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71D013E6-183F-4E59-B8C8-940D0B4E4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368" y="1578321"/>
            <a:ext cx="2643009" cy="1760264"/>
          </a:xfrm>
          <a:prstGeom prst="rect">
            <a:avLst/>
          </a:prstGeom>
        </p:spPr>
      </p:pic>
      <p:pic>
        <p:nvPicPr>
          <p:cNvPr id="9" name="圖片 8">
            <a:extLst>
              <a:ext uri="{FF2B5EF4-FFF2-40B4-BE49-F238E27FC236}">
                <a16:creationId xmlns:a16="http://schemas.microsoft.com/office/drawing/2014/main" id="{6242F5E1-2CCB-4A0B-BA97-ABC54676D6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0836" y="1593991"/>
            <a:ext cx="2619479" cy="1744594"/>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3A7D54F0-C349-45C6-998D-034E617324C0}"/>
                  </a:ext>
                </a:extLst>
              </p:cNvPr>
              <p:cNvSpPr txBox="1"/>
              <p:nvPr/>
            </p:nvSpPr>
            <p:spPr>
              <a:xfrm>
                <a:off x="4869014" y="1128445"/>
                <a:ext cx="914400" cy="457200"/>
              </a:xfrm>
              <a:prstGeom prst="rect">
                <a:avLst/>
              </a:prstGeom>
            </p:spPr>
            <p:txBody>
              <a:bodyPr vert="horz" wrap="none" lIns="0" tIns="0" rIns="0" bIns="0" rtlCol="0">
                <a:normAutofit/>
              </a:bodyPr>
              <a:lstStyle/>
              <a:p>
                <a:pPr algn="l">
                  <a:lnSpc>
                    <a:spcPts val="3360"/>
                  </a:lnSpc>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𝑘</m:t>
                      </m:r>
                      <m:r>
                        <a:rPr lang="en-US" altLang="zh-TW" sz="1600" b="0" i="1" smtClean="0">
                          <a:latin typeface="Cambria Math" panose="02040503050406030204" pitchFamily="18" charset="0"/>
                        </a:rPr>
                        <m:t>=1.1</m:t>
                      </m:r>
                    </m:oMath>
                  </m:oMathPara>
                </a14:m>
                <a:endParaRPr lang="zh-TW" altLang="en-US" sz="1600" dirty="0"/>
              </a:p>
            </p:txBody>
          </p:sp>
        </mc:Choice>
        <mc:Fallback xmlns="">
          <p:sp>
            <p:nvSpPr>
              <p:cNvPr id="10" name="文字方塊 9">
                <a:extLst>
                  <a:ext uri="{FF2B5EF4-FFF2-40B4-BE49-F238E27FC236}">
                    <a16:creationId xmlns:a16="http://schemas.microsoft.com/office/drawing/2014/main" id="{3A7D54F0-C349-45C6-998D-034E617324C0}"/>
                  </a:ext>
                </a:extLst>
              </p:cNvPr>
              <p:cNvSpPr txBox="1">
                <a:spLocks noRot="1" noChangeAspect="1" noMove="1" noResize="1" noEditPoints="1" noAdjustHandles="1" noChangeArrowheads="1" noChangeShapeType="1" noTextEdit="1"/>
              </p:cNvSpPr>
              <p:nvPr/>
            </p:nvSpPr>
            <p:spPr>
              <a:xfrm>
                <a:off x="4869014" y="1128445"/>
                <a:ext cx="914400" cy="45720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9CBBD7FF-15E3-4632-83CE-533DC58F9368}"/>
                  </a:ext>
                </a:extLst>
              </p:cNvPr>
              <p:cNvSpPr txBox="1"/>
              <p:nvPr/>
            </p:nvSpPr>
            <p:spPr>
              <a:xfrm>
                <a:off x="10230256" y="1121121"/>
                <a:ext cx="914400" cy="457200"/>
              </a:xfrm>
              <a:prstGeom prst="rect">
                <a:avLst/>
              </a:prstGeom>
            </p:spPr>
            <p:txBody>
              <a:bodyPr vert="horz" wrap="none" lIns="0" tIns="0" rIns="0" bIns="0" rtlCol="0">
                <a:normAutofit/>
              </a:bodyPr>
              <a:lstStyle/>
              <a:p>
                <a:pPr algn="l">
                  <a:lnSpc>
                    <a:spcPts val="3360"/>
                  </a:lnSpc>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𝑘</m:t>
                      </m:r>
                      <m:r>
                        <a:rPr lang="en-US" altLang="zh-TW" sz="1600" b="0" i="1" smtClean="0">
                          <a:latin typeface="Cambria Math" panose="02040503050406030204" pitchFamily="18" charset="0"/>
                        </a:rPr>
                        <m:t>=3</m:t>
                      </m:r>
                    </m:oMath>
                  </m:oMathPara>
                </a14:m>
                <a:endParaRPr lang="zh-TW" altLang="en-US" sz="1600" dirty="0"/>
              </a:p>
            </p:txBody>
          </p:sp>
        </mc:Choice>
        <mc:Fallback xmlns="">
          <p:sp>
            <p:nvSpPr>
              <p:cNvPr id="12" name="文字方塊 11">
                <a:extLst>
                  <a:ext uri="{FF2B5EF4-FFF2-40B4-BE49-F238E27FC236}">
                    <a16:creationId xmlns:a16="http://schemas.microsoft.com/office/drawing/2014/main" id="{9CBBD7FF-15E3-4632-83CE-533DC58F9368}"/>
                  </a:ext>
                </a:extLst>
              </p:cNvPr>
              <p:cNvSpPr txBox="1">
                <a:spLocks noRot="1" noChangeAspect="1" noMove="1" noResize="1" noEditPoints="1" noAdjustHandles="1" noChangeArrowheads="1" noChangeShapeType="1" noTextEdit="1"/>
              </p:cNvSpPr>
              <p:nvPr/>
            </p:nvSpPr>
            <p:spPr>
              <a:xfrm>
                <a:off x="10230256" y="1121121"/>
                <a:ext cx="914400" cy="457200"/>
              </a:xfrm>
              <a:prstGeom prst="rect">
                <a:avLst/>
              </a:prstGeom>
              <a:blipFill>
                <a:blip r:embed="rId6"/>
                <a:stretch>
                  <a:fillRect/>
                </a:stretch>
              </a:blipFill>
            </p:spPr>
            <p:txBody>
              <a:bodyPr/>
              <a:lstStyle/>
              <a:p>
                <a:r>
                  <a:rPr lang="zh-TW" altLang="en-US">
                    <a:noFill/>
                  </a:rPr>
                  <a:t> </a:t>
                </a:r>
              </a:p>
            </p:txBody>
          </p:sp>
        </mc:Fallback>
      </mc:AlternateContent>
      <p:pic>
        <p:nvPicPr>
          <p:cNvPr id="13" name="圖片 12">
            <a:extLst>
              <a:ext uri="{FF2B5EF4-FFF2-40B4-BE49-F238E27FC236}">
                <a16:creationId xmlns:a16="http://schemas.microsoft.com/office/drawing/2014/main" id="{BE11E3A2-30E3-498A-A289-537400721D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2603" y="1578321"/>
            <a:ext cx="2643007" cy="1760264"/>
          </a:xfrm>
          <a:prstGeom prst="rect">
            <a:avLst/>
          </a:prstGeom>
        </p:spPr>
      </p:pic>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669418E6-4A50-4987-A47F-C034D0917098}"/>
                  </a:ext>
                </a:extLst>
              </p:cNvPr>
              <p:cNvSpPr txBox="1"/>
              <p:nvPr/>
            </p:nvSpPr>
            <p:spPr>
              <a:xfrm>
                <a:off x="7512023" y="1128445"/>
                <a:ext cx="914400" cy="457200"/>
              </a:xfrm>
              <a:prstGeom prst="rect">
                <a:avLst/>
              </a:prstGeom>
            </p:spPr>
            <p:txBody>
              <a:bodyPr vert="horz" wrap="none" lIns="0" tIns="0" rIns="0" bIns="0" rtlCol="0">
                <a:normAutofit/>
              </a:bodyPr>
              <a:lstStyle/>
              <a:p>
                <a:pPr algn="l">
                  <a:lnSpc>
                    <a:spcPts val="3360"/>
                  </a:lnSpc>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=1.5</m:t>
                      </m:r>
                    </m:oMath>
                  </m:oMathPara>
                </a14:m>
                <a:endParaRPr lang="zh-TW" altLang="en-US" sz="1600" dirty="0">
                  <a:solidFill>
                    <a:schemeClr val="tx1"/>
                  </a:solidFill>
                </a:endParaRPr>
              </a:p>
            </p:txBody>
          </p:sp>
        </mc:Choice>
        <mc:Fallback xmlns="">
          <p:sp>
            <p:nvSpPr>
              <p:cNvPr id="14" name="文字方塊 13">
                <a:extLst>
                  <a:ext uri="{FF2B5EF4-FFF2-40B4-BE49-F238E27FC236}">
                    <a16:creationId xmlns:a16="http://schemas.microsoft.com/office/drawing/2014/main" id="{669418E6-4A50-4987-A47F-C034D0917098}"/>
                  </a:ext>
                </a:extLst>
              </p:cNvPr>
              <p:cNvSpPr txBox="1">
                <a:spLocks noRot="1" noChangeAspect="1" noMove="1" noResize="1" noEditPoints="1" noAdjustHandles="1" noChangeArrowheads="1" noChangeShapeType="1" noTextEdit="1"/>
              </p:cNvSpPr>
              <p:nvPr/>
            </p:nvSpPr>
            <p:spPr>
              <a:xfrm>
                <a:off x="7512023" y="1128445"/>
                <a:ext cx="914400" cy="457200"/>
              </a:xfrm>
              <a:prstGeom prst="rect">
                <a:avLst/>
              </a:prstGeom>
              <a:blipFill>
                <a:blip r:embed="rId8"/>
                <a:stretch>
                  <a:fillRect/>
                </a:stretch>
              </a:blipFill>
            </p:spPr>
            <p:txBody>
              <a:bodyPr/>
              <a:lstStyle/>
              <a:p>
                <a:r>
                  <a:rPr lang="zh-TW" altLang="en-US">
                    <a:noFill/>
                  </a:rPr>
                  <a:t> </a:t>
                </a:r>
              </a:p>
            </p:txBody>
          </p:sp>
        </mc:Fallback>
      </mc:AlternateContent>
      <p:pic>
        <p:nvPicPr>
          <p:cNvPr id="15" name="圖片 14">
            <a:extLst>
              <a:ext uri="{FF2B5EF4-FFF2-40B4-BE49-F238E27FC236}">
                <a16:creationId xmlns:a16="http://schemas.microsoft.com/office/drawing/2014/main" id="{14026114-1D0B-4147-A31C-A39802F497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6135" y="1578321"/>
            <a:ext cx="2643007" cy="1760264"/>
          </a:xfrm>
          <a:prstGeom prst="rect">
            <a:avLst/>
          </a:prstGeom>
        </p:spPr>
      </p:pic>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E2587394-0485-4373-8857-EC83EBA215AB}"/>
                  </a:ext>
                </a:extLst>
              </p:cNvPr>
              <p:cNvSpPr txBox="1"/>
              <p:nvPr/>
            </p:nvSpPr>
            <p:spPr>
              <a:xfrm>
                <a:off x="2150780" y="1128445"/>
                <a:ext cx="914400" cy="457200"/>
              </a:xfrm>
              <a:prstGeom prst="rect">
                <a:avLst/>
              </a:prstGeom>
            </p:spPr>
            <p:txBody>
              <a:bodyPr vert="horz" wrap="none" lIns="0" tIns="0" rIns="0" bIns="0" rtlCol="0">
                <a:normAutofit/>
              </a:bodyPr>
              <a:lstStyle/>
              <a:p>
                <a:pPr algn="l">
                  <a:lnSpc>
                    <a:spcPts val="3360"/>
                  </a:lnSpc>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=0.3</m:t>
                      </m:r>
                    </m:oMath>
                  </m:oMathPara>
                </a14:m>
                <a:endParaRPr lang="zh-TW" altLang="en-US" sz="1600" dirty="0">
                  <a:solidFill>
                    <a:schemeClr val="tx1"/>
                  </a:solidFill>
                </a:endParaRPr>
              </a:p>
            </p:txBody>
          </p:sp>
        </mc:Choice>
        <mc:Fallback xmlns="">
          <p:sp>
            <p:nvSpPr>
              <p:cNvPr id="16" name="文字方塊 15">
                <a:extLst>
                  <a:ext uri="{FF2B5EF4-FFF2-40B4-BE49-F238E27FC236}">
                    <a16:creationId xmlns:a16="http://schemas.microsoft.com/office/drawing/2014/main" id="{E2587394-0485-4373-8857-EC83EBA215AB}"/>
                  </a:ext>
                </a:extLst>
              </p:cNvPr>
              <p:cNvSpPr txBox="1">
                <a:spLocks noRot="1" noChangeAspect="1" noMove="1" noResize="1" noEditPoints="1" noAdjustHandles="1" noChangeArrowheads="1" noChangeShapeType="1" noTextEdit="1"/>
              </p:cNvSpPr>
              <p:nvPr/>
            </p:nvSpPr>
            <p:spPr>
              <a:xfrm>
                <a:off x="2150780" y="1128445"/>
                <a:ext cx="914400" cy="457200"/>
              </a:xfrm>
              <a:prstGeom prst="rect">
                <a:avLst/>
              </a:prstGeom>
              <a:blipFill>
                <a:blip r:embed="rId10"/>
                <a:stretch>
                  <a:fillRect/>
                </a:stretch>
              </a:blipFill>
            </p:spPr>
            <p:txBody>
              <a:bodyPr/>
              <a:lstStyle/>
              <a:p>
                <a:r>
                  <a:rPr lang="zh-TW" altLang="en-US">
                    <a:noFill/>
                  </a:rPr>
                  <a:t> </a:t>
                </a:r>
              </a:p>
            </p:txBody>
          </p:sp>
        </mc:Fallback>
      </mc:AlternateContent>
      <p:pic>
        <p:nvPicPr>
          <p:cNvPr id="17" name="圖片 16">
            <a:extLst>
              <a:ext uri="{FF2B5EF4-FFF2-40B4-BE49-F238E27FC236}">
                <a16:creationId xmlns:a16="http://schemas.microsoft.com/office/drawing/2014/main" id="{555B745E-2204-4CDD-A6CB-A2515A8075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44369" y="4444019"/>
            <a:ext cx="2643007" cy="1760264"/>
          </a:xfrm>
          <a:prstGeom prst="rect">
            <a:avLst/>
          </a:prstGeom>
        </p:spPr>
      </p:pic>
      <p:pic>
        <p:nvPicPr>
          <p:cNvPr id="18" name="圖片 17">
            <a:extLst>
              <a:ext uri="{FF2B5EF4-FFF2-40B4-BE49-F238E27FC236}">
                <a16:creationId xmlns:a16="http://schemas.microsoft.com/office/drawing/2014/main" id="{B6BC51C8-ABDF-479D-AD23-A69644569F9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80836" y="4459689"/>
            <a:ext cx="2619479" cy="1744593"/>
          </a:xfrm>
          <a:prstGeom prst="rect">
            <a:avLst/>
          </a:prstGeom>
        </p:spPr>
      </p:pic>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F837918E-2AD0-4138-B621-73D5838823A3}"/>
                  </a:ext>
                </a:extLst>
              </p:cNvPr>
              <p:cNvSpPr txBox="1"/>
              <p:nvPr/>
            </p:nvSpPr>
            <p:spPr>
              <a:xfrm>
                <a:off x="4869014" y="3994143"/>
                <a:ext cx="914400" cy="457200"/>
              </a:xfrm>
              <a:prstGeom prst="rect">
                <a:avLst/>
              </a:prstGeom>
            </p:spPr>
            <p:txBody>
              <a:bodyPr vert="horz" wrap="none" lIns="0" tIns="0" rIns="0" bIns="0" rtlCol="0">
                <a:normAutofit/>
              </a:bodyPr>
              <a:lstStyle/>
              <a:p>
                <a:pPr algn="l">
                  <a:lnSpc>
                    <a:spcPts val="3360"/>
                  </a:lnSpc>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=1.1</m:t>
                      </m:r>
                    </m:oMath>
                  </m:oMathPara>
                </a14:m>
                <a:endParaRPr lang="zh-TW" altLang="en-US" sz="1600" dirty="0">
                  <a:solidFill>
                    <a:schemeClr val="tx1"/>
                  </a:solidFill>
                </a:endParaRPr>
              </a:p>
            </p:txBody>
          </p:sp>
        </mc:Choice>
        <mc:Fallback xmlns="">
          <p:sp>
            <p:nvSpPr>
              <p:cNvPr id="19" name="文字方塊 18">
                <a:extLst>
                  <a:ext uri="{FF2B5EF4-FFF2-40B4-BE49-F238E27FC236}">
                    <a16:creationId xmlns:a16="http://schemas.microsoft.com/office/drawing/2014/main" id="{F837918E-2AD0-4138-B621-73D5838823A3}"/>
                  </a:ext>
                </a:extLst>
              </p:cNvPr>
              <p:cNvSpPr txBox="1">
                <a:spLocks noRot="1" noChangeAspect="1" noMove="1" noResize="1" noEditPoints="1" noAdjustHandles="1" noChangeArrowheads="1" noChangeShapeType="1" noTextEdit="1"/>
              </p:cNvSpPr>
              <p:nvPr/>
            </p:nvSpPr>
            <p:spPr>
              <a:xfrm>
                <a:off x="4869014" y="3994143"/>
                <a:ext cx="914400" cy="457200"/>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E5F0A324-C6F5-4E3E-AB52-8293E9E8E65E}"/>
                  </a:ext>
                </a:extLst>
              </p:cNvPr>
              <p:cNvSpPr txBox="1"/>
              <p:nvPr/>
            </p:nvSpPr>
            <p:spPr>
              <a:xfrm>
                <a:off x="10230256" y="3986819"/>
                <a:ext cx="914400" cy="457200"/>
              </a:xfrm>
              <a:prstGeom prst="rect">
                <a:avLst/>
              </a:prstGeom>
            </p:spPr>
            <p:txBody>
              <a:bodyPr vert="horz" wrap="none" lIns="0" tIns="0" rIns="0" bIns="0" rtlCol="0">
                <a:normAutofit/>
              </a:bodyPr>
              <a:lstStyle/>
              <a:p>
                <a:pPr algn="l">
                  <a:lnSpc>
                    <a:spcPts val="3360"/>
                  </a:lnSpc>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=2</m:t>
                      </m:r>
                    </m:oMath>
                  </m:oMathPara>
                </a14:m>
                <a:endParaRPr lang="zh-TW" altLang="en-US" sz="1600" dirty="0">
                  <a:solidFill>
                    <a:schemeClr val="tx1"/>
                  </a:solidFill>
                </a:endParaRPr>
              </a:p>
            </p:txBody>
          </p:sp>
        </mc:Choice>
        <mc:Fallback xmlns="">
          <p:sp>
            <p:nvSpPr>
              <p:cNvPr id="20" name="文字方塊 19">
                <a:extLst>
                  <a:ext uri="{FF2B5EF4-FFF2-40B4-BE49-F238E27FC236}">
                    <a16:creationId xmlns:a16="http://schemas.microsoft.com/office/drawing/2014/main" id="{E5F0A324-C6F5-4E3E-AB52-8293E9E8E65E}"/>
                  </a:ext>
                </a:extLst>
              </p:cNvPr>
              <p:cNvSpPr txBox="1">
                <a:spLocks noRot="1" noChangeAspect="1" noMove="1" noResize="1" noEditPoints="1" noAdjustHandles="1" noChangeArrowheads="1" noChangeShapeType="1" noTextEdit="1"/>
              </p:cNvSpPr>
              <p:nvPr/>
            </p:nvSpPr>
            <p:spPr>
              <a:xfrm>
                <a:off x="10230256" y="3986819"/>
                <a:ext cx="914400" cy="457200"/>
              </a:xfrm>
              <a:prstGeom prst="rect">
                <a:avLst/>
              </a:prstGeom>
              <a:blipFill>
                <a:blip r:embed="rId14"/>
                <a:stretch>
                  <a:fillRect/>
                </a:stretch>
              </a:blipFill>
            </p:spPr>
            <p:txBody>
              <a:bodyPr/>
              <a:lstStyle/>
              <a:p>
                <a:r>
                  <a:rPr lang="zh-TW" altLang="en-US">
                    <a:noFill/>
                  </a:rPr>
                  <a:t> </a:t>
                </a:r>
              </a:p>
            </p:txBody>
          </p:sp>
        </mc:Fallback>
      </mc:AlternateContent>
      <p:pic>
        <p:nvPicPr>
          <p:cNvPr id="21" name="圖片 20">
            <a:extLst>
              <a:ext uri="{FF2B5EF4-FFF2-40B4-BE49-F238E27FC236}">
                <a16:creationId xmlns:a16="http://schemas.microsoft.com/office/drawing/2014/main" id="{78E1C3A5-995E-4269-806F-9E53EC4185C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562603" y="4444019"/>
            <a:ext cx="2643007" cy="1760264"/>
          </a:xfrm>
          <a:prstGeom prst="rect">
            <a:avLst/>
          </a:prstGeom>
        </p:spPr>
      </p:pic>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4F54F08F-C306-43C5-BABB-0A90BF6E9E00}"/>
                  </a:ext>
                </a:extLst>
              </p:cNvPr>
              <p:cNvSpPr txBox="1"/>
              <p:nvPr/>
            </p:nvSpPr>
            <p:spPr>
              <a:xfrm>
                <a:off x="7512023" y="3994143"/>
                <a:ext cx="914400" cy="457200"/>
              </a:xfrm>
              <a:prstGeom prst="rect">
                <a:avLst/>
              </a:prstGeom>
            </p:spPr>
            <p:txBody>
              <a:bodyPr vert="horz" wrap="none" lIns="0" tIns="0" rIns="0" bIns="0" rtlCol="0">
                <a:normAutofit/>
              </a:bodyPr>
              <a:lstStyle/>
              <a:p>
                <a:pPr algn="l">
                  <a:lnSpc>
                    <a:spcPts val="3360"/>
                  </a:lnSpc>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=1.5</m:t>
                      </m:r>
                    </m:oMath>
                  </m:oMathPara>
                </a14:m>
                <a:endParaRPr lang="zh-TW" altLang="en-US" sz="1600" dirty="0">
                  <a:solidFill>
                    <a:schemeClr val="tx1"/>
                  </a:solidFill>
                </a:endParaRPr>
              </a:p>
            </p:txBody>
          </p:sp>
        </mc:Choice>
        <mc:Fallback xmlns="">
          <p:sp>
            <p:nvSpPr>
              <p:cNvPr id="22" name="文字方塊 21">
                <a:extLst>
                  <a:ext uri="{FF2B5EF4-FFF2-40B4-BE49-F238E27FC236}">
                    <a16:creationId xmlns:a16="http://schemas.microsoft.com/office/drawing/2014/main" id="{4F54F08F-C306-43C5-BABB-0A90BF6E9E00}"/>
                  </a:ext>
                </a:extLst>
              </p:cNvPr>
              <p:cNvSpPr txBox="1">
                <a:spLocks noRot="1" noChangeAspect="1" noMove="1" noResize="1" noEditPoints="1" noAdjustHandles="1" noChangeArrowheads="1" noChangeShapeType="1" noTextEdit="1"/>
              </p:cNvSpPr>
              <p:nvPr/>
            </p:nvSpPr>
            <p:spPr>
              <a:xfrm>
                <a:off x="7512023" y="3994143"/>
                <a:ext cx="914400" cy="457200"/>
              </a:xfrm>
              <a:prstGeom prst="rect">
                <a:avLst/>
              </a:prstGeom>
              <a:blipFill>
                <a:blip r:embed="rId16"/>
                <a:stretch>
                  <a:fillRect/>
                </a:stretch>
              </a:blipFill>
            </p:spPr>
            <p:txBody>
              <a:bodyPr/>
              <a:lstStyle/>
              <a:p>
                <a:r>
                  <a:rPr lang="zh-TW" altLang="en-US">
                    <a:noFill/>
                  </a:rPr>
                  <a:t> </a:t>
                </a:r>
              </a:p>
            </p:txBody>
          </p:sp>
        </mc:Fallback>
      </mc:AlternateContent>
      <p:pic>
        <p:nvPicPr>
          <p:cNvPr id="23" name="圖片 22">
            <a:extLst>
              <a:ext uri="{FF2B5EF4-FFF2-40B4-BE49-F238E27FC236}">
                <a16:creationId xmlns:a16="http://schemas.microsoft.com/office/drawing/2014/main" id="{BF9A5783-72CF-4156-809D-7329E70F826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26135" y="4444019"/>
            <a:ext cx="2643007" cy="1760264"/>
          </a:xfrm>
          <a:prstGeom prst="rect">
            <a:avLst/>
          </a:prstGeom>
        </p:spPr>
      </p:pic>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3EFFA831-73BE-4D54-BD05-8227083148C1}"/>
                  </a:ext>
                </a:extLst>
              </p:cNvPr>
              <p:cNvSpPr txBox="1"/>
              <p:nvPr/>
            </p:nvSpPr>
            <p:spPr>
              <a:xfrm>
                <a:off x="2150780" y="3994143"/>
                <a:ext cx="914400" cy="457200"/>
              </a:xfrm>
              <a:prstGeom prst="rect">
                <a:avLst/>
              </a:prstGeom>
            </p:spPr>
            <p:txBody>
              <a:bodyPr vert="horz" wrap="none" lIns="0" tIns="0" rIns="0" bIns="0" rtlCol="0">
                <a:normAutofit/>
              </a:bodyPr>
              <a:lstStyle/>
              <a:p>
                <a:pPr algn="l">
                  <a:lnSpc>
                    <a:spcPts val="3360"/>
                  </a:lnSpc>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=0.3</m:t>
                      </m:r>
                    </m:oMath>
                  </m:oMathPara>
                </a14:m>
                <a:endParaRPr lang="zh-TW" altLang="en-US" sz="1600" dirty="0">
                  <a:solidFill>
                    <a:schemeClr val="tx1"/>
                  </a:solidFill>
                </a:endParaRPr>
              </a:p>
            </p:txBody>
          </p:sp>
        </mc:Choice>
        <mc:Fallback xmlns="">
          <p:sp>
            <p:nvSpPr>
              <p:cNvPr id="24" name="文字方塊 23">
                <a:extLst>
                  <a:ext uri="{FF2B5EF4-FFF2-40B4-BE49-F238E27FC236}">
                    <a16:creationId xmlns:a16="http://schemas.microsoft.com/office/drawing/2014/main" id="{3EFFA831-73BE-4D54-BD05-8227083148C1}"/>
                  </a:ext>
                </a:extLst>
              </p:cNvPr>
              <p:cNvSpPr txBox="1">
                <a:spLocks noRot="1" noChangeAspect="1" noMove="1" noResize="1" noEditPoints="1" noAdjustHandles="1" noChangeArrowheads="1" noChangeShapeType="1" noTextEdit="1"/>
              </p:cNvSpPr>
              <p:nvPr/>
            </p:nvSpPr>
            <p:spPr>
              <a:xfrm>
                <a:off x="2150780" y="3994143"/>
                <a:ext cx="914400" cy="457200"/>
              </a:xfrm>
              <a:prstGeom prst="rect">
                <a:avLst/>
              </a:prstGeom>
              <a:blipFill>
                <a:blip r:embed="rId18"/>
                <a:stretch>
                  <a:fillRect/>
                </a:stretch>
              </a:blipFill>
            </p:spPr>
            <p:txBody>
              <a:bodyPr/>
              <a:lstStyle/>
              <a:p>
                <a:r>
                  <a:rPr lang="zh-TW" altLang="en-US">
                    <a:noFill/>
                  </a:rPr>
                  <a:t> </a:t>
                </a:r>
              </a:p>
            </p:txBody>
          </p:sp>
        </mc:Fallback>
      </mc:AlternateContent>
      <p:sp>
        <p:nvSpPr>
          <p:cNvPr id="25" name="矩形 24">
            <a:extLst>
              <a:ext uri="{FF2B5EF4-FFF2-40B4-BE49-F238E27FC236}">
                <a16:creationId xmlns:a16="http://schemas.microsoft.com/office/drawing/2014/main" id="{27806B3C-4457-4DB6-B297-3B4490D5F4DC}"/>
              </a:ext>
            </a:extLst>
          </p:cNvPr>
          <p:cNvSpPr/>
          <p:nvPr/>
        </p:nvSpPr>
        <p:spPr>
          <a:xfrm>
            <a:off x="180551" y="2289176"/>
            <a:ext cx="800027" cy="338554"/>
          </a:xfrm>
          <a:prstGeom prst="rect">
            <a:avLst/>
          </a:prstGeom>
        </p:spPr>
        <p:txBody>
          <a:bodyPr wrap="none">
            <a:spAutoFit/>
          </a:bodyPr>
          <a:lstStyle/>
          <a:p>
            <a:pPr algn="ctr"/>
            <a:r>
              <a:rPr lang="en-US" altLang="zh-TW" sz="1600" dirty="0">
                <a:latin typeface="Calibri" panose="020F0502020204030204" pitchFamily="34" charset="0"/>
                <a:cs typeface="Calibri" panose="020F0502020204030204" pitchFamily="34" charset="0"/>
              </a:rPr>
              <a:t>Inviscid</a:t>
            </a:r>
            <a:endParaRPr lang="zh-TW" altLang="en-US" sz="1600" dirty="0">
              <a:latin typeface="Calibri" panose="020F0502020204030204" pitchFamily="34" charset="0"/>
              <a:cs typeface="Calibri" panose="020F0502020204030204" pitchFamily="34" charset="0"/>
            </a:endParaRPr>
          </a:p>
        </p:txBody>
      </p:sp>
      <p:sp>
        <p:nvSpPr>
          <p:cNvPr id="26" name="矩形 25">
            <a:extLst>
              <a:ext uri="{FF2B5EF4-FFF2-40B4-BE49-F238E27FC236}">
                <a16:creationId xmlns:a16="http://schemas.microsoft.com/office/drawing/2014/main" id="{E0918665-A30D-490A-9EF4-BA10A9F2F3A4}"/>
              </a:ext>
            </a:extLst>
          </p:cNvPr>
          <p:cNvSpPr/>
          <p:nvPr/>
        </p:nvSpPr>
        <p:spPr>
          <a:xfrm>
            <a:off x="170869" y="5154874"/>
            <a:ext cx="809709" cy="338554"/>
          </a:xfrm>
          <a:prstGeom prst="rect">
            <a:avLst/>
          </a:prstGeom>
        </p:spPr>
        <p:txBody>
          <a:bodyPr wrap="none">
            <a:spAutoFit/>
          </a:bodyPr>
          <a:lstStyle/>
          <a:p>
            <a:pPr algn="ctr"/>
            <a:r>
              <a:rPr lang="en-US" altLang="zh-TW" sz="1600" dirty="0">
                <a:latin typeface="Calibri" panose="020F0502020204030204" pitchFamily="34" charset="0"/>
                <a:cs typeface="Calibri" panose="020F0502020204030204" pitchFamily="34" charset="0"/>
              </a:rPr>
              <a:t>Viscous</a:t>
            </a:r>
            <a:endParaRPr lang="zh-TW" altLang="en-US" sz="1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9" name="內容版面配置區 2">
                <a:extLst>
                  <a:ext uri="{FF2B5EF4-FFF2-40B4-BE49-F238E27FC236}">
                    <a16:creationId xmlns:a16="http://schemas.microsoft.com/office/drawing/2014/main" id="{CB26B932-B255-4F29-8A8A-4777CB4F80FB}"/>
                  </a:ext>
                </a:extLst>
              </p:cNvPr>
              <p:cNvSpPr txBox="1">
                <a:spLocks/>
              </p:cNvSpPr>
              <p:nvPr/>
            </p:nvSpPr>
            <p:spPr>
              <a:xfrm>
                <a:off x="838199" y="6210716"/>
                <a:ext cx="11185187" cy="616894"/>
              </a:xfrm>
              <a:prstGeom prst="rect">
                <a:avLst/>
              </a:prstGeom>
            </p:spPr>
            <p:txBody>
              <a:bodyPr vert="horz" lIns="91440" tIns="45720" rIns="91440" bIns="45720" rtlCol="0">
                <a:normAutofit/>
              </a:bodyPr>
              <a:lstStyle>
                <a:lvl1pPr marL="0" indent="0" algn="l" defTabSz="914400" rtl="0" eaLnBrk="1" latinLnBrk="0" hangingPunct="1">
                  <a:lnSpc>
                    <a:spcPts val="3360"/>
                  </a:lnSpc>
                  <a:spcBef>
                    <a:spcPts val="1000"/>
                  </a:spcBef>
                  <a:buFont typeface="Arial" panose="020B0604020202020204" pitchFamily="34" charset="0"/>
                  <a:buNone/>
                  <a:defRPr sz="16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ts val="3360"/>
                  </a:lnSpc>
                  <a:spcBef>
                    <a:spcPts val="500"/>
                  </a:spcBef>
                  <a:buFont typeface="Arial" panose="020B0604020202020204" pitchFamily="34" charset="0"/>
                  <a:buChar char="•"/>
                  <a:defRPr sz="1800" kern="1200">
                    <a:solidFill>
                      <a:schemeClr val="tx1"/>
                    </a:solidFill>
                    <a:latin typeface="+mn-ea"/>
                    <a:ea typeface="+mn-ea"/>
                    <a:cs typeface="+mn-cs"/>
                  </a:defRPr>
                </a:lvl2pPr>
                <a:lvl3pPr marL="1143000" indent="-228600" algn="l" defTabSz="914400" rtl="0" eaLnBrk="1" latinLnBrk="0" hangingPunct="1">
                  <a:lnSpc>
                    <a:spcPts val="3360"/>
                  </a:lnSpc>
                  <a:spcBef>
                    <a:spcPts val="500"/>
                  </a:spcBef>
                  <a:buFont typeface="Arial" panose="020B0604020202020204" pitchFamily="34" charset="0"/>
                  <a:buChar char="•"/>
                  <a:defRPr sz="1600" kern="1200">
                    <a:solidFill>
                      <a:schemeClr val="tx1"/>
                    </a:solidFill>
                    <a:latin typeface="+mn-ea"/>
                    <a:ea typeface="+mn-ea"/>
                    <a:cs typeface="+mn-cs"/>
                  </a:defRPr>
                </a:lvl3pPr>
                <a:lvl4pPr marL="1600200" indent="-228600" algn="l" defTabSz="914400" rtl="0" eaLnBrk="1" latinLnBrk="0" hangingPunct="1">
                  <a:lnSpc>
                    <a:spcPts val="3360"/>
                  </a:lnSpc>
                  <a:spcBef>
                    <a:spcPts val="500"/>
                  </a:spcBef>
                  <a:buFont typeface="Arial" panose="020B0604020202020204" pitchFamily="34" charset="0"/>
                  <a:buChar char="•"/>
                  <a:defRPr sz="1400" kern="1200">
                    <a:solidFill>
                      <a:schemeClr val="tx1"/>
                    </a:solidFill>
                    <a:latin typeface="+mn-ea"/>
                    <a:ea typeface="+mn-ea"/>
                    <a:cs typeface="+mn-cs"/>
                  </a:defRPr>
                </a:lvl4pPr>
                <a:lvl5pPr marL="2057400" indent="-228600" algn="l" defTabSz="914400" rtl="0" eaLnBrk="1" latinLnBrk="0" hangingPunct="1">
                  <a:lnSpc>
                    <a:spcPts val="3360"/>
                  </a:lnSpc>
                  <a:spcBef>
                    <a:spcPts val="500"/>
                  </a:spcBef>
                  <a:buFont typeface="Arial" panose="020B0604020202020204" pitchFamily="34" charset="0"/>
                  <a:buChar char="•"/>
                  <a:defRPr sz="14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dirty="0"/>
                  <a:t>For viscous problems, DDM doesn’t improve the overall convergence, for simplicity choose </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=600</m:t>
                    </m:r>
                  </m:oMath>
                </a14:m>
                <a:r>
                  <a:rPr lang="en-US" altLang="zh-TW" dirty="0"/>
                  <a:t> as in inviscid problems.</a:t>
                </a:r>
                <a:endParaRPr lang="zh-TW" altLang="en-US" dirty="0"/>
              </a:p>
            </p:txBody>
          </p:sp>
        </mc:Choice>
        <mc:Fallback xmlns="">
          <p:sp>
            <p:nvSpPr>
              <p:cNvPr id="29" name="內容版面配置區 2">
                <a:extLst>
                  <a:ext uri="{FF2B5EF4-FFF2-40B4-BE49-F238E27FC236}">
                    <a16:creationId xmlns:a16="http://schemas.microsoft.com/office/drawing/2014/main" id="{CB26B932-B255-4F29-8A8A-4777CB4F80FB}"/>
                  </a:ext>
                </a:extLst>
              </p:cNvPr>
              <p:cNvSpPr txBox="1">
                <a:spLocks noRot="1" noChangeAspect="1" noMove="1" noResize="1" noEditPoints="1" noAdjustHandles="1" noChangeArrowheads="1" noChangeShapeType="1" noTextEdit="1"/>
              </p:cNvSpPr>
              <p:nvPr/>
            </p:nvSpPr>
            <p:spPr>
              <a:xfrm>
                <a:off x="838199" y="6210716"/>
                <a:ext cx="11185187" cy="616894"/>
              </a:xfrm>
              <a:prstGeom prst="rect">
                <a:avLst/>
              </a:prstGeom>
              <a:blipFill>
                <a:blip r:embed="rId19"/>
                <a:stretch>
                  <a:fillRect l="-16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內容版面配置區 2">
                <a:extLst>
                  <a:ext uri="{FF2B5EF4-FFF2-40B4-BE49-F238E27FC236}">
                    <a16:creationId xmlns:a16="http://schemas.microsoft.com/office/drawing/2014/main" id="{08C7A8CB-5D35-4ABE-8A55-1C8576B6247E}"/>
                  </a:ext>
                </a:extLst>
              </p:cNvPr>
              <p:cNvSpPr txBox="1">
                <a:spLocks/>
              </p:cNvSpPr>
              <p:nvPr/>
            </p:nvSpPr>
            <p:spPr>
              <a:xfrm>
                <a:off x="838200" y="3354255"/>
                <a:ext cx="10515600" cy="616894"/>
              </a:xfrm>
              <a:prstGeom prst="rect">
                <a:avLst/>
              </a:prstGeom>
            </p:spPr>
            <p:txBody>
              <a:bodyPr vert="horz" lIns="91440" tIns="45720" rIns="91440" bIns="45720" rtlCol="0">
                <a:normAutofit/>
              </a:bodyPr>
              <a:lstStyle>
                <a:lvl1pPr marL="0" indent="0" algn="l" defTabSz="914400" rtl="0" eaLnBrk="1" latinLnBrk="0" hangingPunct="1">
                  <a:lnSpc>
                    <a:spcPts val="3360"/>
                  </a:lnSpc>
                  <a:spcBef>
                    <a:spcPts val="1000"/>
                  </a:spcBef>
                  <a:buFont typeface="Arial" panose="020B0604020202020204" pitchFamily="34" charset="0"/>
                  <a:buNone/>
                  <a:defRPr sz="16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ts val="3360"/>
                  </a:lnSpc>
                  <a:spcBef>
                    <a:spcPts val="500"/>
                  </a:spcBef>
                  <a:buFont typeface="Arial" panose="020B0604020202020204" pitchFamily="34" charset="0"/>
                  <a:buChar char="•"/>
                  <a:defRPr sz="1800" kern="1200">
                    <a:solidFill>
                      <a:schemeClr val="tx1"/>
                    </a:solidFill>
                    <a:latin typeface="+mn-ea"/>
                    <a:ea typeface="+mn-ea"/>
                    <a:cs typeface="+mn-cs"/>
                  </a:defRPr>
                </a:lvl2pPr>
                <a:lvl3pPr marL="1143000" indent="-228600" algn="l" defTabSz="914400" rtl="0" eaLnBrk="1" latinLnBrk="0" hangingPunct="1">
                  <a:lnSpc>
                    <a:spcPts val="3360"/>
                  </a:lnSpc>
                  <a:spcBef>
                    <a:spcPts val="500"/>
                  </a:spcBef>
                  <a:buFont typeface="Arial" panose="020B0604020202020204" pitchFamily="34" charset="0"/>
                  <a:buChar char="•"/>
                  <a:defRPr sz="1600" kern="1200">
                    <a:solidFill>
                      <a:schemeClr val="tx1"/>
                    </a:solidFill>
                    <a:latin typeface="+mn-ea"/>
                    <a:ea typeface="+mn-ea"/>
                    <a:cs typeface="+mn-cs"/>
                  </a:defRPr>
                </a:lvl3pPr>
                <a:lvl4pPr marL="1600200" indent="-228600" algn="l" defTabSz="914400" rtl="0" eaLnBrk="1" latinLnBrk="0" hangingPunct="1">
                  <a:lnSpc>
                    <a:spcPts val="3360"/>
                  </a:lnSpc>
                  <a:spcBef>
                    <a:spcPts val="500"/>
                  </a:spcBef>
                  <a:buFont typeface="Arial" panose="020B0604020202020204" pitchFamily="34" charset="0"/>
                  <a:buChar char="•"/>
                  <a:defRPr sz="1400" kern="1200">
                    <a:solidFill>
                      <a:schemeClr val="tx1"/>
                    </a:solidFill>
                    <a:latin typeface="+mn-ea"/>
                    <a:ea typeface="+mn-ea"/>
                    <a:cs typeface="+mn-cs"/>
                  </a:defRPr>
                </a:lvl4pPr>
                <a:lvl5pPr marL="2057400" indent="-228600" algn="l" defTabSz="914400" rtl="0" eaLnBrk="1" latinLnBrk="0" hangingPunct="1">
                  <a:lnSpc>
                    <a:spcPts val="3360"/>
                  </a:lnSpc>
                  <a:spcBef>
                    <a:spcPts val="500"/>
                  </a:spcBef>
                  <a:buFont typeface="Arial" panose="020B0604020202020204" pitchFamily="34" charset="0"/>
                  <a:buChar char="•"/>
                  <a:defRPr sz="14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dirty="0"/>
                  <a:t>For inviscid problems, splitting into </a:t>
                </a:r>
                <a14:m>
                  <m:oMath xmlns:m="http://schemas.openxmlformats.org/officeDocument/2006/math">
                    <m:r>
                      <a:rPr lang="en-US" altLang="zh-TW" i="1" dirty="0">
                        <a:latin typeface="Cambria Math" panose="02040503050406030204" pitchFamily="18" charset="0"/>
                      </a:rPr>
                      <m:t>4</m:t>
                    </m:r>
                  </m:oMath>
                </a14:m>
                <a:r>
                  <a:rPr lang="en-US" altLang="zh-TW" dirty="0"/>
                  <a:t> domains leads to the best convergence, converging at around </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=600</m:t>
                    </m:r>
                  </m:oMath>
                </a14:m>
                <a:r>
                  <a:rPr lang="en-US" altLang="zh-TW" dirty="0"/>
                  <a:t>.</a:t>
                </a:r>
                <a:endParaRPr lang="zh-TW" altLang="en-US" dirty="0"/>
              </a:p>
            </p:txBody>
          </p:sp>
        </mc:Choice>
        <mc:Fallback xmlns="">
          <p:sp>
            <p:nvSpPr>
              <p:cNvPr id="30" name="內容版面配置區 2">
                <a:extLst>
                  <a:ext uri="{FF2B5EF4-FFF2-40B4-BE49-F238E27FC236}">
                    <a16:creationId xmlns:a16="http://schemas.microsoft.com/office/drawing/2014/main" id="{08C7A8CB-5D35-4ABE-8A55-1C8576B6247E}"/>
                  </a:ext>
                </a:extLst>
              </p:cNvPr>
              <p:cNvSpPr txBox="1">
                <a:spLocks noRot="1" noChangeAspect="1" noMove="1" noResize="1" noEditPoints="1" noAdjustHandles="1" noChangeArrowheads="1" noChangeShapeType="1" noTextEdit="1"/>
              </p:cNvSpPr>
              <p:nvPr/>
            </p:nvSpPr>
            <p:spPr>
              <a:xfrm>
                <a:off x="838200" y="3354255"/>
                <a:ext cx="10515600" cy="616894"/>
              </a:xfrm>
              <a:prstGeom prst="rect">
                <a:avLst/>
              </a:prstGeom>
              <a:blipFill>
                <a:blip r:embed="rId20"/>
                <a:stretch>
                  <a:fillRect l="-232"/>
                </a:stretch>
              </a:blipFill>
            </p:spPr>
            <p:txBody>
              <a:bodyPr/>
              <a:lstStyle/>
              <a:p>
                <a:r>
                  <a:rPr lang="zh-TW" altLang="en-US">
                    <a:noFill/>
                  </a:rPr>
                  <a:t> </a:t>
                </a:r>
              </a:p>
            </p:txBody>
          </p:sp>
        </mc:Fallback>
      </mc:AlternateContent>
      <p:cxnSp>
        <p:nvCxnSpPr>
          <p:cNvPr id="32" name="直線接點 31">
            <a:extLst>
              <a:ext uri="{FF2B5EF4-FFF2-40B4-BE49-F238E27FC236}">
                <a16:creationId xmlns:a16="http://schemas.microsoft.com/office/drawing/2014/main" id="{51D4E1B6-A89C-41AF-A7F3-1053DD686746}"/>
              </a:ext>
            </a:extLst>
          </p:cNvPr>
          <p:cNvCxnSpPr/>
          <p:nvPr/>
        </p:nvCxnSpPr>
        <p:spPr>
          <a:xfrm>
            <a:off x="1546698" y="2490281"/>
            <a:ext cx="2110902" cy="0"/>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A75667E6-18D8-4C58-BAAE-B1ED5EADAF58}"/>
              </a:ext>
            </a:extLst>
          </p:cNvPr>
          <p:cNvCxnSpPr/>
          <p:nvPr/>
        </p:nvCxnSpPr>
        <p:spPr>
          <a:xfrm>
            <a:off x="4257473" y="2490281"/>
            <a:ext cx="2110902" cy="0"/>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61B7E35A-1000-46B9-9A51-8EC697F467BC}"/>
              </a:ext>
            </a:extLst>
          </p:cNvPr>
          <p:cNvCxnSpPr/>
          <p:nvPr/>
        </p:nvCxnSpPr>
        <p:spPr>
          <a:xfrm>
            <a:off x="6981217" y="2490281"/>
            <a:ext cx="2110902" cy="0"/>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F642E2CD-687A-4635-AED9-903FC21CFD41}"/>
              </a:ext>
            </a:extLst>
          </p:cNvPr>
          <p:cNvCxnSpPr/>
          <p:nvPr/>
        </p:nvCxnSpPr>
        <p:spPr>
          <a:xfrm>
            <a:off x="9685506" y="2490281"/>
            <a:ext cx="2110902" cy="0"/>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BADABEC6-B280-4392-B551-376E452541B6}"/>
              </a:ext>
            </a:extLst>
          </p:cNvPr>
          <p:cNvCxnSpPr/>
          <p:nvPr/>
        </p:nvCxnSpPr>
        <p:spPr>
          <a:xfrm>
            <a:off x="1546698" y="5357244"/>
            <a:ext cx="2110902" cy="0"/>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30561C5D-2F41-4C3C-AF7C-905EDA250885}"/>
              </a:ext>
            </a:extLst>
          </p:cNvPr>
          <p:cNvCxnSpPr/>
          <p:nvPr/>
        </p:nvCxnSpPr>
        <p:spPr>
          <a:xfrm>
            <a:off x="4257473" y="5357244"/>
            <a:ext cx="2110902" cy="0"/>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266770E4-B1CB-47F6-B048-94CD466D9282}"/>
              </a:ext>
            </a:extLst>
          </p:cNvPr>
          <p:cNvCxnSpPr/>
          <p:nvPr/>
        </p:nvCxnSpPr>
        <p:spPr>
          <a:xfrm>
            <a:off x="6981217" y="5357244"/>
            <a:ext cx="2110902" cy="0"/>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69B91BBB-B93C-4FA6-98C3-32543894CF39}"/>
              </a:ext>
            </a:extLst>
          </p:cNvPr>
          <p:cNvCxnSpPr/>
          <p:nvPr/>
        </p:nvCxnSpPr>
        <p:spPr>
          <a:xfrm>
            <a:off x="9685506" y="5357244"/>
            <a:ext cx="2110902" cy="0"/>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5120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E3EAAA-BB99-4C92-B1F4-50301950BA38}"/>
              </a:ext>
            </a:extLst>
          </p:cNvPr>
          <p:cNvSpPr>
            <a:spLocks noGrp="1"/>
          </p:cNvSpPr>
          <p:nvPr>
            <p:ph type="title"/>
          </p:nvPr>
        </p:nvSpPr>
        <p:spPr/>
        <p:txBody>
          <a:bodyPr/>
          <a:lstStyle/>
          <a:p>
            <a:r>
              <a:rPr lang="en-US" altLang="zh-TW" dirty="0"/>
              <a:t>Outline</a:t>
            </a:r>
            <a:endParaRPr lang="zh-TW" altLang="en-US" dirty="0"/>
          </a:p>
        </p:txBody>
      </p:sp>
      <p:sp>
        <p:nvSpPr>
          <p:cNvPr id="4" name="Rectangle 1">
            <a:extLst>
              <a:ext uri="{FF2B5EF4-FFF2-40B4-BE49-F238E27FC236}">
                <a16:creationId xmlns:a16="http://schemas.microsoft.com/office/drawing/2014/main" id="{7B882384-B609-4AB8-B2EC-0B1791BEACB6}"/>
              </a:ext>
            </a:extLst>
          </p:cNvPr>
          <p:cNvSpPr>
            <a:spLocks noGrp="1" noChangeArrowheads="1"/>
          </p:cNvSpPr>
          <p:nvPr>
            <p:ph idx="1"/>
          </p:nvPr>
        </p:nvSpPr>
        <p:spPr bwMode="auto">
          <a:xfrm>
            <a:off x="838200" y="964793"/>
            <a:ext cx="4276725" cy="4451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38050" tIns="0" rIns="0" bIns="0" numCol="1" anchor="ctr" anchorCtr="0" compatLnSpc="1">
            <a:prstTxWarp prst="textNoShape">
              <a:avLst/>
            </a:prstTxWarp>
            <a:spAutoFit/>
          </a:bodyPr>
          <a:lstStyle/>
          <a:p>
            <a:pPr marL="0" marR="0" lvl="0" indent="0" algn="l" defTabSz="914400" rtl="0" eaLnBrk="0" fontAlgn="base" latinLnBrk="0" hangingPunct="0">
              <a:lnSpc>
                <a:spcPts val="2880"/>
              </a:lnSpc>
              <a:spcBef>
                <a:spcPct val="0"/>
              </a:spcBef>
              <a:spcAft>
                <a:spcPct val="0"/>
              </a:spcAft>
              <a:buClrTx/>
              <a:buSzTx/>
              <a:buFontTx/>
              <a:buAutoNum type="arabicPeriod"/>
              <a:tabLst/>
            </a:pPr>
            <a:r>
              <a:rPr kumimoji="0" lang="zh-TW" altLang="en-US" sz="1600" b="1" i="0" u="none" strike="noStrike" cap="none" normalizeH="0" baseline="0" dirty="0">
                <a:ln>
                  <a:noFill/>
                </a:ln>
                <a:solidFill>
                  <a:srgbClr val="1F0909"/>
                </a:solidFill>
                <a:effectLst/>
                <a:ea typeface="PT Serif"/>
              </a:rPr>
              <a:t> </a:t>
            </a:r>
            <a:r>
              <a:rPr kumimoji="0" lang="zh-TW" altLang="zh-TW" sz="1600" b="1" i="0" u="none" strike="noStrike" cap="none" normalizeH="0" baseline="0" dirty="0">
                <a:ln>
                  <a:noFill/>
                </a:ln>
                <a:solidFill>
                  <a:srgbClr val="1F0909"/>
                </a:solidFill>
                <a:effectLst/>
                <a:ea typeface="PT Serif"/>
              </a:rPr>
              <a:t>Introduction</a:t>
            </a:r>
          </a:p>
          <a:p>
            <a:pPr marL="0" marR="0" lvl="0" indent="0" algn="l" defTabSz="914400" rtl="0" eaLnBrk="0" fontAlgn="base" latinLnBrk="0" hangingPunct="0">
              <a:lnSpc>
                <a:spcPts val="2880"/>
              </a:lnSpc>
              <a:spcBef>
                <a:spcPct val="0"/>
              </a:spcBef>
              <a:spcAft>
                <a:spcPct val="0"/>
              </a:spcAft>
              <a:buClrTx/>
              <a:buSzTx/>
              <a:buFontTx/>
              <a:buAutoNum type="arabicPeriod" startAt="2"/>
              <a:tabLst/>
            </a:pPr>
            <a:r>
              <a:rPr kumimoji="0" lang="zh-TW" altLang="en-US" sz="1600" b="1" i="0" u="none" strike="noStrike" cap="none" normalizeH="0" baseline="0" dirty="0">
                <a:ln>
                  <a:noFill/>
                </a:ln>
                <a:solidFill>
                  <a:srgbClr val="1F0909"/>
                </a:solidFill>
                <a:effectLst/>
                <a:ea typeface="PT Serif"/>
              </a:rPr>
              <a:t> </a:t>
            </a:r>
            <a:r>
              <a:rPr kumimoji="0" lang="zh-TW" altLang="zh-TW" sz="1600" b="1" i="0" u="none" strike="noStrike" cap="none" normalizeH="0" baseline="0" dirty="0">
                <a:ln>
                  <a:noFill/>
                </a:ln>
                <a:solidFill>
                  <a:srgbClr val="1F0909"/>
                </a:solidFill>
                <a:effectLst/>
                <a:ea typeface="PT Serif"/>
              </a:rPr>
              <a:t>Mathematical Formulations</a:t>
            </a:r>
          </a:p>
          <a:p>
            <a:pPr marL="457200" marR="0" lvl="1" indent="0" algn="l" defTabSz="914400" rtl="0" eaLnBrk="0" fontAlgn="base" latinLnBrk="0" hangingPunct="0">
              <a:lnSpc>
                <a:spcPts val="2880"/>
              </a:lnSpc>
              <a:spcBef>
                <a:spcPct val="0"/>
              </a:spcBef>
              <a:spcAft>
                <a:spcPct val="0"/>
              </a:spcAft>
              <a:buClrTx/>
              <a:buSzTx/>
              <a:buNone/>
              <a:tabLst/>
            </a:pPr>
            <a:r>
              <a:rPr kumimoji="0" lang="en-US" altLang="zh-TW" sz="1600"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2.1 </a:t>
            </a:r>
            <a:r>
              <a:rPr kumimoji="0" lang="zh-TW" altLang="zh-TW" sz="1600"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The velocity profile</a:t>
            </a:r>
          </a:p>
          <a:p>
            <a:pPr marL="457200" marR="0" lvl="1" indent="0" algn="l" defTabSz="914400" rtl="0" eaLnBrk="0" fontAlgn="base" latinLnBrk="0" hangingPunct="0">
              <a:lnSpc>
                <a:spcPts val="2880"/>
              </a:lnSpc>
              <a:spcBef>
                <a:spcPct val="0"/>
              </a:spcBef>
              <a:spcAft>
                <a:spcPct val="0"/>
              </a:spcAft>
              <a:buClrTx/>
              <a:buSzTx/>
              <a:buNone/>
              <a:tabLst/>
            </a:pPr>
            <a:r>
              <a:rPr kumimoji="0" lang="en-US" altLang="zh-TW" sz="1600"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2.2 </a:t>
            </a:r>
            <a:r>
              <a:rPr kumimoji="0" lang="zh-TW" altLang="zh-TW" sz="1600"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Orr-Sommerfeld equation</a:t>
            </a:r>
          </a:p>
          <a:p>
            <a:pPr marL="457200" marR="0" lvl="1" indent="0" algn="l" defTabSz="914400" rtl="0" eaLnBrk="0" fontAlgn="base" latinLnBrk="0" hangingPunct="0">
              <a:lnSpc>
                <a:spcPts val="2880"/>
              </a:lnSpc>
              <a:spcBef>
                <a:spcPct val="0"/>
              </a:spcBef>
              <a:spcAft>
                <a:spcPct val="0"/>
              </a:spcAft>
              <a:buClrTx/>
              <a:buSzTx/>
              <a:buNone/>
              <a:tabLst/>
            </a:pPr>
            <a:r>
              <a:rPr kumimoji="0" lang="en-US" altLang="zh-TW" sz="1600"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2.3 </a:t>
            </a:r>
            <a:r>
              <a:rPr kumimoji="0" lang="zh-TW" altLang="zh-TW" sz="1600"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Stability analysis</a:t>
            </a:r>
          </a:p>
          <a:p>
            <a:pPr marL="914400" marR="0" lvl="2" indent="0" algn="l" defTabSz="914400" rtl="0" eaLnBrk="0" fontAlgn="base" latinLnBrk="0" hangingPunct="0">
              <a:lnSpc>
                <a:spcPts val="2880"/>
              </a:lnSpc>
              <a:spcBef>
                <a:spcPct val="0"/>
              </a:spcBef>
              <a:spcAft>
                <a:spcPct val="0"/>
              </a:spcAft>
              <a:buClrTx/>
              <a:buSzTx/>
              <a:buNone/>
              <a:tabLst/>
            </a:pPr>
            <a:r>
              <a:rPr kumimoji="0" lang="en-US" altLang="zh-TW"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2.3.1 </a:t>
            </a:r>
            <a:r>
              <a:rPr kumimoji="0" lang="zh-TW" altLang="zh-TW"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Temporal and spatial stability</a:t>
            </a:r>
          </a:p>
          <a:p>
            <a:pPr marL="914400" marR="0" lvl="2" indent="0" algn="l" defTabSz="914400" rtl="0" eaLnBrk="0" fontAlgn="base" latinLnBrk="0" hangingPunct="0">
              <a:lnSpc>
                <a:spcPts val="2880"/>
              </a:lnSpc>
              <a:spcBef>
                <a:spcPct val="0"/>
              </a:spcBef>
              <a:spcAft>
                <a:spcPct val="0"/>
              </a:spcAft>
              <a:buClrTx/>
              <a:buSzTx/>
              <a:buNone/>
              <a:tabLst/>
            </a:pPr>
            <a:r>
              <a:rPr kumimoji="0" lang="en-US" altLang="zh-TW"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2.3.2 </a:t>
            </a:r>
            <a:r>
              <a:rPr kumimoji="0" lang="zh-TW" altLang="zh-TW"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Spatial-temporal stability</a:t>
            </a:r>
          </a:p>
          <a:p>
            <a:pPr marL="457200" marR="0" lvl="1" indent="0" algn="l" defTabSz="914400" rtl="0" eaLnBrk="0" fontAlgn="base" latinLnBrk="0" hangingPunct="0">
              <a:lnSpc>
                <a:spcPts val="2880"/>
              </a:lnSpc>
              <a:spcBef>
                <a:spcPct val="0"/>
              </a:spcBef>
              <a:spcAft>
                <a:spcPct val="0"/>
              </a:spcAft>
              <a:buClrTx/>
              <a:buSzTx/>
              <a:buNone/>
              <a:tabLst/>
            </a:pPr>
            <a:r>
              <a:rPr kumimoji="0" lang="en-US" altLang="zh-TW" sz="1600"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2.4 </a:t>
            </a:r>
            <a:r>
              <a:rPr kumimoji="0" lang="zh-TW" altLang="zh-TW" sz="1600"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Boundary conditions</a:t>
            </a:r>
          </a:p>
          <a:p>
            <a:pPr marL="914400" marR="0" lvl="2" indent="0" algn="l" defTabSz="914400" rtl="0" eaLnBrk="0" fontAlgn="base" latinLnBrk="0" hangingPunct="0">
              <a:lnSpc>
                <a:spcPts val="2880"/>
              </a:lnSpc>
              <a:spcBef>
                <a:spcPct val="0"/>
              </a:spcBef>
              <a:spcAft>
                <a:spcPct val="0"/>
              </a:spcAft>
              <a:buClrTx/>
              <a:buSzTx/>
              <a:buNone/>
              <a:tabLst/>
            </a:pPr>
            <a:r>
              <a:rPr kumimoji="0" lang="en-US" altLang="zh-TW"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2.4.1 </a:t>
            </a:r>
            <a:r>
              <a:rPr kumimoji="0" lang="zh-TW" altLang="zh-TW"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Kinematic boundary condition</a:t>
            </a:r>
          </a:p>
          <a:p>
            <a:pPr marL="914400" marR="0" lvl="2" indent="0" algn="l" defTabSz="914400" rtl="0" eaLnBrk="0" fontAlgn="base" latinLnBrk="0" hangingPunct="0">
              <a:lnSpc>
                <a:spcPts val="2880"/>
              </a:lnSpc>
              <a:spcBef>
                <a:spcPct val="0"/>
              </a:spcBef>
              <a:spcAft>
                <a:spcPct val="0"/>
              </a:spcAft>
              <a:buClrTx/>
              <a:buSzTx/>
              <a:buNone/>
              <a:tabLst/>
            </a:pPr>
            <a:r>
              <a:rPr kumimoji="0" lang="en-US" altLang="zh-TW"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2.4.2 </a:t>
            </a:r>
            <a:r>
              <a:rPr kumimoji="0" lang="zh-TW" altLang="zh-TW"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Dynamic boundary condition</a:t>
            </a:r>
          </a:p>
          <a:p>
            <a:pPr marL="914400" marR="0" lvl="2" indent="0" algn="l" defTabSz="914400" rtl="0" eaLnBrk="0" fontAlgn="base" latinLnBrk="0" hangingPunct="0">
              <a:lnSpc>
                <a:spcPts val="2880"/>
              </a:lnSpc>
              <a:spcBef>
                <a:spcPct val="0"/>
              </a:spcBef>
              <a:spcAft>
                <a:spcPct val="0"/>
              </a:spcAft>
              <a:buClrTx/>
              <a:buSzTx/>
              <a:buNone/>
              <a:tabLst/>
            </a:pPr>
            <a:r>
              <a:rPr kumimoji="0" lang="en-US" altLang="zh-TW"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2.4.3 </a:t>
            </a:r>
            <a:r>
              <a:rPr kumimoji="0" lang="zh-TW" altLang="zh-TW"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Boundary condition at infinity</a:t>
            </a:r>
          </a:p>
          <a:p>
            <a:pPr marL="0" marR="0" lvl="0" indent="0" algn="l" defTabSz="914400" rtl="0" eaLnBrk="0" fontAlgn="base" latinLnBrk="0" hangingPunct="0">
              <a:lnSpc>
                <a:spcPts val="2880"/>
              </a:lnSpc>
              <a:spcBef>
                <a:spcPct val="0"/>
              </a:spcBef>
              <a:spcAft>
                <a:spcPct val="0"/>
              </a:spcAft>
              <a:buClrTx/>
              <a:buSzTx/>
              <a:buFontTx/>
              <a:buNone/>
              <a:tabLst/>
            </a:pPr>
            <a:endParaRPr kumimoji="0" lang="zh-TW" altLang="zh-TW" sz="2400" b="0" i="0" u="none" strike="noStrike" cap="none" normalizeH="0" baseline="0" dirty="0">
              <a:ln>
                <a:noFill/>
              </a:ln>
              <a:solidFill>
                <a:schemeClr val="tx1"/>
              </a:solidFill>
              <a:effectLst/>
            </a:endParaRPr>
          </a:p>
        </p:txBody>
      </p:sp>
      <p:sp>
        <p:nvSpPr>
          <p:cNvPr id="5" name="矩形 4">
            <a:extLst>
              <a:ext uri="{FF2B5EF4-FFF2-40B4-BE49-F238E27FC236}">
                <a16:creationId xmlns:a16="http://schemas.microsoft.com/office/drawing/2014/main" id="{A055D387-71CE-4ED8-9871-0D2063811026}"/>
              </a:ext>
            </a:extLst>
          </p:cNvPr>
          <p:cNvSpPr/>
          <p:nvPr/>
        </p:nvSpPr>
        <p:spPr>
          <a:xfrm>
            <a:off x="6410326" y="964793"/>
            <a:ext cx="5124450" cy="5167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38050" tIns="0" rIns="0" bIns="0" numCol="1" rtlCol="0" anchor="ctr" anchorCtr="0" compatLnSpc="1">
            <a:prstTxWarp prst="textNoShape">
              <a:avLst/>
            </a:prstTxWarp>
            <a:spAutoFit/>
          </a:bodyPr>
          <a:lstStyle/>
          <a:p>
            <a:pPr marL="85725" indent="-85725" eaLnBrk="0" fontAlgn="base" hangingPunct="0">
              <a:lnSpc>
                <a:spcPts val="2880"/>
              </a:lnSpc>
              <a:spcBef>
                <a:spcPct val="0"/>
              </a:spcBef>
              <a:spcAft>
                <a:spcPct val="0"/>
              </a:spcAft>
              <a:buFont typeface="+mj-lt"/>
              <a:buAutoNum type="arabicPeriod" startAt="3"/>
            </a:pPr>
            <a:r>
              <a:rPr lang="en-US" altLang="zh-TW" sz="1600" b="1" dirty="0">
                <a:solidFill>
                  <a:srgbClr val="1F0909"/>
                </a:solidFill>
                <a:latin typeface="Calibri" panose="020F0502020204030204" pitchFamily="34" charset="0"/>
                <a:cs typeface="Calibri" panose="020F0502020204030204" pitchFamily="34" charset="0"/>
              </a:rPr>
              <a:t> </a:t>
            </a:r>
            <a:r>
              <a:rPr lang="zh-TW" altLang="zh-TW" sz="1600" b="1" dirty="0">
                <a:solidFill>
                  <a:srgbClr val="1F0909"/>
                </a:solidFill>
                <a:latin typeface="Calibri" panose="020F0502020204030204" pitchFamily="34" charset="0"/>
                <a:cs typeface="Calibri" panose="020F0502020204030204" pitchFamily="34" charset="0"/>
              </a:rPr>
              <a:t>Numerical Methods</a:t>
            </a:r>
          </a:p>
          <a:p>
            <a:pPr lvl="1" eaLnBrk="0" fontAlgn="base" hangingPunct="0">
              <a:lnSpc>
                <a:spcPts val="2880"/>
              </a:lnSpc>
              <a:spcBef>
                <a:spcPct val="0"/>
              </a:spcBef>
              <a:spcAft>
                <a:spcPct val="0"/>
              </a:spcAft>
            </a:pPr>
            <a:r>
              <a:rPr lang="en-US" altLang="zh-TW" sz="1600" dirty="0">
                <a:solidFill>
                  <a:srgbClr val="1F0909"/>
                </a:solidFill>
                <a:latin typeface="Calibri" panose="020F0502020204030204" pitchFamily="34" charset="0"/>
                <a:cs typeface="Calibri" panose="020F0502020204030204" pitchFamily="34" charset="0"/>
              </a:rPr>
              <a:t>3.1 </a:t>
            </a:r>
            <a:r>
              <a:rPr lang="zh-TW" altLang="zh-TW" sz="1600" dirty="0">
                <a:solidFill>
                  <a:srgbClr val="1F0909"/>
                </a:solidFill>
                <a:latin typeface="Calibri" panose="020F0502020204030204" pitchFamily="34" charset="0"/>
                <a:cs typeface="Calibri" panose="020F0502020204030204" pitchFamily="34" charset="0"/>
              </a:rPr>
              <a:t>Chebyshev collocation method</a:t>
            </a:r>
          </a:p>
          <a:p>
            <a:pPr lvl="1" eaLnBrk="0" fontAlgn="base" hangingPunct="0">
              <a:lnSpc>
                <a:spcPts val="2880"/>
              </a:lnSpc>
              <a:spcBef>
                <a:spcPct val="0"/>
              </a:spcBef>
              <a:spcAft>
                <a:spcPct val="0"/>
              </a:spcAft>
            </a:pPr>
            <a:r>
              <a:rPr lang="en-US" altLang="zh-TW" sz="1600" dirty="0">
                <a:solidFill>
                  <a:srgbClr val="1F0909"/>
                </a:solidFill>
                <a:latin typeface="Calibri" panose="020F0502020204030204" pitchFamily="34" charset="0"/>
                <a:cs typeface="Calibri" panose="020F0502020204030204" pitchFamily="34" charset="0"/>
              </a:rPr>
              <a:t>3.2 </a:t>
            </a:r>
            <a:r>
              <a:rPr lang="zh-TW" altLang="zh-TW" sz="1600" dirty="0">
                <a:solidFill>
                  <a:srgbClr val="1F0909"/>
                </a:solidFill>
                <a:latin typeface="Calibri" panose="020F0502020204030204" pitchFamily="34" charset="0"/>
                <a:cs typeface="Calibri" panose="020F0502020204030204" pitchFamily="34" charset="0"/>
              </a:rPr>
              <a:t>Domain Decomposition method</a:t>
            </a:r>
          </a:p>
          <a:p>
            <a:pPr lvl="1" eaLnBrk="0" fontAlgn="base" hangingPunct="0">
              <a:lnSpc>
                <a:spcPts val="2880"/>
              </a:lnSpc>
              <a:spcBef>
                <a:spcPct val="0"/>
              </a:spcBef>
              <a:spcAft>
                <a:spcPct val="0"/>
              </a:spcAft>
            </a:pPr>
            <a:r>
              <a:rPr lang="en-US" altLang="zh-TW" sz="1600" dirty="0">
                <a:solidFill>
                  <a:srgbClr val="1F0909"/>
                </a:solidFill>
                <a:latin typeface="Calibri" panose="020F0502020204030204" pitchFamily="34" charset="0"/>
                <a:cs typeface="Calibri" panose="020F0502020204030204" pitchFamily="34" charset="0"/>
              </a:rPr>
              <a:t>3.3 </a:t>
            </a:r>
            <a:r>
              <a:rPr lang="zh-TW" altLang="zh-TW" sz="1600" dirty="0">
                <a:solidFill>
                  <a:srgbClr val="1F0909"/>
                </a:solidFill>
                <a:latin typeface="Calibri" panose="020F0502020204030204" pitchFamily="34" charset="0"/>
                <a:cs typeface="Calibri" panose="020F0502020204030204" pitchFamily="34" charset="0"/>
              </a:rPr>
              <a:t>Generalized eigenvalue problem</a:t>
            </a:r>
          </a:p>
          <a:p>
            <a:pPr lvl="1" eaLnBrk="0" fontAlgn="base" hangingPunct="0">
              <a:lnSpc>
                <a:spcPts val="2880"/>
              </a:lnSpc>
              <a:spcBef>
                <a:spcPct val="0"/>
              </a:spcBef>
              <a:spcAft>
                <a:spcPct val="0"/>
              </a:spcAft>
            </a:pPr>
            <a:r>
              <a:rPr lang="en-US" altLang="zh-TW" sz="1600" dirty="0">
                <a:solidFill>
                  <a:srgbClr val="1F0909"/>
                </a:solidFill>
                <a:latin typeface="Calibri" panose="020F0502020204030204" pitchFamily="34" charset="0"/>
                <a:cs typeface="Calibri" panose="020F0502020204030204" pitchFamily="34" charset="0"/>
              </a:rPr>
              <a:t>3.4 </a:t>
            </a:r>
            <a:r>
              <a:rPr lang="zh-TW" altLang="zh-TW" sz="1600" dirty="0">
                <a:solidFill>
                  <a:srgbClr val="1F0909"/>
                </a:solidFill>
                <a:latin typeface="Calibri" panose="020F0502020204030204" pitchFamily="34" charset="0"/>
                <a:cs typeface="Calibri" panose="020F0502020204030204" pitchFamily="34" charset="0"/>
              </a:rPr>
              <a:t>Convergence test on numerical methods</a:t>
            </a:r>
          </a:p>
          <a:p>
            <a:pPr lvl="2" eaLnBrk="0" fontAlgn="base" hangingPunct="0">
              <a:lnSpc>
                <a:spcPts val="2880"/>
              </a:lnSpc>
              <a:spcBef>
                <a:spcPct val="0"/>
              </a:spcBef>
              <a:spcAft>
                <a:spcPct val="0"/>
              </a:spcAft>
            </a:pPr>
            <a:r>
              <a:rPr lang="en-US" altLang="zh-TW" sz="1600" dirty="0">
                <a:solidFill>
                  <a:srgbClr val="1F0909"/>
                </a:solidFill>
                <a:latin typeface="Calibri" panose="020F0502020204030204" pitchFamily="34" charset="0"/>
                <a:cs typeface="Calibri" panose="020F0502020204030204" pitchFamily="34" charset="0"/>
              </a:rPr>
              <a:t>3.4.1 </a:t>
            </a:r>
            <a:r>
              <a:rPr lang="zh-TW" altLang="zh-TW" sz="1600" dirty="0">
                <a:solidFill>
                  <a:srgbClr val="1F0909"/>
                </a:solidFill>
                <a:latin typeface="Calibri" panose="020F0502020204030204" pitchFamily="34" charset="0"/>
                <a:cs typeface="Calibri" panose="020F0502020204030204" pitchFamily="34" charset="0"/>
              </a:rPr>
              <a:t>Treatment of infinity boundary</a:t>
            </a:r>
          </a:p>
          <a:p>
            <a:pPr lvl="2" eaLnBrk="0" fontAlgn="base" hangingPunct="0">
              <a:lnSpc>
                <a:spcPts val="2880"/>
              </a:lnSpc>
              <a:spcBef>
                <a:spcPct val="0"/>
              </a:spcBef>
              <a:spcAft>
                <a:spcPct val="0"/>
              </a:spcAft>
            </a:pPr>
            <a:r>
              <a:rPr lang="en-US" altLang="zh-TW" sz="1600" dirty="0">
                <a:solidFill>
                  <a:srgbClr val="1F0909"/>
                </a:solidFill>
                <a:latin typeface="Calibri" panose="020F0502020204030204" pitchFamily="34" charset="0"/>
                <a:cs typeface="Calibri" panose="020F0502020204030204" pitchFamily="34" charset="0"/>
              </a:rPr>
              <a:t>3.4.2 </a:t>
            </a:r>
            <a:r>
              <a:rPr lang="zh-TW" altLang="zh-TW" sz="1600" dirty="0">
                <a:solidFill>
                  <a:srgbClr val="1F0909"/>
                </a:solidFill>
                <a:latin typeface="Calibri" panose="020F0502020204030204" pitchFamily="34" charset="0"/>
                <a:cs typeface="Calibri" panose="020F0502020204030204" pitchFamily="34" charset="0"/>
              </a:rPr>
              <a:t>Domain Decomposition method</a:t>
            </a:r>
          </a:p>
          <a:p>
            <a:pPr lvl="2" eaLnBrk="0" fontAlgn="base" hangingPunct="0">
              <a:lnSpc>
                <a:spcPts val="2880"/>
              </a:lnSpc>
              <a:spcBef>
                <a:spcPct val="0"/>
              </a:spcBef>
              <a:spcAft>
                <a:spcPct val="0"/>
              </a:spcAft>
            </a:pPr>
            <a:r>
              <a:rPr lang="en-US" altLang="zh-TW" sz="1600" dirty="0">
                <a:solidFill>
                  <a:srgbClr val="1F0909"/>
                </a:solidFill>
                <a:latin typeface="Calibri" panose="020F0502020204030204" pitchFamily="34" charset="0"/>
                <a:cs typeface="Calibri" panose="020F0502020204030204" pitchFamily="34" charset="0"/>
              </a:rPr>
              <a:t>3.4.3 </a:t>
            </a:r>
            <a:r>
              <a:rPr lang="zh-TW" altLang="zh-TW" sz="1600" dirty="0">
                <a:solidFill>
                  <a:srgbClr val="1F0909"/>
                </a:solidFill>
                <a:latin typeface="Calibri" panose="020F0502020204030204" pitchFamily="34" charset="0"/>
                <a:cs typeface="Calibri" panose="020F0502020204030204" pitchFamily="34" charset="0"/>
              </a:rPr>
              <a:t>Comparison of GEP solving algorithms</a:t>
            </a:r>
          </a:p>
          <a:p>
            <a:pPr eaLnBrk="0" fontAlgn="base" hangingPunct="0">
              <a:lnSpc>
                <a:spcPts val="2880"/>
              </a:lnSpc>
              <a:spcBef>
                <a:spcPct val="0"/>
              </a:spcBef>
              <a:spcAft>
                <a:spcPct val="0"/>
              </a:spcAft>
              <a:buFontTx/>
              <a:buAutoNum type="arabicPeriod" startAt="3"/>
            </a:pPr>
            <a:r>
              <a:rPr lang="en-US" altLang="zh-TW" sz="1600" b="1" dirty="0">
                <a:solidFill>
                  <a:srgbClr val="1F0909"/>
                </a:solidFill>
                <a:latin typeface="Calibri" panose="020F0502020204030204" pitchFamily="34" charset="0"/>
                <a:cs typeface="Calibri" panose="020F0502020204030204" pitchFamily="34" charset="0"/>
              </a:rPr>
              <a:t> </a:t>
            </a:r>
            <a:r>
              <a:rPr lang="zh-TW" altLang="zh-TW" sz="1600" b="1" dirty="0">
                <a:solidFill>
                  <a:srgbClr val="1F0909"/>
                </a:solidFill>
                <a:latin typeface="Calibri" panose="020F0502020204030204" pitchFamily="34" charset="0"/>
                <a:cs typeface="Calibri" panose="020F0502020204030204" pitchFamily="34" charset="0"/>
              </a:rPr>
              <a:t>Results and discussion</a:t>
            </a:r>
            <a:r>
              <a:rPr lang="en-US" altLang="zh-TW" sz="1600" b="1" dirty="0">
                <a:solidFill>
                  <a:srgbClr val="1F0909"/>
                </a:solidFill>
                <a:latin typeface="Calibri" panose="020F0502020204030204" pitchFamily="34" charset="0"/>
                <a:cs typeface="Calibri" panose="020F0502020204030204" pitchFamily="34" charset="0"/>
              </a:rPr>
              <a:t>s</a:t>
            </a:r>
            <a:endParaRPr lang="zh-TW" altLang="zh-TW" sz="1600" b="1" dirty="0">
              <a:solidFill>
                <a:srgbClr val="1F0909"/>
              </a:solidFill>
              <a:latin typeface="Calibri" panose="020F0502020204030204" pitchFamily="34" charset="0"/>
              <a:cs typeface="Calibri" panose="020F0502020204030204" pitchFamily="34" charset="0"/>
            </a:endParaRPr>
          </a:p>
          <a:p>
            <a:pPr lvl="1" eaLnBrk="0" fontAlgn="base" hangingPunct="0">
              <a:lnSpc>
                <a:spcPts val="2880"/>
              </a:lnSpc>
              <a:spcBef>
                <a:spcPct val="0"/>
              </a:spcBef>
              <a:spcAft>
                <a:spcPct val="0"/>
              </a:spcAft>
            </a:pPr>
            <a:r>
              <a:rPr lang="en-US" altLang="zh-TW" sz="1600" dirty="0">
                <a:solidFill>
                  <a:srgbClr val="1F0909"/>
                </a:solidFill>
                <a:latin typeface="Calibri" panose="020F0502020204030204" pitchFamily="34" charset="0"/>
                <a:cs typeface="Calibri" panose="020F0502020204030204" pitchFamily="34" charset="0"/>
              </a:rPr>
              <a:t>4.1 </a:t>
            </a:r>
            <a:r>
              <a:rPr lang="zh-TW" altLang="zh-TW" sz="1600" dirty="0">
                <a:solidFill>
                  <a:srgbClr val="1F0909"/>
                </a:solidFill>
                <a:latin typeface="Calibri" panose="020F0502020204030204" pitchFamily="34" charset="0"/>
                <a:cs typeface="Calibri" panose="020F0502020204030204" pitchFamily="34" charset="0"/>
              </a:rPr>
              <a:t>Eigenvalue spectrum</a:t>
            </a:r>
            <a:endParaRPr lang="en-US" altLang="zh-TW" sz="1600" dirty="0">
              <a:solidFill>
                <a:srgbClr val="1F0909"/>
              </a:solidFill>
              <a:latin typeface="Calibri" panose="020F0502020204030204" pitchFamily="34" charset="0"/>
              <a:cs typeface="Calibri" panose="020F0502020204030204" pitchFamily="34" charset="0"/>
            </a:endParaRPr>
          </a:p>
          <a:p>
            <a:pPr lvl="1" eaLnBrk="0" fontAlgn="base" hangingPunct="0">
              <a:lnSpc>
                <a:spcPts val="2880"/>
              </a:lnSpc>
              <a:spcBef>
                <a:spcPct val="0"/>
              </a:spcBef>
              <a:spcAft>
                <a:spcPct val="0"/>
              </a:spcAft>
            </a:pPr>
            <a:r>
              <a:rPr lang="en-US" altLang="zh-TW" sz="1600" dirty="0">
                <a:solidFill>
                  <a:srgbClr val="1F0909"/>
                </a:solidFill>
                <a:latin typeface="Calibri" panose="020F0502020204030204" pitchFamily="34" charset="0"/>
                <a:cs typeface="Calibri" panose="020F0502020204030204" pitchFamily="34" charset="0"/>
              </a:rPr>
              <a:t>4.2 </a:t>
            </a:r>
            <a:r>
              <a:rPr lang="zh-TW" altLang="zh-TW" sz="1600" dirty="0">
                <a:solidFill>
                  <a:srgbClr val="1F0909"/>
                </a:solidFill>
                <a:latin typeface="Calibri" panose="020F0502020204030204" pitchFamily="34" charset="0"/>
                <a:ea typeface="PT Serif"/>
                <a:cs typeface="Calibri" panose="020F0502020204030204" pitchFamily="34" charset="0"/>
              </a:rPr>
              <a:t>Temporal</a:t>
            </a:r>
            <a:r>
              <a:rPr lang="en-US" altLang="zh-TW" sz="1600" dirty="0">
                <a:solidFill>
                  <a:srgbClr val="1F0909"/>
                </a:solidFill>
                <a:latin typeface="Calibri" panose="020F0502020204030204" pitchFamily="34" charset="0"/>
                <a:ea typeface="PT Serif"/>
                <a:cs typeface="Calibri" panose="020F0502020204030204" pitchFamily="34" charset="0"/>
              </a:rPr>
              <a:t> </a:t>
            </a:r>
            <a:r>
              <a:rPr lang="zh-TW" altLang="zh-TW" sz="1600" dirty="0">
                <a:solidFill>
                  <a:srgbClr val="1F0909"/>
                </a:solidFill>
                <a:latin typeface="Calibri" panose="020F0502020204030204" pitchFamily="34" charset="0"/>
                <a:ea typeface="PT Serif"/>
                <a:cs typeface="Calibri" panose="020F0502020204030204" pitchFamily="34" charset="0"/>
              </a:rPr>
              <a:t>stability</a:t>
            </a:r>
            <a:endParaRPr lang="en-US" altLang="zh-TW" sz="1600" dirty="0">
              <a:solidFill>
                <a:srgbClr val="1F0909"/>
              </a:solidFill>
              <a:latin typeface="Calibri" panose="020F0502020204030204" pitchFamily="34" charset="0"/>
              <a:ea typeface="PT Serif"/>
              <a:cs typeface="Calibri" panose="020F0502020204030204" pitchFamily="34" charset="0"/>
            </a:endParaRPr>
          </a:p>
          <a:p>
            <a:pPr lvl="1" eaLnBrk="0" fontAlgn="base" hangingPunct="0">
              <a:lnSpc>
                <a:spcPts val="2880"/>
              </a:lnSpc>
              <a:spcBef>
                <a:spcPct val="0"/>
              </a:spcBef>
              <a:spcAft>
                <a:spcPct val="0"/>
              </a:spcAft>
            </a:pPr>
            <a:r>
              <a:rPr lang="en-US" altLang="zh-TW" sz="1600" dirty="0">
                <a:solidFill>
                  <a:srgbClr val="1F0909"/>
                </a:solidFill>
                <a:latin typeface="Calibri" panose="020F0502020204030204" pitchFamily="34" charset="0"/>
                <a:cs typeface="Calibri" panose="020F0502020204030204" pitchFamily="34" charset="0"/>
              </a:rPr>
              <a:t>4.3 </a:t>
            </a:r>
            <a:r>
              <a:rPr lang="zh-TW" altLang="zh-TW" sz="1600" dirty="0">
                <a:solidFill>
                  <a:srgbClr val="1F0909"/>
                </a:solidFill>
                <a:latin typeface="Calibri" panose="020F0502020204030204" pitchFamily="34" charset="0"/>
                <a:ea typeface="PT Serif"/>
                <a:cs typeface="Calibri" panose="020F0502020204030204" pitchFamily="34" charset="0"/>
              </a:rPr>
              <a:t>Spatial-temporal stability</a:t>
            </a:r>
            <a:endParaRPr lang="en-US" altLang="zh-TW" sz="1600" dirty="0">
              <a:solidFill>
                <a:srgbClr val="1F0909"/>
              </a:solidFill>
              <a:latin typeface="Calibri" panose="020F0502020204030204" pitchFamily="34" charset="0"/>
              <a:ea typeface="PT Serif"/>
              <a:cs typeface="Calibri" panose="020F0502020204030204" pitchFamily="34" charset="0"/>
            </a:endParaRPr>
          </a:p>
          <a:p>
            <a:pPr lvl="1" eaLnBrk="0" fontAlgn="base" hangingPunct="0">
              <a:lnSpc>
                <a:spcPts val="2880"/>
              </a:lnSpc>
              <a:spcBef>
                <a:spcPct val="0"/>
              </a:spcBef>
              <a:spcAft>
                <a:spcPct val="0"/>
              </a:spcAft>
            </a:pPr>
            <a:r>
              <a:rPr lang="en-US" altLang="zh-TW" sz="1600" dirty="0">
                <a:solidFill>
                  <a:srgbClr val="1F0909"/>
                </a:solidFill>
                <a:latin typeface="Calibri" panose="020F0502020204030204" pitchFamily="34" charset="0"/>
                <a:cs typeface="Calibri" panose="020F0502020204030204" pitchFamily="34" charset="0"/>
              </a:rPr>
              <a:t>4.4 Energy distribution</a:t>
            </a:r>
          </a:p>
          <a:p>
            <a:pPr eaLnBrk="0" fontAlgn="base" hangingPunct="0">
              <a:lnSpc>
                <a:spcPts val="2880"/>
              </a:lnSpc>
              <a:spcBef>
                <a:spcPct val="0"/>
              </a:spcBef>
              <a:spcAft>
                <a:spcPct val="0"/>
              </a:spcAft>
              <a:buFontTx/>
              <a:buAutoNum type="arabicPeriod" startAt="3"/>
            </a:pPr>
            <a:r>
              <a:rPr lang="en-US" altLang="zh-TW" sz="1600" b="1" dirty="0">
                <a:solidFill>
                  <a:srgbClr val="1F0909"/>
                </a:solidFill>
                <a:latin typeface="Calibri" panose="020F0502020204030204" pitchFamily="34" charset="0"/>
                <a:cs typeface="Calibri" panose="020F0502020204030204" pitchFamily="34" charset="0"/>
              </a:rPr>
              <a:t> Conclusion</a:t>
            </a:r>
          </a:p>
        </p:txBody>
      </p:sp>
      <p:cxnSp>
        <p:nvCxnSpPr>
          <p:cNvPr id="7" name="直線接點 6">
            <a:extLst>
              <a:ext uri="{FF2B5EF4-FFF2-40B4-BE49-F238E27FC236}">
                <a16:creationId xmlns:a16="http://schemas.microsoft.com/office/drawing/2014/main" id="{33A3FD7B-1C28-4378-8A8F-BF3A906512AC}"/>
              </a:ext>
            </a:extLst>
          </p:cNvPr>
          <p:cNvCxnSpPr>
            <a:cxnSpLocks/>
          </p:cNvCxnSpPr>
          <p:nvPr/>
        </p:nvCxnSpPr>
        <p:spPr>
          <a:xfrm>
            <a:off x="5762625" y="1203486"/>
            <a:ext cx="0" cy="4721064"/>
          </a:xfrm>
          <a:prstGeom prst="line">
            <a:avLst/>
          </a:prstGeom>
          <a:ln w="19050">
            <a:solidFill>
              <a:srgbClr val="E6E6E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041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圖: 程序 8">
            <a:extLst>
              <a:ext uri="{FF2B5EF4-FFF2-40B4-BE49-F238E27FC236}">
                <a16:creationId xmlns:a16="http://schemas.microsoft.com/office/drawing/2014/main" id="{95AE1B4B-B1CB-4550-9FBD-497D3CC6EFAE}"/>
              </a:ext>
            </a:extLst>
          </p:cNvPr>
          <p:cNvSpPr/>
          <p:nvPr/>
        </p:nvSpPr>
        <p:spPr>
          <a:xfrm>
            <a:off x="467480" y="2787090"/>
            <a:ext cx="466375"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流程圖: 程序 9">
            <a:extLst>
              <a:ext uri="{FF2B5EF4-FFF2-40B4-BE49-F238E27FC236}">
                <a16:creationId xmlns:a16="http://schemas.microsoft.com/office/drawing/2014/main" id="{54E025BB-2609-4044-8357-5FFAF4E2E532}"/>
              </a:ext>
            </a:extLst>
          </p:cNvPr>
          <p:cNvSpPr/>
          <p:nvPr/>
        </p:nvSpPr>
        <p:spPr>
          <a:xfrm>
            <a:off x="467480" y="5104229"/>
            <a:ext cx="466375"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流程圖: 程序 10">
            <a:extLst>
              <a:ext uri="{FF2B5EF4-FFF2-40B4-BE49-F238E27FC236}">
                <a16:creationId xmlns:a16="http://schemas.microsoft.com/office/drawing/2014/main" id="{81D82F8D-580E-4629-AECE-5F442A812381}"/>
              </a:ext>
            </a:extLst>
          </p:cNvPr>
          <p:cNvSpPr/>
          <p:nvPr/>
        </p:nvSpPr>
        <p:spPr>
          <a:xfrm>
            <a:off x="1942842" y="1391057"/>
            <a:ext cx="751720"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流程圖: 程序 11">
            <a:extLst>
              <a:ext uri="{FF2B5EF4-FFF2-40B4-BE49-F238E27FC236}">
                <a16:creationId xmlns:a16="http://schemas.microsoft.com/office/drawing/2014/main" id="{97CD3B7C-8DDF-48FB-952A-97575ABBCC17}"/>
              </a:ext>
            </a:extLst>
          </p:cNvPr>
          <p:cNvSpPr/>
          <p:nvPr/>
        </p:nvSpPr>
        <p:spPr>
          <a:xfrm>
            <a:off x="4643889" y="1391057"/>
            <a:ext cx="751720"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流程圖: 程序 12">
            <a:extLst>
              <a:ext uri="{FF2B5EF4-FFF2-40B4-BE49-F238E27FC236}">
                <a16:creationId xmlns:a16="http://schemas.microsoft.com/office/drawing/2014/main" id="{140AE421-1848-4581-A9F5-480ABEFA8F24}"/>
              </a:ext>
            </a:extLst>
          </p:cNvPr>
          <p:cNvSpPr/>
          <p:nvPr/>
        </p:nvSpPr>
        <p:spPr>
          <a:xfrm>
            <a:off x="7364392" y="1391057"/>
            <a:ext cx="751720"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流程圖: 程序 13">
            <a:extLst>
              <a:ext uri="{FF2B5EF4-FFF2-40B4-BE49-F238E27FC236}">
                <a16:creationId xmlns:a16="http://schemas.microsoft.com/office/drawing/2014/main" id="{3E207008-B4BC-4E8B-A3A5-E1DB6537D2D4}"/>
              </a:ext>
            </a:extLst>
          </p:cNvPr>
          <p:cNvSpPr/>
          <p:nvPr/>
        </p:nvSpPr>
        <p:spPr>
          <a:xfrm>
            <a:off x="10084895" y="1391057"/>
            <a:ext cx="751720"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EE5AAFCE-3787-4486-BE04-AA9E52A95245}"/>
                  </a:ext>
                </a:extLst>
              </p:cNvPr>
              <p:cNvGraphicFramePr>
                <a:graphicFrameLocks noGrp="1"/>
              </p:cNvGraphicFramePr>
              <p:nvPr>
                <p:extLst>
                  <p:ext uri="{D42A27DB-BD31-4B8C-83A1-F6EECF244321}">
                    <p14:modId xmlns:p14="http://schemas.microsoft.com/office/powerpoint/2010/main" val="1913705808"/>
                  </p:ext>
                </p:extLst>
              </p:nvPr>
            </p:nvGraphicFramePr>
            <p:xfrm>
              <a:off x="371542" y="1319393"/>
              <a:ext cx="11448915" cy="5086632"/>
            </p:xfrm>
            <a:graphic>
              <a:graphicData uri="http://schemas.openxmlformats.org/drawingml/2006/table">
                <a:tbl>
                  <a:tblPr firstRow="1" bandRow="1">
                    <a:tableStyleId>{2D5ABB26-0587-4C30-8999-92F81FD0307C}</a:tableStyleId>
                  </a:tblPr>
                  <a:tblGrid>
                    <a:gridCol w="640135">
                      <a:extLst>
                        <a:ext uri="{9D8B030D-6E8A-4147-A177-3AD203B41FA5}">
                          <a16:colId xmlns:a16="http://schemas.microsoft.com/office/drawing/2014/main" val="3777158392"/>
                        </a:ext>
                      </a:extLst>
                    </a:gridCol>
                    <a:gridCol w="2702195">
                      <a:extLst>
                        <a:ext uri="{9D8B030D-6E8A-4147-A177-3AD203B41FA5}">
                          <a16:colId xmlns:a16="http://schemas.microsoft.com/office/drawing/2014/main" val="899857799"/>
                        </a:ext>
                      </a:extLst>
                    </a:gridCol>
                    <a:gridCol w="2702195">
                      <a:extLst>
                        <a:ext uri="{9D8B030D-6E8A-4147-A177-3AD203B41FA5}">
                          <a16:colId xmlns:a16="http://schemas.microsoft.com/office/drawing/2014/main" val="2539291184"/>
                        </a:ext>
                      </a:extLst>
                    </a:gridCol>
                    <a:gridCol w="2702195">
                      <a:extLst>
                        <a:ext uri="{9D8B030D-6E8A-4147-A177-3AD203B41FA5}">
                          <a16:colId xmlns:a16="http://schemas.microsoft.com/office/drawing/2014/main" val="2484253969"/>
                        </a:ext>
                      </a:extLst>
                    </a:gridCol>
                    <a:gridCol w="2702195">
                      <a:extLst>
                        <a:ext uri="{9D8B030D-6E8A-4147-A177-3AD203B41FA5}">
                          <a16:colId xmlns:a16="http://schemas.microsoft.com/office/drawing/2014/main" val="1092192741"/>
                        </a:ext>
                      </a:extLst>
                    </a:gridCol>
                  </a:tblGrid>
                  <a:tr h="480036">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=0.3</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=1.1</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=1.5</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=3</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4012788061"/>
                      </a:ext>
                    </a:extLst>
                  </a:tr>
                  <a:tr h="2303298">
                    <a:tc>
                      <a:txBody>
                        <a:bodyPr/>
                        <a:lstStyle/>
                        <a:p>
                          <a:pPr algn="ctr"/>
                          <a:r>
                            <a:rPr lang="en-US" altLang="zh-TW" sz="1600" dirty="0">
                              <a:latin typeface="Calibri" panose="020F0502020204030204" pitchFamily="34" charset="0"/>
                              <a:cs typeface="Calibri" panose="020F0502020204030204" pitchFamily="34" charset="0"/>
                            </a:rPr>
                            <a:t>Error</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3342413447"/>
                      </a:ext>
                    </a:extLst>
                  </a:tr>
                  <a:tr h="2303298">
                    <a:tc>
                      <a:txBody>
                        <a:bodyPr/>
                        <a:lstStyle/>
                        <a:p>
                          <a:pPr algn="ctr"/>
                          <a:r>
                            <a:rPr lang="en-US" altLang="zh-TW" sz="1600" dirty="0">
                              <a:latin typeface="Calibri" panose="020F0502020204030204" pitchFamily="34" charset="0"/>
                              <a:cs typeface="Calibri" panose="020F0502020204030204" pitchFamily="34" charset="0"/>
                            </a:rPr>
                            <a:t>Time</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984316168"/>
                      </a:ext>
                    </a:extLst>
                  </a:tr>
                </a:tbl>
              </a:graphicData>
            </a:graphic>
          </p:graphicFrame>
        </mc:Choice>
        <mc:Fallback xmlns="">
          <p:graphicFrame>
            <p:nvGraphicFramePr>
              <p:cNvPr id="5" name="表格 4">
                <a:extLst>
                  <a:ext uri="{FF2B5EF4-FFF2-40B4-BE49-F238E27FC236}">
                    <a16:creationId xmlns:a16="http://schemas.microsoft.com/office/drawing/2014/main" id="{EE5AAFCE-3787-4486-BE04-AA9E52A95245}"/>
                  </a:ext>
                </a:extLst>
              </p:cNvPr>
              <p:cNvGraphicFramePr>
                <a:graphicFrameLocks noGrp="1"/>
              </p:cNvGraphicFramePr>
              <p:nvPr>
                <p:extLst>
                  <p:ext uri="{D42A27DB-BD31-4B8C-83A1-F6EECF244321}">
                    <p14:modId xmlns:p14="http://schemas.microsoft.com/office/powerpoint/2010/main" val="1913705808"/>
                  </p:ext>
                </p:extLst>
              </p:nvPr>
            </p:nvGraphicFramePr>
            <p:xfrm>
              <a:off x="371542" y="1319393"/>
              <a:ext cx="11448915" cy="5086632"/>
            </p:xfrm>
            <a:graphic>
              <a:graphicData uri="http://schemas.openxmlformats.org/drawingml/2006/table">
                <a:tbl>
                  <a:tblPr firstRow="1" bandRow="1">
                    <a:tableStyleId>{2D5ABB26-0587-4C30-8999-92F81FD0307C}</a:tableStyleId>
                  </a:tblPr>
                  <a:tblGrid>
                    <a:gridCol w="640135">
                      <a:extLst>
                        <a:ext uri="{9D8B030D-6E8A-4147-A177-3AD203B41FA5}">
                          <a16:colId xmlns:a16="http://schemas.microsoft.com/office/drawing/2014/main" val="3777158392"/>
                        </a:ext>
                      </a:extLst>
                    </a:gridCol>
                    <a:gridCol w="2702195">
                      <a:extLst>
                        <a:ext uri="{9D8B030D-6E8A-4147-A177-3AD203B41FA5}">
                          <a16:colId xmlns:a16="http://schemas.microsoft.com/office/drawing/2014/main" val="899857799"/>
                        </a:ext>
                      </a:extLst>
                    </a:gridCol>
                    <a:gridCol w="2702195">
                      <a:extLst>
                        <a:ext uri="{9D8B030D-6E8A-4147-A177-3AD203B41FA5}">
                          <a16:colId xmlns:a16="http://schemas.microsoft.com/office/drawing/2014/main" val="2539291184"/>
                        </a:ext>
                      </a:extLst>
                    </a:gridCol>
                    <a:gridCol w="2702195">
                      <a:extLst>
                        <a:ext uri="{9D8B030D-6E8A-4147-A177-3AD203B41FA5}">
                          <a16:colId xmlns:a16="http://schemas.microsoft.com/office/drawing/2014/main" val="2484253969"/>
                        </a:ext>
                      </a:extLst>
                    </a:gridCol>
                    <a:gridCol w="2702195">
                      <a:extLst>
                        <a:ext uri="{9D8B030D-6E8A-4147-A177-3AD203B41FA5}">
                          <a16:colId xmlns:a16="http://schemas.microsoft.com/office/drawing/2014/main" val="1092192741"/>
                        </a:ext>
                      </a:extLst>
                    </a:gridCol>
                  </a:tblGrid>
                  <a:tr h="480036">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23874" t="-2532" r="-300450" b="-960759"/>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123874" t="-2532" r="-200450" b="-960759"/>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224379" t="-2532" r="-100903" b="-960759"/>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323649" t="-2532" r="-676" b="-960759"/>
                          </a:stretch>
                        </a:blipFill>
                      </a:tcPr>
                    </a:tc>
                    <a:extLst>
                      <a:ext uri="{0D108BD9-81ED-4DB2-BD59-A6C34878D82A}">
                        <a16:rowId xmlns:a16="http://schemas.microsoft.com/office/drawing/2014/main" val="4012788061"/>
                      </a:ext>
                    </a:extLst>
                  </a:tr>
                  <a:tr h="2303298">
                    <a:tc>
                      <a:txBody>
                        <a:bodyPr/>
                        <a:lstStyle/>
                        <a:p>
                          <a:pPr algn="ctr"/>
                          <a:r>
                            <a:rPr lang="en-US" altLang="zh-TW" sz="1600" dirty="0">
                              <a:latin typeface="Calibri" panose="020F0502020204030204" pitchFamily="34" charset="0"/>
                              <a:cs typeface="Calibri" panose="020F0502020204030204" pitchFamily="34" charset="0"/>
                            </a:rPr>
                            <a:t>Error</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3342413447"/>
                      </a:ext>
                    </a:extLst>
                  </a:tr>
                  <a:tr h="2303298">
                    <a:tc>
                      <a:txBody>
                        <a:bodyPr/>
                        <a:lstStyle/>
                        <a:p>
                          <a:pPr algn="ctr"/>
                          <a:r>
                            <a:rPr lang="en-US" altLang="zh-TW" sz="1600" dirty="0">
                              <a:latin typeface="Calibri" panose="020F0502020204030204" pitchFamily="34" charset="0"/>
                              <a:cs typeface="Calibri" panose="020F0502020204030204" pitchFamily="34" charset="0"/>
                            </a:rPr>
                            <a:t>Time</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984316168"/>
                      </a:ext>
                    </a:extLst>
                  </a:tr>
                </a:tbl>
              </a:graphicData>
            </a:graphic>
          </p:graphicFrame>
        </mc:Fallback>
      </mc:AlternateContent>
      <p:sp>
        <p:nvSpPr>
          <p:cNvPr id="2" name="標題 1">
            <a:extLst>
              <a:ext uri="{FF2B5EF4-FFF2-40B4-BE49-F238E27FC236}">
                <a16:creationId xmlns:a16="http://schemas.microsoft.com/office/drawing/2014/main" id="{7AAD836C-00AE-4C26-8DE9-0ECE2A19F76F}"/>
              </a:ext>
            </a:extLst>
          </p:cNvPr>
          <p:cNvSpPr>
            <a:spLocks noGrp="1"/>
          </p:cNvSpPr>
          <p:nvPr>
            <p:ph type="title"/>
          </p:nvPr>
        </p:nvSpPr>
        <p:spPr/>
        <p:txBody>
          <a:bodyPr/>
          <a:lstStyle/>
          <a:p>
            <a:r>
              <a:rPr lang="en-US" altLang="zh-TW" dirty="0"/>
              <a:t>Convergence test for numerical method ─ GEP</a:t>
            </a:r>
            <a:r>
              <a:rPr lang="zh-TW" altLang="en-US" dirty="0"/>
              <a:t> </a:t>
            </a:r>
            <a:r>
              <a:rPr lang="en-US" altLang="zh-TW" dirty="0"/>
              <a:t>solver</a:t>
            </a:r>
            <a:r>
              <a:rPr lang="zh-TW" altLang="en-US" dirty="0"/>
              <a:t> </a:t>
            </a:r>
            <a:r>
              <a:rPr lang="en-US" altLang="zh-TW" dirty="0"/>
              <a:t>(inviscid)</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BC18B7B-5C2B-4B2D-B186-7D1AFFDBE90D}"/>
                  </a:ext>
                </a:extLst>
              </p:cNvPr>
              <p:cNvSpPr>
                <a:spLocks noGrp="1"/>
              </p:cNvSpPr>
              <p:nvPr>
                <p:ph idx="1"/>
              </p:nvPr>
            </p:nvSpPr>
            <p:spPr>
              <a:xfrm>
                <a:off x="838200" y="658361"/>
                <a:ext cx="10515600" cy="547869"/>
              </a:xfrm>
            </p:spPr>
            <p:txBody>
              <a:bodyPr/>
              <a:lstStyle/>
              <a:p>
                <a:pPr marL="285750" indent="-285750">
                  <a:buFont typeface="Arial" panose="020B0604020202020204" pitchFamily="34" charset="0"/>
                  <a:buChar char="•"/>
                </a:pPr>
                <a14:m>
                  <m:oMath xmlns:m="http://schemas.openxmlformats.org/officeDocument/2006/math">
                    <m:r>
                      <a:rPr lang="en-US" altLang="zh-TW" i="1">
                        <a:latin typeface="Cambria Math" panose="02040503050406030204" pitchFamily="18" charset="0"/>
                      </a:rPr>
                      <m:t>3</m:t>
                    </m:r>
                  </m:oMath>
                </a14:m>
                <a:r>
                  <a:rPr lang="en-US" altLang="zh-TW" dirty="0"/>
                  <a:t> methods : QZ, inverse matrix A, inverse matrix B.</a:t>
                </a:r>
                <a:endParaRPr lang="zh-TW" altLang="en-US" dirty="0"/>
              </a:p>
            </p:txBody>
          </p:sp>
        </mc:Choice>
        <mc:Fallback xmlns="">
          <p:sp>
            <p:nvSpPr>
              <p:cNvPr id="3" name="內容版面配置區 2">
                <a:extLst>
                  <a:ext uri="{FF2B5EF4-FFF2-40B4-BE49-F238E27FC236}">
                    <a16:creationId xmlns:a16="http://schemas.microsoft.com/office/drawing/2014/main" id="{8BC18B7B-5C2B-4B2D-B186-7D1AFFDBE90D}"/>
                  </a:ext>
                </a:extLst>
              </p:cNvPr>
              <p:cNvSpPr>
                <a:spLocks noGrp="1" noRot="1" noChangeAspect="1" noMove="1" noResize="1" noEditPoints="1" noAdjustHandles="1" noChangeArrowheads="1" noChangeShapeType="1" noTextEdit="1"/>
              </p:cNvSpPr>
              <p:nvPr>
                <p:ph idx="1"/>
              </p:nvPr>
            </p:nvSpPr>
            <p:spPr>
              <a:xfrm>
                <a:off x="838200" y="658361"/>
                <a:ext cx="10515600" cy="547869"/>
              </a:xfrm>
              <a:blipFill>
                <a:blip r:embed="rId3"/>
                <a:stretch>
                  <a:fillRect l="-232"/>
                </a:stretch>
              </a:blipFill>
            </p:spPr>
            <p:txBody>
              <a:bodyPr/>
              <a:lstStyle/>
              <a:p>
                <a:r>
                  <a:rPr lang="zh-TW" altLang="en-US">
                    <a:noFill/>
                  </a:rPr>
                  <a:t> </a:t>
                </a:r>
              </a:p>
            </p:txBody>
          </p:sp>
        </mc:Fallback>
      </mc:AlternateContent>
      <p:pic>
        <p:nvPicPr>
          <p:cNvPr id="16" name="圖片 15">
            <a:extLst>
              <a:ext uri="{FF2B5EF4-FFF2-40B4-BE49-F238E27FC236}">
                <a16:creationId xmlns:a16="http://schemas.microsoft.com/office/drawing/2014/main" id="{1756D0AA-0879-4199-A005-EFCD749D71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7309" y="2103225"/>
            <a:ext cx="2673420" cy="1713527"/>
          </a:xfrm>
          <a:prstGeom prst="rect">
            <a:avLst/>
          </a:prstGeom>
        </p:spPr>
      </p:pic>
      <p:pic>
        <p:nvPicPr>
          <p:cNvPr id="18" name="圖片 17">
            <a:extLst>
              <a:ext uri="{FF2B5EF4-FFF2-40B4-BE49-F238E27FC236}">
                <a16:creationId xmlns:a16="http://schemas.microsoft.com/office/drawing/2014/main" id="{57504BA1-4E47-4E1E-9EA4-09D9FE7B2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4471" y="4368037"/>
            <a:ext cx="2574194" cy="1705019"/>
          </a:xfrm>
          <a:prstGeom prst="rect">
            <a:avLst/>
          </a:prstGeom>
        </p:spPr>
      </p:pic>
      <p:pic>
        <p:nvPicPr>
          <p:cNvPr id="20" name="圖片 19">
            <a:extLst>
              <a:ext uri="{FF2B5EF4-FFF2-40B4-BE49-F238E27FC236}">
                <a16:creationId xmlns:a16="http://schemas.microsoft.com/office/drawing/2014/main" id="{BB65DFCF-A998-4871-BBE3-35B93177CA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2726" y="2107722"/>
            <a:ext cx="2673420" cy="1713527"/>
          </a:xfrm>
          <a:prstGeom prst="rect">
            <a:avLst/>
          </a:prstGeom>
        </p:spPr>
      </p:pic>
      <p:pic>
        <p:nvPicPr>
          <p:cNvPr id="21" name="圖片 20">
            <a:extLst>
              <a:ext uri="{FF2B5EF4-FFF2-40B4-BE49-F238E27FC236}">
                <a16:creationId xmlns:a16="http://schemas.microsoft.com/office/drawing/2014/main" id="{F3D37A22-8841-48CA-98F3-015348C1A6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24648" y="2106213"/>
            <a:ext cx="2673420" cy="1713527"/>
          </a:xfrm>
          <a:prstGeom prst="rect">
            <a:avLst/>
          </a:prstGeom>
        </p:spPr>
      </p:pic>
      <p:pic>
        <p:nvPicPr>
          <p:cNvPr id="22" name="圖片 21">
            <a:extLst>
              <a:ext uri="{FF2B5EF4-FFF2-40B4-BE49-F238E27FC236}">
                <a16:creationId xmlns:a16="http://schemas.microsoft.com/office/drawing/2014/main" id="{CCD19678-3573-40A4-9E42-F3484231E4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0065" y="2110710"/>
            <a:ext cx="2673420" cy="1713527"/>
          </a:xfrm>
          <a:prstGeom prst="rect">
            <a:avLst/>
          </a:prstGeom>
        </p:spPr>
      </p:pic>
      <p:pic>
        <p:nvPicPr>
          <p:cNvPr id="23" name="圖片 22">
            <a:extLst>
              <a:ext uri="{FF2B5EF4-FFF2-40B4-BE49-F238E27FC236}">
                <a16:creationId xmlns:a16="http://schemas.microsoft.com/office/drawing/2014/main" id="{FE463BDA-58A5-4664-9394-8ADBD2DDE2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09411" y="4368037"/>
            <a:ext cx="2574194" cy="1705019"/>
          </a:xfrm>
          <a:prstGeom prst="rect">
            <a:avLst/>
          </a:prstGeom>
        </p:spPr>
      </p:pic>
      <p:pic>
        <p:nvPicPr>
          <p:cNvPr id="24" name="圖片 23">
            <a:extLst>
              <a:ext uri="{FF2B5EF4-FFF2-40B4-BE49-F238E27FC236}">
                <a16:creationId xmlns:a16="http://schemas.microsoft.com/office/drawing/2014/main" id="{69D476CA-0693-4499-B0B1-CA8858940B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14351" y="4368037"/>
            <a:ext cx="2574194" cy="1705019"/>
          </a:xfrm>
          <a:prstGeom prst="rect">
            <a:avLst/>
          </a:prstGeom>
        </p:spPr>
      </p:pic>
      <p:pic>
        <p:nvPicPr>
          <p:cNvPr id="25" name="圖片 24">
            <a:extLst>
              <a:ext uri="{FF2B5EF4-FFF2-40B4-BE49-F238E27FC236}">
                <a16:creationId xmlns:a16="http://schemas.microsoft.com/office/drawing/2014/main" id="{80FBEC19-06B9-440F-BB0E-1F1AB7BBB1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19291" y="4361926"/>
            <a:ext cx="2574194" cy="1716988"/>
          </a:xfrm>
          <a:prstGeom prst="rect">
            <a:avLst/>
          </a:prstGeom>
        </p:spPr>
      </p:pic>
      <p:cxnSp>
        <p:nvCxnSpPr>
          <p:cNvPr id="32" name="直線接點 31">
            <a:extLst>
              <a:ext uri="{FF2B5EF4-FFF2-40B4-BE49-F238E27FC236}">
                <a16:creationId xmlns:a16="http://schemas.microsoft.com/office/drawing/2014/main" id="{06003069-D2FB-4C8B-A426-9B767C27DAE0}"/>
              </a:ext>
            </a:extLst>
          </p:cNvPr>
          <p:cNvCxnSpPr/>
          <p:nvPr/>
        </p:nvCxnSpPr>
        <p:spPr>
          <a:xfrm>
            <a:off x="1460973" y="3072849"/>
            <a:ext cx="2110902"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96B8118E-A4DB-4F3E-BB6F-96A20C9EF6F7}"/>
              </a:ext>
            </a:extLst>
          </p:cNvPr>
          <p:cNvCxnSpPr/>
          <p:nvPr/>
        </p:nvCxnSpPr>
        <p:spPr>
          <a:xfrm>
            <a:off x="4171748" y="3072849"/>
            <a:ext cx="2110902"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D61F4D6D-2F62-41D9-BFF8-A1122590B176}"/>
              </a:ext>
            </a:extLst>
          </p:cNvPr>
          <p:cNvCxnSpPr/>
          <p:nvPr/>
        </p:nvCxnSpPr>
        <p:spPr>
          <a:xfrm>
            <a:off x="6876442" y="3072849"/>
            <a:ext cx="2110902"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16C0E927-20DD-4361-97B6-46C7AEDCC942}"/>
              </a:ext>
            </a:extLst>
          </p:cNvPr>
          <p:cNvCxnSpPr/>
          <p:nvPr/>
        </p:nvCxnSpPr>
        <p:spPr>
          <a:xfrm>
            <a:off x="9580731" y="3072849"/>
            <a:ext cx="2110902"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內容版面配置區 2">
                <a:extLst>
                  <a:ext uri="{FF2B5EF4-FFF2-40B4-BE49-F238E27FC236}">
                    <a16:creationId xmlns:a16="http://schemas.microsoft.com/office/drawing/2014/main" id="{F3141245-E5F6-481F-9B8B-B5525BB0D69D}"/>
                  </a:ext>
                </a:extLst>
              </p:cNvPr>
              <p:cNvSpPr txBox="1">
                <a:spLocks/>
              </p:cNvSpPr>
              <p:nvPr/>
            </p:nvSpPr>
            <p:spPr>
              <a:xfrm>
                <a:off x="838200" y="6323611"/>
                <a:ext cx="10515600" cy="547869"/>
              </a:xfrm>
              <a:prstGeom prst="rect">
                <a:avLst/>
              </a:prstGeom>
            </p:spPr>
            <p:txBody>
              <a:bodyPr vert="horz" lIns="91440" tIns="45720" rIns="91440" bIns="45720" rtlCol="0">
                <a:normAutofit/>
              </a:bodyPr>
              <a:lstStyle>
                <a:lvl1pPr marL="0" indent="0" algn="l" defTabSz="914400" rtl="0" eaLnBrk="1" latinLnBrk="0" hangingPunct="1">
                  <a:lnSpc>
                    <a:spcPts val="3360"/>
                  </a:lnSpc>
                  <a:spcBef>
                    <a:spcPts val="1000"/>
                  </a:spcBef>
                  <a:buFont typeface="Arial" panose="020B0604020202020204" pitchFamily="34" charset="0"/>
                  <a:buNone/>
                  <a:defRPr sz="16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ts val="3360"/>
                  </a:lnSpc>
                  <a:spcBef>
                    <a:spcPts val="500"/>
                  </a:spcBef>
                  <a:buFont typeface="Arial" panose="020B0604020202020204" pitchFamily="34" charset="0"/>
                  <a:buChar char="•"/>
                  <a:defRPr sz="1800" kern="1200">
                    <a:solidFill>
                      <a:schemeClr val="tx1"/>
                    </a:solidFill>
                    <a:latin typeface="+mn-ea"/>
                    <a:ea typeface="+mn-ea"/>
                    <a:cs typeface="+mn-cs"/>
                  </a:defRPr>
                </a:lvl2pPr>
                <a:lvl3pPr marL="1143000" indent="-228600" algn="l" defTabSz="914400" rtl="0" eaLnBrk="1" latinLnBrk="0" hangingPunct="1">
                  <a:lnSpc>
                    <a:spcPts val="3360"/>
                  </a:lnSpc>
                  <a:spcBef>
                    <a:spcPts val="500"/>
                  </a:spcBef>
                  <a:buFont typeface="Arial" panose="020B0604020202020204" pitchFamily="34" charset="0"/>
                  <a:buChar char="•"/>
                  <a:defRPr sz="1600" kern="1200">
                    <a:solidFill>
                      <a:schemeClr val="tx1"/>
                    </a:solidFill>
                    <a:latin typeface="+mn-ea"/>
                    <a:ea typeface="+mn-ea"/>
                    <a:cs typeface="+mn-cs"/>
                  </a:defRPr>
                </a:lvl3pPr>
                <a:lvl4pPr marL="1600200" indent="-228600" algn="l" defTabSz="914400" rtl="0" eaLnBrk="1" latinLnBrk="0" hangingPunct="1">
                  <a:lnSpc>
                    <a:spcPts val="3360"/>
                  </a:lnSpc>
                  <a:spcBef>
                    <a:spcPts val="500"/>
                  </a:spcBef>
                  <a:buFont typeface="Arial" panose="020B0604020202020204" pitchFamily="34" charset="0"/>
                  <a:buChar char="•"/>
                  <a:defRPr sz="1400" kern="1200">
                    <a:solidFill>
                      <a:schemeClr val="tx1"/>
                    </a:solidFill>
                    <a:latin typeface="+mn-ea"/>
                    <a:ea typeface="+mn-ea"/>
                    <a:cs typeface="+mn-cs"/>
                  </a:defRPr>
                </a:lvl4pPr>
                <a:lvl5pPr marL="2057400" indent="-228600" algn="l" defTabSz="914400" rtl="0" eaLnBrk="1" latinLnBrk="0" hangingPunct="1">
                  <a:lnSpc>
                    <a:spcPts val="3360"/>
                  </a:lnSpc>
                  <a:spcBef>
                    <a:spcPts val="500"/>
                  </a:spcBef>
                  <a:buFont typeface="Arial" panose="020B0604020202020204" pitchFamily="34" charset="0"/>
                  <a:buChar char="•"/>
                  <a:defRPr sz="14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dirty="0"/>
                  <a:t>Inversing matrix </a:t>
                </a:r>
                <a14:m>
                  <m:oMath xmlns:m="http://schemas.openxmlformats.org/officeDocument/2006/math">
                    <m:r>
                      <a:rPr lang="en-US" altLang="zh-TW" i="1" dirty="0" smtClean="0">
                        <a:latin typeface="Cambria Math" panose="02040503050406030204" pitchFamily="18" charset="0"/>
                      </a:rPr>
                      <m:t>𝐴</m:t>
                    </m:r>
                  </m:oMath>
                </a14:m>
                <a:r>
                  <a:rPr lang="en-US" altLang="zh-TW" dirty="0"/>
                  <a:t> or </a:t>
                </a:r>
                <a14:m>
                  <m:oMath xmlns:m="http://schemas.openxmlformats.org/officeDocument/2006/math">
                    <m:r>
                      <a:rPr lang="en-US" altLang="zh-TW" i="1" dirty="0" smtClean="0">
                        <a:latin typeface="Cambria Math" panose="02040503050406030204" pitchFamily="18" charset="0"/>
                      </a:rPr>
                      <m:t>𝐵</m:t>
                    </m:r>
                  </m:oMath>
                </a14:m>
                <a:r>
                  <a:rPr lang="en-US" altLang="zh-TW" dirty="0"/>
                  <a:t> has better convergence and lower computational time at high grid numbers than QZ.</a:t>
                </a:r>
                <a:endParaRPr lang="zh-TW" altLang="en-US" dirty="0"/>
              </a:p>
            </p:txBody>
          </p:sp>
        </mc:Choice>
        <mc:Fallback xmlns="">
          <p:sp>
            <p:nvSpPr>
              <p:cNvPr id="36" name="內容版面配置區 2">
                <a:extLst>
                  <a:ext uri="{FF2B5EF4-FFF2-40B4-BE49-F238E27FC236}">
                    <a16:creationId xmlns:a16="http://schemas.microsoft.com/office/drawing/2014/main" id="{F3141245-E5F6-481F-9B8B-B5525BB0D69D}"/>
                  </a:ext>
                </a:extLst>
              </p:cNvPr>
              <p:cNvSpPr txBox="1">
                <a:spLocks noRot="1" noChangeAspect="1" noMove="1" noResize="1" noEditPoints="1" noAdjustHandles="1" noChangeArrowheads="1" noChangeShapeType="1" noTextEdit="1"/>
              </p:cNvSpPr>
              <p:nvPr/>
            </p:nvSpPr>
            <p:spPr>
              <a:xfrm>
                <a:off x="838200" y="6323611"/>
                <a:ext cx="10515600" cy="547869"/>
              </a:xfrm>
              <a:prstGeom prst="rect">
                <a:avLst/>
              </a:prstGeom>
              <a:blipFill>
                <a:blip r:embed="rId12"/>
                <a:stretch>
                  <a:fillRect l="-23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56786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流程圖: 程序 58">
            <a:extLst>
              <a:ext uri="{FF2B5EF4-FFF2-40B4-BE49-F238E27FC236}">
                <a16:creationId xmlns:a16="http://schemas.microsoft.com/office/drawing/2014/main" id="{04D3AC50-3A87-40E6-BC05-5CA14FE64C90}"/>
              </a:ext>
            </a:extLst>
          </p:cNvPr>
          <p:cNvSpPr/>
          <p:nvPr/>
        </p:nvSpPr>
        <p:spPr>
          <a:xfrm>
            <a:off x="515307" y="2336729"/>
            <a:ext cx="370719" cy="1197640"/>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0" name="流程圖: 程序 59">
            <a:extLst>
              <a:ext uri="{FF2B5EF4-FFF2-40B4-BE49-F238E27FC236}">
                <a16:creationId xmlns:a16="http://schemas.microsoft.com/office/drawing/2014/main" id="{9D899BAF-B57C-46EA-AAB4-80224B0F9173}"/>
              </a:ext>
            </a:extLst>
          </p:cNvPr>
          <p:cNvSpPr/>
          <p:nvPr/>
        </p:nvSpPr>
        <p:spPr>
          <a:xfrm>
            <a:off x="1528109" y="1593806"/>
            <a:ext cx="1672291"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1" name="流程圖: 程序 60">
            <a:extLst>
              <a:ext uri="{FF2B5EF4-FFF2-40B4-BE49-F238E27FC236}">
                <a16:creationId xmlns:a16="http://schemas.microsoft.com/office/drawing/2014/main" id="{224D635F-4FEA-406B-A867-6D3DEDE7A490}"/>
              </a:ext>
            </a:extLst>
          </p:cNvPr>
          <p:cNvSpPr/>
          <p:nvPr/>
        </p:nvSpPr>
        <p:spPr>
          <a:xfrm>
            <a:off x="4356967" y="1597487"/>
            <a:ext cx="1401807"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2" name="流程圖: 程序 61">
            <a:extLst>
              <a:ext uri="{FF2B5EF4-FFF2-40B4-BE49-F238E27FC236}">
                <a16:creationId xmlns:a16="http://schemas.microsoft.com/office/drawing/2014/main" id="{15E520DD-6172-43F5-9DDA-AACCA5D17F54}"/>
              </a:ext>
            </a:extLst>
          </p:cNvPr>
          <p:cNvSpPr/>
          <p:nvPr/>
        </p:nvSpPr>
        <p:spPr>
          <a:xfrm>
            <a:off x="6926311" y="1593806"/>
            <a:ext cx="1672291"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3" name="流程圖: 程序 62">
            <a:extLst>
              <a:ext uri="{FF2B5EF4-FFF2-40B4-BE49-F238E27FC236}">
                <a16:creationId xmlns:a16="http://schemas.microsoft.com/office/drawing/2014/main" id="{5A0ACADA-F440-40F2-8DC2-868E07EAF246}"/>
              </a:ext>
            </a:extLst>
          </p:cNvPr>
          <p:cNvSpPr/>
          <p:nvPr/>
        </p:nvSpPr>
        <p:spPr>
          <a:xfrm>
            <a:off x="9766139" y="1593806"/>
            <a:ext cx="1410942"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4" name="流程圖: 程序 63">
            <a:extLst>
              <a:ext uri="{FF2B5EF4-FFF2-40B4-BE49-F238E27FC236}">
                <a16:creationId xmlns:a16="http://schemas.microsoft.com/office/drawing/2014/main" id="{40247298-407E-4014-9B5C-BFB0B6810566}"/>
              </a:ext>
            </a:extLst>
          </p:cNvPr>
          <p:cNvSpPr/>
          <p:nvPr/>
        </p:nvSpPr>
        <p:spPr>
          <a:xfrm>
            <a:off x="523620" y="4452015"/>
            <a:ext cx="370719" cy="885217"/>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graphicFrame>
            <p:nvGraphicFramePr>
              <p:cNvPr id="65" name="表格 64">
                <a:extLst>
                  <a:ext uri="{FF2B5EF4-FFF2-40B4-BE49-F238E27FC236}">
                    <a16:creationId xmlns:a16="http://schemas.microsoft.com/office/drawing/2014/main" id="{A8427C18-3F39-4980-9295-3AEB5CBD0899}"/>
                  </a:ext>
                </a:extLst>
              </p:cNvPr>
              <p:cNvGraphicFramePr>
                <a:graphicFrameLocks noGrp="1"/>
              </p:cNvGraphicFramePr>
              <p:nvPr>
                <p:extLst>
                  <p:ext uri="{D42A27DB-BD31-4B8C-83A1-F6EECF244321}">
                    <p14:modId xmlns:p14="http://schemas.microsoft.com/office/powerpoint/2010/main" val="2650410210"/>
                  </p:ext>
                </p:extLst>
              </p:nvPr>
            </p:nvGraphicFramePr>
            <p:xfrm>
              <a:off x="371542" y="1071459"/>
              <a:ext cx="11448915" cy="4822347"/>
            </p:xfrm>
            <a:graphic>
              <a:graphicData uri="http://schemas.openxmlformats.org/drawingml/2006/table">
                <a:tbl>
                  <a:tblPr firstRow="1" bandRow="1">
                    <a:tableStyleId>{2D5ABB26-0587-4C30-8999-92F81FD0307C}</a:tableStyleId>
                  </a:tblPr>
                  <a:tblGrid>
                    <a:gridCol w="640135">
                      <a:extLst>
                        <a:ext uri="{9D8B030D-6E8A-4147-A177-3AD203B41FA5}">
                          <a16:colId xmlns:a16="http://schemas.microsoft.com/office/drawing/2014/main" val="3777158392"/>
                        </a:ext>
                      </a:extLst>
                    </a:gridCol>
                    <a:gridCol w="2702195">
                      <a:extLst>
                        <a:ext uri="{9D8B030D-6E8A-4147-A177-3AD203B41FA5}">
                          <a16:colId xmlns:a16="http://schemas.microsoft.com/office/drawing/2014/main" val="899857799"/>
                        </a:ext>
                      </a:extLst>
                    </a:gridCol>
                    <a:gridCol w="2702195">
                      <a:extLst>
                        <a:ext uri="{9D8B030D-6E8A-4147-A177-3AD203B41FA5}">
                          <a16:colId xmlns:a16="http://schemas.microsoft.com/office/drawing/2014/main" val="2539291184"/>
                        </a:ext>
                      </a:extLst>
                    </a:gridCol>
                    <a:gridCol w="2702195">
                      <a:extLst>
                        <a:ext uri="{9D8B030D-6E8A-4147-A177-3AD203B41FA5}">
                          <a16:colId xmlns:a16="http://schemas.microsoft.com/office/drawing/2014/main" val="2484253969"/>
                        </a:ext>
                      </a:extLst>
                    </a:gridCol>
                    <a:gridCol w="2702195">
                      <a:extLst>
                        <a:ext uri="{9D8B030D-6E8A-4147-A177-3AD203B41FA5}">
                          <a16:colId xmlns:a16="http://schemas.microsoft.com/office/drawing/2014/main" val="1092192741"/>
                        </a:ext>
                      </a:extLst>
                    </a:gridCol>
                  </a:tblGrid>
                  <a:tr h="457635">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=1.1</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=3</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943485108"/>
                      </a:ext>
                    </a:extLst>
                  </a:tr>
                  <a:tr h="457635">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latin typeface="Calibri" panose="020F0502020204030204" pitchFamily="34" charset="0"/>
                              <a:cs typeface="Calibri" panose="020F0502020204030204" pitchFamily="34" charset="0"/>
                            </a:rPr>
                            <a:t>No De-singularizing</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latin typeface="Calibri" panose="020F0502020204030204" pitchFamily="34" charset="0"/>
                              <a:cs typeface="Calibri" panose="020F0502020204030204" pitchFamily="34" charset="0"/>
                            </a:rPr>
                            <a:t>De-singularizing</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latin typeface="Calibri" panose="020F0502020204030204" pitchFamily="34" charset="0"/>
                              <a:cs typeface="Calibri" panose="020F0502020204030204" pitchFamily="34" charset="0"/>
                            </a:rPr>
                            <a:t>No De-singularizing</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latin typeface="Calibri" panose="020F0502020204030204" pitchFamily="34" charset="0"/>
                              <a:cs typeface="Calibri" panose="020F0502020204030204" pitchFamily="34" charset="0"/>
                            </a:rPr>
                            <a:t>De-singularizing</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4012788061"/>
                      </a:ext>
                    </a:extLst>
                  </a:tr>
                  <a:tr h="19243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rPr>
                            <a:t>No Balancing</a:t>
                          </a:r>
                          <a:endParaRPr lang="zh-TW" altLang="en-US" sz="1600" dirty="0">
                            <a:solidFill>
                              <a:schemeClr val="tx1"/>
                            </a:solidFill>
                          </a:endParaRPr>
                        </a:p>
                      </a:txBody>
                      <a:tcPr vert="vert270"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3342413447"/>
                      </a:ext>
                    </a:extLst>
                  </a:tr>
                  <a:tr h="19827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rPr>
                            <a:t>Balancing</a:t>
                          </a:r>
                          <a:endParaRPr lang="zh-TW" altLang="en-US" sz="1600" dirty="0">
                            <a:solidFill>
                              <a:schemeClr val="tx1"/>
                            </a:solidFill>
                          </a:endParaRPr>
                        </a:p>
                      </a:txBody>
                      <a:tcPr vert="vert270"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984316168"/>
                      </a:ext>
                    </a:extLst>
                  </a:tr>
                </a:tbl>
              </a:graphicData>
            </a:graphic>
          </p:graphicFrame>
        </mc:Choice>
        <mc:Fallback xmlns="">
          <p:graphicFrame>
            <p:nvGraphicFramePr>
              <p:cNvPr id="65" name="表格 64">
                <a:extLst>
                  <a:ext uri="{FF2B5EF4-FFF2-40B4-BE49-F238E27FC236}">
                    <a16:creationId xmlns:a16="http://schemas.microsoft.com/office/drawing/2014/main" id="{A8427C18-3F39-4980-9295-3AEB5CBD0899}"/>
                  </a:ext>
                </a:extLst>
              </p:cNvPr>
              <p:cNvGraphicFramePr>
                <a:graphicFrameLocks noGrp="1"/>
              </p:cNvGraphicFramePr>
              <p:nvPr>
                <p:extLst>
                  <p:ext uri="{D42A27DB-BD31-4B8C-83A1-F6EECF244321}">
                    <p14:modId xmlns:p14="http://schemas.microsoft.com/office/powerpoint/2010/main" val="2650410210"/>
                  </p:ext>
                </p:extLst>
              </p:nvPr>
            </p:nvGraphicFramePr>
            <p:xfrm>
              <a:off x="371542" y="1071459"/>
              <a:ext cx="11448915" cy="4822347"/>
            </p:xfrm>
            <a:graphic>
              <a:graphicData uri="http://schemas.openxmlformats.org/drawingml/2006/table">
                <a:tbl>
                  <a:tblPr firstRow="1" bandRow="1">
                    <a:tableStyleId>{2D5ABB26-0587-4C30-8999-92F81FD0307C}</a:tableStyleId>
                  </a:tblPr>
                  <a:tblGrid>
                    <a:gridCol w="640135">
                      <a:extLst>
                        <a:ext uri="{9D8B030D-6E8A-4147-A177-3AD203B41FA5}">
                          <a16:colId xmlns:a16="http://schemas.microsoft.com/office/drawing/2014/main" val="3777158392"/>
                        </a:ext>
                      </a:extLst>
                    </a:gridCol>
                    <a:gridCol w="2702195">
                      <a:extLst>
                        <a:ext uri="{9D8B030D-6E8A-4147-A177-3AD203B41FA5}">
                          <a16:colId xmlns:a16="http://schemas.microsoft.com/office/drawing/2014/main" val="899857799"/>
                        </a:ext>
                      </a:extLst>
                    </a:gridCol>
                    <a:gridCol w="2702195">
                      <a:extLst>
                        <a:ext uri="{9D8B030D-6E8A-4147-A177-3AD203B41FA5}">
                          <a16:colId xmlns:a16="http://schemas.microsoft.com/office/drawing/2014/main" val="2539291184"/>
                        </a:ext>
                      </a:extLst>
                    </a:gridCol>
                    <a:gridCol w="2702195">
                      <a:extLst>
                        <a:ext uri="{9D8B030D-6E8A-4147-A177-3AD203B41FA5}">
                          <a16:colId xmlns:a16="http://schemas.microsoft.com/office/drawing/2014/main" val="2484253969"/>
                        </a:ext>
                      </a:extLst>
                    </a:gridCol>
                    <a:gridCol w="2702195">
                      <a:extLst>
                        <a:ext uri="{9D8B030D-6E8A-4147-A177-3AD203B41FA5}">
                          <a16:colId xmlns:a16="http://schemas.microsoft.com/office/drawing/2014/main" val="1092192741"/>
                        </a:ext>
                      </a:extLst>
                    </a:gridCol>
                  </a:tblGrid>
                  <a:tr h="457635">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11937" t="-1333" r="-100225" b="-960000"/>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112063" t="-1333" r="-338" b="-960000"/>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943485108"/>
                      </a:ext>
                    </a:extLst>
                  </a:tr>
                  <a:tr h="457635">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latin typeface="Calibri" panose="020F0502020204030204" pitchFamily="34" charset="0"/>
                              <a:cs typeface="Calibri" panose="020F0502020204030204" pitchFamily="34" charset="0"/>
                            </a:rPr>
                            <a:t>No De-singularizing</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latin typeface="Calibri" panose="020F0502020204030204" pitchFamily="34" charset="0"/>
                              <a:cs typeface="Calibri" panose="020F0502020204030204" pitchFamily="34" charset="0"/>
                            </a:rPr>
                            <a:t>De-singularizing</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latin typeface="Calibri" panose="020F0502020204030204" pitchFamily="34" charset="0"/>
                              <a:cs typeface="Calibri" panose="020F0502020204030204" pitchFamily="34" charset="0"/>
                            </a:rPr>
                            <a:t>No De-singularizing</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latin typeface="Calibri" panose="020F0502020204030204" pitchFamily="34" charset="0"/>
                              <a:cs typeface="Calibri" panose="020F0502020204030204" pitchFamily="34" charset="0"/>
                            </a:rPr>
                            <a:t>De-singularizing</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4012788061"/>
                      </a:ext>
                    </a:extLst>
                  </a:tr>
                  <a:tr h="19243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rPr>
                            <a:t>No Balancing</a:t>
                          </a:r>
                          <a:endParaRPr lang="zh-TW" altLang="en-US" sz="1600" dirty="0">
                            <a:solidFill>
                              <a:schemeClr val="tx1"/>
                            </a:solidFill>
                          </a:endParaRPr>
                        </a:p>
                      </a:txBody>
                      <a:tcPr vert="vert270"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3342413447"/>
                      </a:ext>
                    </a:extLst>
                  </a:tr>
                  <a:tr h="19827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rPr>
                            <a:t>Balancing</a:t>
                          </a:r>
                          <a:endParaRPr lang="zh-TW" altLang="en-US" sz="1600" dirty="0">
                            <a:solidFill>
                              <a:schemeClr val="tx1"/>
                            </a:solidFill>
                          </a:endParaRPr>
                        </a:p>
                      </a:txBody>
                      <a:tcPr vert="vert270"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984316168"/>
                      </a:ext>
                    </a:extLst>
                  </a:tr>
                </a:tbl>
              </a:graphicData>
            </a:graphic>
          </p:graphicFrame>
        </mc:Fallback>
      </mc:AlternateContent>
      <p:sp>
        <p:nvSpPr>
          <p:cNvPr id="2" name="標題 1">
            <a:extLst>
              <a:ext uri="{FF2B5EF4-FFF2-40B4-BE49-F238E27FC236}">
                <a16:creationId xmlns:a16="http://schemas.microsoft.com/office/drawing/2014/main" id="{7AAD836C-00AE-4C26-8DE9-0ECE2A19F76F}"/>
              </a:ext>
            </a:extLst>
          </p:cNvPr>
          <p:cNvSpPr>
            <a:spLocks noGrp="1"/>
          </p:cNvSpPr>
          <p:nvPr>
            <p:ph type="title"/>
          </p:nvPr>
        </p:nvSpPr>
        <p:spPr/>
        <p:txBody>
          <a:bodyPr/>
          <a:lstStyle/>
          <a:p>
            <a:r>
              <a:rPr lang="en-US" altLang="zh-TW" dirty="0"/>
              <a:t>Convergence test for numerical method ─ GEP</a:t>
            </a:r>
            <a:r>
              <a:rPr lang="zh-TW" altLang="en-US" dirty="0"/>
              <a:t> </a:t>
            </a:r>
            <a:r>
              <a:rPr lang="en-US" altLang="zh-TW" dirty="0"/>
              <a:t>solver</a:t>
            </a:r>
            <a:r>
              <a:rPr lang="zh-TW" altLang="en-US" dirty="0"/>
              <a:t> </a:t>
            </a:r>
            <a:r>
              <a:rPr lang="en-US" altLang="zh-TW" dirty="0"/>
              <a:t>(inviscid)</a:t>
            </a:r>
            <a:endParaRPr lang="zh-TW" altLang="en-US" dirty="0"/>
          </a:p>
        </p:txBody>
      </p:sp>
      <p:sp>
        <p:nvSpPr>
          <p:cNvPr id="3" name="內容版面配置區 2">
            <a:extLst>
              <a:ext uri="{FF2B5EF4-FFF2-40B4-BE49-F238E27FC236}">
                <a16:creationId xmlns:a16="http://schemas.microsoft.com/office/drawing/2014/main" id="{8BC18B7B-5C2B-4B2D-B186-7D1AFFDBE90D}"/>
              </a:ext>
            </a:extLst>
          </p:cNvPr>
          <p:cNvSpPr>
            <a:spLocks noGrp="1"/>
          </p:cNvSpPr>
          <p:nvPr>
            <p:ph idx="1"/>
          </p:nvPr>
        </p:nvSpPr>
        <p:spPr>
          <a:xfrm>
            <a:off x="838199" y="549552"/>
            <a:ext cx="10515600" cy="547869"/>
          </a:xfrm>
        </p:spPr>
        <p:txBody>
          <a:bodyPr/>
          <a:lstStyle/>
          <a:p>
            <a:pPr marL="285750" indent="-285750">
              <a:buFont typeface="Arial" panose="020B0604020202020204" pitchFamily="34" charset="0"/>
              <a:buChar char="•"/>
            </a:pPr>
            <a:r>
              <a:rPr lang="en-US" altLang="zh-TW" dirty="0"/>
              <a:t>Test for balancing and de-singularizing.</a:t>
            </a:r>
            <a:endParaRPr lang="zh-TW" altLang="en-US" dirty="0"/>
          </a:p>
        </p:txBody>
      </p:sp>
      <p:pic>
        <p:nvPicPr>
          <p:cNvPr id="16" name="圖片 15">
            <a:extLst>
              <a:ext uri="{FF2B5EF4-FFF2-40B4-BE49-F238E27FC236}">
                <a16:creationId xmlns:a16="http://schemas.microsoft.com/office/drawing/2014/main" id="{1756D0AA-0879-4199-A005-EFCD749D71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5049" y="2097043"/>
            <a:ext cx="2577940" cy="1713527"/>
          </a:xfrm>
          <a:prstGeom prst="rect">
            <a:avLst/>
          </a:prstGeom>
        </p:spPr>
      </p:pic>
      <p:pic>
        <p:nvPicPr>
          <p:cNvPr id="18" name="圖片 17">
            <a:extLst>
              <a:ext uri="{FF2B5EF4-FFF2-40B4-BE49-F238E27FC236}">
                <a16:creationId xmlns:a16="http://schemas.microsoft.com/office/drawing/2014/main" id="{57504BA1-4E47-4E1E-9EA4-09D9FE7B29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9814" y="4042240"/>
            <a:ext cx="2565140" cy="1705019"/>
          </a:xfrm>
          <a:prstGeom prst="rect">
            <a:avLst/>
          </a:prstGeom>
        </p:spPr>
      </p:pic>
      <p:pic>
        <p:nvPicPr>
          <p:cNvPr id="20" name="圖片 19">
            <a:extLst>
              <a:ext uri="{FF2B5EF4-FFF2-40B4-BE49-F238E27FC236}">
                <a16:creationId xmlns:a16="http://schemas.microsoft.com/office/drawing/2014/main" id="{BB65DFCF-A998-4871-BBE3-35B93177CA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0466" y="2101540"/>
            <a:ext cx="2577940" cy="1713527"/>
          </a:xfrm>
          <a:prstGeom prst="rect">
            <a:avLst/>
          </a:prstGeom>
        </p:spPr>
      </p:pic>
      <p:pic>
        <p:nvPicPr>
          <p:cNvPr id="21" name="圖片 20">
            <a:extLst>
              <a:ext uri="{FF2B5EF4-FFF2-40B4-BE49-F238E27FC236}">
                <a16:creationId xmlns:a16="http://schemas.microsoft.com/office/drawing/2014/main" id="{F3D37A22-8841-48CA-98F3-015348C1A6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2388" y="2100031"/>
            <a:ext cx="2577940" cy="1713527"/>
          </a:xfrm>
          <a:prstGeom prst="rect">
            <a:avLst/>
          </a:prstGeom>
        </p:spPr>
      </p:pic>
      <p:pic>
        <p:nvPicPr>
          <p:cNvPr id="22" name="圖片 21">
            <a:extLst>
              <a:ext uri="{FF2B5EF4-FFF2-40B4-BE49-F238E27FC236}">
                <a16:creationId xmlns:a16="http://schemas.microsoft.com/office/drawing/2014/main" id="{CCD19678-3573-40A4-9E42-F3484231E4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7805" y="2104528"/>
            <a:ext cx="2577940" cy="1713527"/>
          </a:xfrm>
          <a:prstGeom prst="rect">
            <a:avLst/>
          </a:prstGeom>
        </p:spPr>
      </p:pic>
      <p:pic>
        <p:nvPicPr>
          <p:cNvPr id="23" name="圖片 22">
            <a:extLst>
              <a:ext uri="{FF2B5EF4-FFF2-40B4-BE49-F238E27FC236}">
                <a16:creationId xmlns:a16="http://schemas.microsoft.com/office/drawing/2014/main" id="{FE463BDA-58A5-4664-9394-8ADBD2DDE2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84754" y="4042240"/>
            <a:ext cx="2565140" cy="1705019"/>
          </a:xfrm>
          <a:prstGeom prst="rect">
            <a:avLst/>
          </a:prstGeom>
        </p:spPr>
      </p:pic>
      <p:pic>
        <p:nvPicPr>
          <p:cNvPr id="24" name="圖片 23">
            <a:extLst>
              <a:ext uri="{FF2B5EF4-FFF2-40B4-BE49-F238E27FC236}">
                <a16:creationId xmlns:a16="http://schemas.microsoft.com/office/drawing/2014/main" id="{69D476CA-0693-4499-B0B1-CA8858940B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89694" y="4042240"/>
            <a:ext cx="2565140" cy="1705019"/>
          </a:xfrm>
          <a:prstGeom prst="rect">
            <a:avLst/>
          </a:prstGeom>
        </p:spPr>
      </p:pic>
      <p:pic>
        <p:nvPicPr>
          <p:cNvPr id="25" name="圖片 24">
            <a:extLst>
              <a:ext uri="{FF2B5EF4-FFF2-40B4-BE49-F238E27FC236}">
                <a16:creationId xmlns:a16="http://schemas.microsoft.com/office/drawing/2014/main" id="{80FBEC19-06B9-440F-BB0E-1F1AB7BBB1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0107" y="4039105"/>
            <a:ext cx="2574194" cy="1711036"/>
          </a:xfrm>
          <a:prstGeom prst="rect">
            <a:avLst/>
          </a:prstGeom>
        </p:spPr>
      </p:pic>
      <mc:AlternateContent xmlns:mc="http://schemas.openxmlformats.org/markup-compatibility/2006" xmlns:a14="http://schemas.microsoft.com/office/drawing/2010/main">
        <mc:Choice Requires="a14">
          <p:sp>
            <p:nvSpPr>
              <p:cNvPr id="71" name="內容版面配置區 2">
                <a:extLst>
                  <a:ext uri="{FF2B5EF4-FFF2-40B4-BE49-F238E27FC236}">
                    <a16:creationId xmlns:a16="http://schemas.microsoft.com/office/drawing/2014/main" id="{8853C150-7A15-4314-9986-1553BCB842F0}"/>
                  </a:ext>
                </a:extLst>
              </p:cNvPr>
              <p:cNvSpPr txBox="1">
                <a:spLocks/>
              </p:cNvSpPr>
              <p:nvPr/>
            </p:nvSpPr>
            <p:spPr>
              <a:xfrm>
                <a:off x="838199" y="5867844"/>
                <a:ext cx="10515600" cy="943608"/>
              </a:xfrm>
              <a:prstGeom prst="rect">
                <a:avLst/>
              </a:prstGeom>
            </p:spPr>
            <p:txBody>
              <a:bodyPr vert="horz" lIns="91440" tIns="45720" rIns="91440" bIns="45720" rtlCol="0">
                <a:normAutofit/>
              </a:bodyPr>
              <a:lstStyle>
                <a:lvl1pPr marL="0" indent="0" algn="l" defTabSz="914400" rtl="0" eaLnBrk="1" latinLnBrk="0" hangingPunct="1">
                  <a:lnSpc>
                    <a:spcPts val="3360"/>
                  </a:lnSpc>
                  <a:spcBef>
                    <a:spcPts val="1000"/>
                  </a:spcBef>
                  <a:buFont typeface="Arial" panose="020B0604020202020204" pitchFamily="34" charset="0"/>
                  <a:buNone/>
                  <a:defRPr sz="16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ts val="3360"/>
                  </a:lnSpc>
                  <a:spcBef>
                    <a:spcPts val="500"/>
                  </a:spcBef>
                  <a:buFont typeface="Arial" panose="020B0604020202020204" pitchFamily="34" charset="0"/>
                  <a:buChar char="•"/>
                  <a:defRPr sz="1800" kern="1200">
                    <a:solidFill>
                      <a:schemeClr val="tx1"/>
                    </a:solidFill>
                    <a:latin typeface="+mn-ea"/>
                    <a:ea typeface="+mn-ea"/>
                    <a:cs typeface="+mn-cs"/>
                  </a:defRPr>
                </a:lvl2pPr>
                <a:lvl3pPr marL="1143000" indent="-228600" algn="l" defTabSz="914400" rtl="0" eaLnBrk="1" latinLnBrk="0" hangingPunct="1">
                  <a:lnSpc>
                    <a:spcPts val="3360"/>
                  </a:lnSpc>
                  <a:spcBef>
                    <a:spcPts val="500"/>
                  </a:spcBef>
                  <a:buFont typeface="Arial" panose="020B0604020202020204" pitchFamily="34" charset="0"/>
                  <a:buChar char="•"/>
                  <a:defRPr sz="1600" kern="1200">
                    <a:solidFill>
                      <a:schemeClr val="tx1"/>
                    </a:solidFill>
                    <a:latin typeface="+mn-ea"/>
                    <a:ea typeface="+mn-ea"/>
                    <a:cs typeface="+mn-cs"/>
                  </a:defRPr>
                </a:lvl3pPr>
                <a:lvl4pPr marL="1600200" indent="-228600" algn="l" defTabSz="914400" rtl="0" eaLnBrk="1" latinLnBrk="0" hangingPunct="1">
                  <a:lnSpc>
                    <a:spcPts val="3360"/>
                  </a:lnSpc>
                  <a:spcBef>
                    <a:spcPts val="500"/>
                  </a:spcBef>
                  <a:buFont typeface="Arial" panose="020B0604020202020204" pitchFamily="34" charset="0"/>
                  <a:buChar char="•"/>
                  <a:defRPr sz="1400" kern="1200">
                    <a:solidFill>
                      <a:schemeClr val="tx1"/>
                    </a:solidFill>
                    <a:latin typeface="+mn-ea"/>
                    <a:ea typeface="+mn-ea"/>
                    <a:cs typeface="+mn-cs"/>
                  </a:defRPr>
                </a:lvl4pPr>
                <a:lvl5pPr marL="2057400" indent="-228600" algn="l" defTabSz="914400" rtl="0" eaLnBrk="1" latinLnBrk="0" hangingPunct="1">
                  <a:lnSpc>
                    <a:spcPts val="3360"/>
                  </a:lnSpc>
                  <a:spcBef>
                    <a:spcPts val="500"/>
                  </a:spcBef>
                  <a:buFont typeface="Arial" panose="020B0604020202020204" pitchFamily="34" charset="0"/>
                  <a:buChar char="•"/>
                  <a:defRPr sz="14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0"/>
                  </a:spcBef>
                  <a:buFont typeface="Arial" panose="020B0604020202020204" pitchFamily="34" charset="0"/>
                  <a:buChar char="•"/>
                </a:pPr>
                <a:r>
                  <a:rPr lang="en-US" altLang="zh-TW" dirty="0"/>
                  <a:t>De-singularizing has little effect while doing balancing improves the convergence for around one order.</a:t>
                </a:r>
              </a:p>
              <a:p>
                <a:pPr marL="285750" indent="-285750">
                  <a:spcBef>
                    <a:spcPts val="0"/>
                  </a:spcBef>
                  <a:buFont typeface="Arial" panose="020B0604020202020204" pitchFamily="34" charset="0"/>
                  <a:buChar char="•"/>
                </a:pPr>
                <a:r>
                  <a:rPr lang="en-US" altLang="zh-TW" dirty="0"/>
                  <a:t>While de-singularizing isn’t necessary, we choose to use inverse </a:t>
                </a:r>
                <a14:m>
                  <m:oMath xmlns:m="http://schemas.openxmlformats.org/officeDocument/2006/math">
                    <m:r>
                      <a:rPr lang="en-US" altLang="zh-TW" b="0" i="1" smtClean="0">
                        <a:latin typeface="Cambria Math" panose="02040503050406030204" pitchFamily="18" charset="0"/>
                      </a:rPr>
                      <m:t>𝐴</m:t>
                    </m:r>
                  </m:oMath>
                </a14:m>
                <a:r>
                  <a:rPr lang="en-US" altLang="zh-TW" dirty="0"/>
                  <a:t>.</a:t>
                </a:r>
                <a:endParaRPr lang="zh-TW" altLang="en-US" dirty="0"/>
              </a:p>
            </p:txBody>
          </p:sp>
        </mc:Choice>
        <mc:Fallback xmlns="">
          <p:sp>
            <p:nvSpPr>
              <p:cNvPr id="71" name="內容版面配置區 2">
                <a:extLst>
                  <a:ext uri="{FF2B5EF4-FFF2-40B4-BE49-F238E27FC236}">
                    <a16:creationId xmlns:a16="http://schemas.microsoft.com/office/drawing/2014/main" id="{8853C150-7A15-4314-9986-1553BCB842F0}"/>
                  </a:ext>
                </a:extLst>
              </p:cNvPr>
              <p:cNvSpPr txBox="1">
                <a:spLocks noRot="1" noChangeAspect="1" noMove="1" noResize="1" noEditPoints="1" noAdjustHandles="1" noChangeArrowheads="1" noChangeShapeType="1" noTextEdit="1"/>
              </p:cNvSpPr>
              <p:nvPr/>
            </p:nvSpPr>
            <p:spPr>
              <a:xfrm>
                <a:off x="838199" y="5867844"/>
                <a:ext cx="10515600" cy="943608"/>
              </a:xfrm>
              <a:prstGeom prst="rect">
                <a:avLst/>
              </a:prstGeom>
              <a:blipFill>
                <a:blip r:embed="rId11"/>
                <a:stretch>
                  <a:fillRect l="-174" b="-454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63178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圖: 程序 8">
            <a:extLst>
              <a:ext uri="{FF2B5EF4-FFF2-40B4-BE49-F238E27FC236}">
                <a16:creationId xmlns:a16="http://schemas.microsoft.com/office/drawing/2014/main" id="{95AE1B4B-B1CB-4550-9FBD-497D3CC6EFAE}"/>
              </a:ext>
            </a:extLst>
          </p:cNvPr>
          <p:cNvSpPr/>
          <p:nvPr/>
        </p:nvSpPr>
        <p:spPr>
          <a:xfrm>
            <a:off x="467480" y="2810112"/>
            <a:ext cx="466375"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流程圖: 程序 9">
            <a:extLst>
              <a:ext uri="{FF2B5EF4-FFF2-40B4-BE49-F238E27FC236}">
                <a16:creationId xmlns:a16="http://schemas.microsoft.com/office/drawing/2014/main" id="{54E025BB-2609-4044-8357-5FFAF4E2E532}"/>
              </a:ext>
            </a:extLst>
          </p:cNvPr>
          <p:cNvSpPr/>
          <p:nvPr/>
        </p:nvSpPr>
        <p:spPr>
          <a:xfrm>
            <a:off x="467480" y="5127251"/>
            <a:ext cx="466375"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流程圖: 程序 10">
            <a:extLst>
              <a:ext uri="{FF2B5EF4-FFF2-40B4-BE49-F238E27FC236}">
                <a16:creationId xmlns:a16="http://schemas.microsoft.com/office/drawing/2014/main" id="{81D82F8D-580E-4629-AECE-5F442A812381}"/>
              </a:ext>
            </a:extLst>
          </p:cNvPr>
          <p:cNvSpPr/>
          <p:nvPr/>
        </p:nvSpPr>
        <p:spPr>
          <a:xfrm>
            <a:off x="1942842" y="1414079"/>
            <a:ext cx="751720"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流程圖: 程序 11">
            <a:extLst>
              <a:ext uri="{FF2B5EF4-FFF2-40B4-BE49-F238E27FC236}">
                <a16:creationId xmlns:a16="http://schemas.microsoft.com/office/drawing/2014/main" id="{97CD3B7C-8DDF-48FB-952A-97575ABBCC17}"/>
              </a:ext>
            </a:extLst>
          </p:cNvPr>
          <p:cNvSpPr/>
          <p:nvPr/>
        </p:nvSpPr>
        <p:spPr>
          <a:xfrm>
            <a:off x="4643889" y="1414079"/>
            <a:ext cx="751720"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流程圖: 程序 12">
            <a:extLst>
              <a:ext uri="{FF2B5EF4-FFF2-40B4-BE49-F238E27FC236}">
                <a16:creationId xmlns:a16="http://schemas.microsoft.com/office/drawing/2014/main" id="{140AE421-1848-4581-A9F5-480ABEFA8F24}"/>
              </a:ext>
            </a:extLst>
          </p:cNvPr>
          <p:cNvSpPr/>
          <p:nvPr/>
        </p:nvSpPr>
        <p:spPr>
          <a:xfrm>
            <a:off x="7364392" y="1414079"/>
            <a:ext cx="751720"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流程圖: 程序 13">
            <a:extLst>
              <a:ext uri="{FF2B5EF4-FFF2-40B4-BE49-F238E27FC236}">
                <a16:creationId xmlns:a16="http://schemas.microsoft.com/office/drawing/2014/main" id="{3E207008-B4BC-4E8B-A3A5-E1DB6537D2D4}"/>
              </a:ext>
            </a:extLst>
          </p:cNvPr>
          <p:cNvSpPr/>
          <p:nvPr/>
        </p:nvSpPr>
        <p:spPr>
          <a:xfrm>
            <a:off x="10084895" y="1414079"/>
            <a:ext cx="751720"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EE5AAFCE-3787-4486-BE04-AA9E52A95245}"/>
                  </a:ext>
                </a:extLst>
              </p:cNvPr>
              <p:cNvGraphicFramePr>
                <a:graphicFrameLocks noGrp="1"/>
              </p:cNvGraphicFramePr>
              <p:nvPr>
                <p:extLst>
                  <p:ext uri="{D42A27DB-BD31-4B8C-83A1-F6EECF244321}">
                    <p14:modId xmlns:p14="http://schemas.microsoft.com/office/powerpoint/2010/main" val="3526345563"/>
                  </p:ext>
                </p:extLst>
              </p:nvPr>
            </p:nvGraphicFramePr>
            <p:xfrm>
              <a:off x="371542" y="1342415"/>
              <a:ext cx="11448915" cy="5086632"/>
            </p:xfrm>
            <a:graphic>
              <a:graphicData uri="http://schemas.openxmlformats.org/drawingml/2006/table">
                <a:tbl>
                  <a:tblPr firstRow="1" bandRow="1">
                    <a:tableStyleId>{2D5ABB26-0587-4C30-8999-92F81FD0307C}</a:tableStyleId>
                  </a:tblPr>
                  <a:tblGrid>
                    <a:gridCol w="640135">
                      <a:extLst>
                        <a:ext uri="{9D8B030D-6E8A-4147-A177-3AD203B41FA5}">
                          <a16:colId xmlns:a16="http://schemas.microsoft.com/office/drawing/2014/main" val="3777158392"/>
                        </a:ext>
                      </a:extLst>
                    </a:gridCol>
                    <a:gridCol w="2702195">
                      <a:extLst>
                        <a:ext uri="{9D8B030D-6E8A-4147-A177-3AD203B41FA5}">
                          <a16:colId xmlns:a16="http://schemas.microsoft.com/office/drawing/2014/main" val="899857799"/>
                        </a:ext>
                      </a:extLst>
                    </a:gridCol>
                    <a:gridCol w="2702195">
                      <a:extLst>
                        <a:ext uri="{9D8B030D-6E8A-4147-A177-3AD203B41FA5}">
                          <a16:colId xmlns:a16="http://schemas.microsoft.com/office/drawing/2014/main" val="2539291184"/>
                        </a:ext>
                      </a:extLst>
                    </a:gridCol>
                    <a:gridCol w="2702195">
                      <a:extLst>
                        <a:ext uri="{9D8B030D-6E8A-4147-A177-3AD203B41FA5}">
                          <a16:colId xmlns:a16="http://schemas.microsoft.com/office/drawing/2014/main" val="2484253969"/>
                        </a:ext>
                      </a:extLst>
                    </a:gridCol>
                    <a:gridCol w="2702195">
                      <a:extLst>
                        <a:ext uri="{9D8B030D-6E8A-4147-A177-3AD203B41FA5}">
                          <a16:colId xmlns:a16="http://schemas.microsoft.com/office/drawing/2014/main" val="1092192741"/>
                        </a:ext>
                      </a:extLst>
                    </a:gridCol>
                  </a:tblGrid>
                  <a:tr h="480036">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=0.3</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=1.1</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=1.5</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=2</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4012788061"/>
                      </a:ext>
                    </a:extLst>
                  </a:tr>
                  <a:tr h="2303298">
                    <a:tc>
                      <a:txBody>
                        <a:bodyPr/>
                        <a:lstStyle/>
                        <a:p>
                          <a:pPr algn="ctr"/>
                          <a:r>
                            <a:rPr lang="en-US" altLang="zh-TW" sz="1600" dirty="0">
                              <a:latin typeface="Calibri" panose="020F0502020204030204" pitchFamily="34" charset="0"/>
                              <a:cs typeface="Calibri" panose="020F0502020204030204" pitchFamily="34" charset="0"/>
                            </a:rPr>
                            <a:t>Error</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3342413447"/>
                      </a:ext>
                    </a:extLst>
                  </a:tr>
                  <a:tr h="2303298">
                    <a:tc>
                      <a:txBody>
                        <a:bodyPr/>
                        <a:lstStyle/>
                        <a:p>
                          <a:pPr algn="ctr"/>
                          <a:r>
                            <a:rPr lang="en-US" altLang="zh-TW" sz="1600" dirty="0">
                              <a:latin typeface="Calibri" panose="020F0502020204030204" pitchFamily="34" charset="0"/>
                              <a:cs typeface="Calibri" panose="020F0502020204030204" pitchFamily="34" charset="0"/>
                            </a:rPr>
                            <a:t>Time</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984316168"/>
                      </a:ext>
                    </a:extLst>
                  </a:tr>
                </a:tbl>
              </a:graphicData>
            </a:graphic>
          </p:graphicFrame>
        </mc:Choice>
        <mc:Fallback xmlns="">
          <p:graphicFrame>
            <p:nvGraphicFramePr>
              <p:cNvPr id="5" name="表格 4">
                <a:extLst>
                  <a:ext uri="{FF2B5EF4-FFF2-40B4-BE49-F238E27FC236}">
                    <a16:creationId xmlns:a16="http://schemas.microsoft.com/office/drawing/2014/main" id="{EE5AAFCE-3787-4486-BE04-AA9E52A95245}"/>
                  </a:ext>
                </a:extLst>
              </p:cNvPr>
              <p:cNvGraphicFramePr>
                <a:graphicFrameLocks noGrp="1"/>
              </p:cNvGraphicFramePr>
              <p:nvPr>
                <p:extLst>
                  <p:ext uri="{D42A27DB-BD31-4B8C-83A1-F6EECF244321}">
                    <p14:modId xmlns:p14="http://schemas.microsoft.com/office/powerpoint/2010/main" val="3526345563"/>
                  </p:ext>
                </p:extLst>
              </p:nvPr>
            </p:nvGraphicFramePr>
            <p:xfrm>
              <a:off x="371542" y="1342415"/>
              <a:ext cx="11448915" cy="5086632"/>
            </p:xfrm>
            <a:graphic>
              <a:graphicData uri="http://schemas.openxmlformats.org/drawingml/2006/table">
                <a:tbl>
                  <a:tblPr firstRow="1" bandRow="1">
                    <a:tableStyleId>{2D5ABB26-0587-4C30-8999-92F81FD0307C}</a:tableStyleId>
                  </a:tblPr>
                  <a:tblGrid>
                    <a:gridCol w="640135">
                      <a:extLst>
                        <a:ext uri="{9D8B030D-6E8A-4147-A177-3AD203B41FA5}">
                          <a16:colId xmlns:a16="http://schemas.microsoft.com/office/drawing/2014/main" val="3777158392"/>
                        </a:ext>
                      </a:extLst>
                    </a:gridCol>
                    <a:gridCol w="2702195">
                      <a:extLst>
                        <a:ext uri="{9D8B030D-6E8A-4147-A177-3AD203B41FA5}">
                          <a16:colId xmlns:a16="http://schemas.microsoft.com/office/drawing/2014/main" val="899857799"/>
                        </a:ext>
                      </a:extLst>
                    </a:gridCol>
                    <a:gridCol w="2702195">
                      <a:extLst>
                        <a:ext uri="{9D8B030D-6E8A-4147-A177-3AD203B41FA5}">
                          <a16:colId xmlns:a16="http://schemas.microsoft.com/office/drawing/2014/main" val="2539291184"/>
                        </a:ext>
                      </a:extLst>
                    </a:gridCol>
                    <a:gridCol w="2702195">
                      <a:extLst>
                        <a:ext uri="{9D8B030D-6E8A-4147-A177-3AD203B41FA5}">
                          <a16:colId xmlns:a16="http://schemas.microsoft.com/office/drawing/2014/main" val="2484253969"/>
                        </a:ext>
                      </a:extLst>
                    </a:gridCol>
                    <a:gridCol w="2702195">
                      <a:extLst>
                        <a:ext uri="{9D8B030D-6E8A-4147-A177-3AD203B41FA5}">
                          <a16:colId xmlns:a16="http://schemas.microsoft.com/office/drawing/2014/main" val="1092192741"/>
                        </a:ext>
                      </a:extLst>
                    </a:gridCol>
                  </a:tblGrid>
                  <a:tr h="480036">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23874" t="-2532" r="-300450" b="-960759"/>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123874" t="-2532" r="-200450" b="-960759"/>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224379" t="-2532" r="-100903" b="-960759"/>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323649" t="-2532" r="-676" b="-960759"/>
                          </a:stretch>
                        </a:blipFill>
                      </a:tcPr>
                    </a:tc>
                    <a:extLst>
                      <a:ext uri="{0D108BD9-81ED-4DB2-BD59-A6C34878D82A}">
                        <a16:rowId xmlns:a16="http://schemas.microsoft.com/office/drawing/2014/main" val="4012788061"/>
                      </a:ext>
                    </a:extLst>
                  </a:tr>
                  <a:tr h="2303298">
                    <a:tc>
                      <a:txBody>
                        <a:bodyPr/>
                        <a:lstStyle/>
                        <a:p>
                          <a:pPr algn="ctr"/>
                          <a:r>
                            <a:rPr lang="en-US" altLang="zh-TW" sz="1600" dirty="0">
                              <a:latin typeface="Calibri" panose="020F0502020204030204" pitchFamily="34" charset="0"/>
                              <a:cs typeface="Calibri" panose="020F0502020204030204" pitchFamily="34" charset="0"/>
                            </a:rPr>
                            <a:t>Error</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3342413447"/>
                      </a:ext>
                    </a:extLst>
                  </a:tr>
                  <a:tr h="2303298">
                    <a:tc>
                      <a:txBody>
                        <a:bodyPr/>
                        <a:lstStyle/>
                        <a:p>
                          <a:pPr algn="ctr"/>
                          <a:r>
                            <a:rPr lang="en-US" altLang="zh-TW" sz="1600" dirty="0">
                              <a:latin typeface="Calibri" panose="020F0502020204030204" pitchFamily="34" charset="0"/>
                              <a:cs typeface="Calibri" panose="020F0502020204030204" pitchFamily="34" charset="0"/>
                            </a:rPr>
                            <a:t>Time</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984316168"/>
                      </a:ext>
                    </a:extLst>
                  </a:tr>
                </a:tbl>
              </a:graphicData>
            </a:graphic>
          </p:graphicFrame>
        </mc:Fallback>
      </mc:AlternateContent>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7AAD836C-00AE-4C26-8DE9-0ECE2A19F76F}"/>
                  </a:ext>
                </a:extLst>
              </p:cNvPr>
              <p:cNvSpPr>
                <a:spLocks noGrp="1"/>
              </p:cNvSpPr>
              <p:nvPr>
                <p:ph type="title"/>
              </p:nvPr>
            </p:nvSpPr>
            <p:spPr/>
            <p:txBody>
              <a:bodyPr>
                <a:normAutofit/>
              </a:bodyPr>
              <a:lstStyle/>
              <a:p>
                <a:r>
                  <a:rPr lang="en-US" altLang="zh-TW" dirty="0"/>
                  <a:t>Convergence test for numerical method ─ GEP</a:t>
                </a:r>
                <a:r>
                  <a:rPr lang="zh-TW" altLang="en-US" dirty="0"/>
                  <a:t> </a:t>
                </a:r>
                <a:r>
                  <a:rPr lang="en-US" altLang="zh-TW" dirty="0"/>
                  <a:t>solver</a:t>
                </a:r>
                <a:r>
                  <a:rPr lang="zh-TW" altLang="en-US" dirty="0"/>
                  <a:t> </a:t>
                </a:r>
                <a:r>
                  <a:rPr lang="en-US" altLang="zh-TW" dirty="0"/>
                  <a:t>(</a:t>
                </a:r>
                <a14:m>
                  <m:oMath xmlns:m="http://schemas.openxmlformats.org/officeDocument/2006/math">
                    <m:r>
                      <a:rPr lang="en-US" altLang="zh-TW" b="0" i="1" smtClean="0">
                        <a:latin typeface="Cambria Math" panose="02040503050406030204" pitchFamily="18" charset="0"/>
                      </a:rPr>
                      <m:t>𝑅𝑒</m:t>
                    </m:r>
                    <m:r>
                      <a:rPr lang="en-US" altLang="zh-TW" b="0" i="1" smtClean="0">
                        <a:latin typeface="Cambria Math" panose="02040503050406030204" pitchFamily="18" charset="0"/>
                      </a:rPr>
                      <m:t>=1000</m:t>
                    </m:r>
                  </m:oMath>
                </a14:m>
                <a:r>
                  <a:rPr lang="en-US" altLang="zh-TW" dirty="0"/>
                  <a:t>)</a:t>
                </a:r>
                <a:endParaRPr lang="zh-TW" altLang="en-US" dirty="0"/>
              </a:p>
            </p:txBody>
          </p:sp>
        </mc:Choice>
        <mc:Fallback xmlns="">
          <p:sp>
            <p:nvSpPr>
              <p:cNvPr id="2" name="標題 1">
                <a:extLst>
                  <a:ext uri="{FF2B5EF4-FFF2-40B4-BE49-F238E27FC236}">
                    <a16:creationId xmlns:a16="http://schemas.microsoft.com/office/drawing/2014/main" id="{7AAD836C-00AE-4C26-8DE9-0ECE2A19F76F}"/>
                  </a:ext>
                </a:extLst>
              </p:cNvPr>
              <p:cNvSpPr>
                <a:spLocks noGrp="1" noRot="1" noChangeAspect="1" noMove="1" noResize="1" noEditPoints="1" noAdjustHandles="1" noChangeArrowheads="1" noChangeShapeType="1" noTextEdit="1"/>
              </p:cNvSpPr>
              <p:nvPr>
                <p:ph type="title"/>
              </p:nvPr>
            </p:nvSpPr>
            <p:spPr>
              <a:blipFill>
                <a:blip r:embed="rId3"/>
                <a:stretch>
                  <a:fillRect l="-1217" t="-4950" b="-168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BC18B7B-5C2B-4B2D-B186-7D1AFFDBE90D}"/>
                  </a:ext>
                </a:extLst>
              </p:cNvPr>
              <p:cNvSpPr>
                <a:spLocks noGrp="1"/>
              </p:cNvSpPr>
              <p:nvPr>
                <p:ph idx="1"/>
              </p:nvPr>
            </p:nvSpPr>
            <p:spPr>
              <a:xfrm>
                <a:off x="838200" y="681383"/>
                <a:ext cx="10515600" cy="547869"/>
              </a:xfrm>
            </p:spPr>
            <p:txBody>
              <a:bodyPr/>
              <a:lstStyle/>
              <a:p>
                <a:pPr marL="285750" indent="-285750">
                  <a:buFont typeface="Arial" panose="020B0604020202020204" pitchFamily="34" charset="0"/>
                  <a:buChar char="•"/>
                </a:pPr>
                <a14:m>
                  <m:oMath xmlns:m="http://schemas.openxmlformats.org/officeDocument/2006/math">
                    <m:r>
                      <a:rPr lang="en-US" altLang="zh-TW" i="1">
                        <a:latin typeface="Cambria Math" panose="02040503050406030204" pitchFamily="18" charset="0"/>
                      </a:rPr>
                      <m:t>3</m:t>
                    </m:r>
                  </m:oMath>
                </a14:m>
                <a:r>
                  <a:rPr lang="en-US" altLang="zh-TW" dirty="0"/>
                  <a:t> methods : QZ, inverse matrix A, inverse matrix B.</a:t>
                </a:r>
                <a:endParaRPr lang="zh-TW" altLang="en-US" dirty="0"/>
              </a:p>
            </p:txBody>
          </p:sp>
        </mc:Choice>
        <mc:Fallback xmlns="">
          <p:sp>
            <p:nvSpPr>
              <p:cNvPr id="3" name="內容版面配置區 2">
                <a:extLst>
                  <a:ext uri="{FF2B5EF4-FFF2-40B4-BE49-F238E27FC236}">
                    <a16:creationId xmlns:a16="http://schemas.microsoft.com/office/drawing/2014/main" id="{8BC18B7B-5C2B-4B2D-B186-7D1AFFDBE90D}"/>
                  </a:ext>
                </a:extLst>
              </p:cNvPr>
              <p:cNvSpPr>
                <a:spLocks noGrp="1" noRot="1" noChangeAspect="1" noMove="1" noResize="1" noEditPoints="1" noAdjustHandles="1" noChangeArrowheads="1" noChangeShapeType="1" noTextEdit="1"/>
              </p:cNvSpPr>
              <p:nvPr>
                <p:ph idx="1"/>
              </p:nvPr>
            </p:nvSpPr>
            <p:spPr>
              <a:xfrm>
                <a:off x="838200" y="681383"/>
                <a:ext cx="10515600" cy="547869"/>
              </a:xfrm>
              <a:blipFill>
                <a:blip r:embed="rId4"/>
                <a:stretch>
                  <a:fillRect l="-232"/>
                </a:stretch>
              </a:blipFill>
            </p:spPr>
            <p:txBody>
              <a:bodyPr/>
              <a:lstStyle/>
              <a:p>
                <a:r>
                  <a:rPr lang="zh-TW" altLang="en-US">
                    <a:noFill/>
                  </a:rPr>
                  <a:t> </a:t>
                </a:r>
              </a:p>
            </p:txBody>
          </p:sp>
        </mc:Fallback>
      </mc:AlternateContent>
      <p:pic>
        <p:nvPicPr>
          <p:cNvPr id="28" name="圖片 27">
            <a:extLst>
              <a:ext uri="{FF2B5EF4-FFF2-40B4-BE49-F238E27FC236}">
                <a16:creationId xmlns:a16="http://schemas.microsoft.com/office/drawing/2014/main" id="{9C25924C-8FFA-44D0-9C48-A035C29D55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3820" y="2197946"/>
            <a:ext cx="2673419" cy="1713527"/>
          </a:xfrm>
          <a:prstGeom prst="rect">
            <a:avLst/>
          </a:prstGeom>
        </p:spPr>
      </p:pic>
      <p:pic>
        <p:nvPicPr>
          <p:cNvPr id="29" name="圖片 28">
            <a:extLst>
              <a:ext uri="{FF2B5EF4-FFF2-40B4-BE49-F238E27FC236}">
                <a16:creationId xmlns:a16="http://schemas.microsoft.com/office/drawing/2014/main" id="{C9C2E4F0-C00E-4352-B2E4-4EF98590B7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4472" y="4382551"/>
            <a:ext cx="2587039" cy="1713527"/>
          </a:xfrm>
          <a:prstGeom prst="rect">
            <a:avLst/>
          </a:prstGeom>
        </p:spPr>
      </p:pic>
      <p:pic>
        <p:nvPicPr>
          <p:cNvPr id="30" name="圖片 29">
            <a:extLst>
              <a:ext uri="{FF2B5EF4-FFF2-40B4-BE49-F238E27FC236}">
                <a16:creationId xmlns:a16="http://schemas.microsoft.com/office/drawing/2014/main" id="{F97E745D-CA28-426C-9561-E0BD90D7DF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2726" y="2130744"/>
            <a:ext cx="2673419" cy="1713527"/>
          </a:xfrm>
          <a:prstGeom prst="rect">
            <a:avLst/>
          </a:prstGeom>
        </p:spPr>
      </p:pic>
      <p:pic>
        <p:nvPicPr>
          <p:cNvPr id="31" name="圖片 30">
            <a:extLst>
              <a:ext uri="{FF2B5EF4-FFF2-40B4-BE49-F238E27FC236}">
                <a16:creationId xmlns:a16="http://schemas.microsoft.com/office/drawing/2014/main" id="{252CB14A-9D2D-49FC-8DFD-0E8A328105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4648" y="2129235"/>
            <a:ext cx="2673419" cy="1713527"/>
          </a:xfrm>
          <a:prstGeom prst="rect">
            <a:avLst/>
          </a:prstGeom>
        </p:spPr>
      </p:pic>
      <p:pic>
        <p:nvPicPr>
          <p:cNvPr id="32" name="圖片 31">
            <a:extLst>
              <a:ext uri="{FF2B5EF4-FFF2-40B4-BE49-F238E27FC236}">
                <a16:creationId xmlns:a16="http://schemas.microsoft.com/office/drawing/2014/main" id="{A7D15E4A-ADFD-485C-BE8F-DD4290C8BB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0065" y="2133732"/>
            <a:ext cx="2673419" cy="1713527"/>
          </a:xfrm>
          <a:prstGeom prst="rect">
            <a:avLst/>
          </a:prstGeom>
        </p:spPr>
      </p:pic>
      <p:pic>
        <p:nvPicPr>
          <p:cNvPr id="33" name="圖片 32">
            <a:extLst>
              <a:ext uri="{FF2B5EF4-FFF2-40B4-BE49-F238E27FC236}">
                <a16:creationId xmlns:a16="http://schemas.microsoft.com/office/drawing/2014/main" id="{C7CDCDA2-FB0B-4E1E-8E6E-8801C9CD8C5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2908" y="4404737"/>
            <a:ext cx="2520047" cy="1669155"/>
          </a:xfrm>
          <a:prstGeom prst="rect">
            <a:avLst/>
          </a:prstGeom>
        </p:spPr>
      </p:pic>
      <p:pic>
        <p:nvPicPr>
          <p:cNvPr id="34" name="圖片 33">
            <a:extLst>
              <a:ext uri="{FF2B5EF4-FFF2-40B4-BE49-F238E27FC236}">
                <a16:creationId xmlns:a16="http://schemas.microsoft.com/office/drawing/2014/main" id="{F76D2837-6B93-4B4D-8167-2F3340B88E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14352" y="4382551"/>
            <a:ext cx="2587039" cy="1713527"/>
          </a:xfrm>
          <a:prstGeom prst="rect">
            <a:avLst/>
          </a:prstGeom>
        </p:spPr>
      </p:pic>
      <p:pic>
        <p:nvPicPr>
          <p:cNvPr id="35" name="圖片 34">
            <a:extLst>
              <a:ext uri="{FF2B5EF4-FFF2-40B4-BE49-F238E27FC236}">
                <a16:creationId xmlns:a16="http://schemas.microsoft.com/office/drawing/2014/main" id="{9C222E66-CF44-4594-9D66-2DB54C09AA1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9292" y="4382551"/>
            <a:ext cx="2587039" cy="1713527"/>
          </a:xfrm>
          <a:prstGeom prst="rect">
            <a:avLst/>
          </a:prstGeom>
        </p:spPr>
      </p:pic>
      <mc:AlternateContent xmlns:mc="http://schemas.openxmlformats.org/markup-compatibility/2006" xmlns:a14="http://schemas.microsoft.com/office/drawing/2010/main">
        <mc:Choice Requires="a14">
          <p:sp>
            <p:nvSpPr>
              <p:cNvPr id="43" name="內容版面配置區 2">
                <a:extLst>
                  <a:ext uri="{FF2B5EF4-FFF2-40B4-BE49-F238E27FC236}">
                    <a16:creationId xmlns:a16="http://schemas.microsoft.com/office/drawing/2014/main" id="{88A7E5D3-DAE6-4623-B43B-3179C302DDD3}"/>
                  </a:ext>
                </a:extLst>
              </p:cNvPr>
              <p:cNvSpPr txBox="1">
                <a:spLocks/>
              </p:cNvSpPr>
              <p:nvPr/>
            </p:nvSpPr>
            <p:spPr>
              <a:xfrm>
                <a:off x="838200" y="6323611"/>
                <a:ext cx="10515600" cy="547869"/>
              </a:xfrm>
              <a:prstGeom prst="rect">
                <a:avLst/>
              </a:prstGeom>
            </p:spPr>
            <p:txBody>
              <a:bodyPr vert="horz" lIns="91440" tIns="45720" rIns="91440" bIns="45720" rtlCol="0">
                <a:normAutofit/>
              </a:bodyPr>
              <a:lstStyle>
                <a:lvl1pPr marL="0" indent="0" algn="l" defTabSz="914400" rtl="0" eaLnBrk="1" latinLnBrk="0" hangingPunct="1">
                  <a:lnSpc>
                    <a:spcPts val="3360"/>
                  </a:lnSpc>
                  <a:spcBef>
                    <a:spcPts val="1000"/>
                  </a:spcBef>
                  <a:buFont typeface="Arial" panose="020B0604020202020204" pitchFamily="34" charset="0"/>
                  <a:buNone/>
                  <a:defRPr sz="16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ts val="3360"/>
                  </a:lnSpc>
                  <a:spcBef>
                    <a:spcPts val="500"/>
                  </a:spcBef>
                  <a:buFont typeface="Arial" panose="020B0604020202020204" pitchFamily="34" charset="0"/>
                  <a:buChar char="•"/>
                  <a:defRPr sz="1800" kern="1200">
                    <a:solidFill>
                      <a:schemeClr val="tx1"/>
                    </a:solidFill>
                    <a:latin typeface="+mn-ea"/>
                    <a:ea typeface="+mn-ea"/>
                    <a:cs typeface="+mn-cs"/>
                  </a:defRPr>
                </a:lvl2pPr>
                <a:lvl3pPr marL="1143000" indent="-228600" algn="l" defTabSz="914400" rtl="0" eaLnBrk="1" latinLnBrk="0" hangingPunct="1">
                  <a:lnSpc>
                    <a:spcPts val="3360"/>
                  </a:lnSpc>
                  <a:spcBef>
                    <a:spcPts val="500"/>
                  </a:spcBef>
                  <a:buFont typeface="Arial" panose="020B0604020202020204" pitchFamily="34" charset="0"/>
                  <a:buChar char="•"/>
                  <a:defRPr sz="1600" kern="1200">
                    <a:solidFill>
                      <a:schemeClr val="tx1"/>
                    </a:solidFill>
                    <a:latin typeface="+mn-ea"/>
                    <a:ea typeface="+mn-ea"/>
                    <a:cs typeface="+mn-cs"/>
                  </a:defRPr>
                </a:lvl3pPr>
                <a:lvl4pPr marL="1600200" indent="-228600" algn="l" defTabSz="914400" rtl="0" eaLnBrk="1" latinLnBrk="0" hangingPunct="1">
                  <a:lnSpc>
                    <a:spcPts val="3360"/>
                  </a:lnSpc>
                  <a:spcBef>
                    <a:spcPts val="500"/>
                  </a:spcBef>
                  <a:buFont typeface="Arial" panose="020B0604020202020204" pitchFamily="34" charset="0"/>
                  <a:buChar char="•"/>
                  <a:defRPr sz="1400" kern="1200">
                    <a:solidFill>
                      <a:schemeClr val="tx1"/>
                    </a:solidFill>
                    <a:latin typeface="+mn-ea"/>
                    <a:ea typeface="+mn-ea"/>
                    <a:cs typeface="+mn-cs"/>
                  </a:defRPr>
                </a:lvl4pPr>
                <a:lvl5pPr marL="2057400" indent="-228600" algn="l" defTabSz="914400" rtl="0" eaLnBrk="1" latinLnBrk="0" hangingPunct="1">
                  <a:lnSpc>
                    <a:spcPts val="3360"/>
                  </a:lnSpc>
                  <a:spcBef>
                    <a:spcPts val="500"/>
                  </a:spcBef>
                  <a:buFont typeface="Arial" panose="020B0604020202020204" pitchFamily="34" charset="0"/>
                  <a:buChar char="•"/>
                  <a:defRPr sz="14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dirty="0"/>
                  <a:t>Inversing matrix </a:t>
                </a:r>
                <a14:m>
                  <m:oMath xmlns:m="http://schemas.openxmlformats.org/officeDocument/2006/math">
                    <m:r>
                      <a:rPr lang="en-US" altLang="zh-TW" i="1" dirty="0" smtClean="0">
                        <a:latin typeface="Cambria Math" panose="02040503050406030204" pitchFamily="18" charset="0"/>
                      </a:rPr>
                      <m:t>𝐴</m:t>
                    </m:r>
                  </m:oMath>
                </a14:m>
                <a:r>
                  <a:rPr lang="en-US" altLang="zh-TW" dirty="0"/>
                  <a:t> has better convergence than the other two methods.</a:t>
                </a:r>
                <a:endParaRPr lang="zh-TW" altLang="en-US" dirty="0"/>
              </a:p>
            </p:txBody>
          </p:sp>
        </mc:Choice>
        <mc:Fallback xmlns="">
          <p:sp>
            <p:nvSpPr>
              <p:cNvPr id="43" name="內容版面配置區 2">
                <a:extLst>
                  <a:ext uri="{FF2B5EF4-FFF2-40B4-BE49-F238E27FC236}">
                    <a16:creationId xmlns:a16="http://schemas.microsoft.com/office/drawing/2014/main" id="{88A7E5D3-DAE6-4623-B43B-3179C302DDD3}"/>
                  </a:ext>
                </a:extLst>
              </p:cNvPr>
              <p:cNvSpPr txBox="1">
                <a:spLocks noRot="1" noChangeAspect="1" noMove="1" noResize="1" noEditPoints="1" noAdjustHandles="1" noChangeArrowheads="1" noChangeShapeType="1" noTextEdit="1"/>
              </p:cNvSpPr>
              <p:nvPr/>
            </p:nvSpPr>
            <p:spPr>
              <a:xfrm>
                <a:off x="838200" y="6323611"/>
                <a:ext cx="10515600" cy="547869"/>
              </a:xfrm>
              <a:prstGeom prst="rect">
                <a:avLst/>
              </a:prstGeom>
              <a:blipFill>
                <a:blip r:embed="rId13"/>
                <a:stretch>
                  <a:fillRect l="-23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32433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圖: 程序 8">
            <a:extLst>
              <a:ext uri="{FF2B5EF4-FFF2-40B4-BE49-F238E27FC236}">
                <a16:creationId xmlns:a16="http://schemas.microsoft.com/office/drawing/2014/main" id="{95AE1B4B-B1CB-4550-9FBD-497D3CC6EFAE}"/>
              </a:ext>
            </a:extLst>
          </p:cNvPr>
          <p:cNvSpPr/>
          <p:nvPr/>
        </p:nvSpPr>
        <p:spPr>
          <a:xfrm>
            <a:off x="515307" y="2558372"/>
            <a:ext cx="370719" cy="1197640"/>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流程圖: 程序 10">
            <a:extLst>
              <a:ext uri="{FF2B5EF4-FFF2-40B4-BE49-F238E27FC236}">
                <a16:creationId xmlns:a16="http://schemas.microsoft.com/office/drawing/2014/main" id="{81D82F8D-580E-4629-AECE-5F442A812381}"/>
              </a:ext>
            </a:extLst>
          </p:cNvPr>
          <p:cNvSpPr/>
          <p:nvPr/>
        </p:nvSpPr>
        <p:spPr>
          <a:xfrm>
            <a:off x="1528109" y="1674612"/>
            <a:ext cx="1672291"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流程圖: 程序 11">
            <a:extLst>
              <a:ext uri="{FF2B5EF4-FFF2-40B4-BE49-F238E27FC236}">
                <a16:creationId xmlns:a16="http://schemas.microsoft.com/office/drawing/2014/main" id="{97CD3B7C-8DDF-48FB-952A-97575ABBCC17}"/>
              </a:ext>
            </a:extLst>
          </p:cNvPr>
          <p:cNvSpPr/>
          <p:nvPr/>
        </p:nvSpPr>
        <p:spPr>
          <a:xfrm>
            <a:off x="4356967" y="1678293"/>
            <a:ext cx="1401807"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流程圖: 程序 18">
            <a:extLst>
              <a:ext uri="{FF2B5EF4-FFF2-40B4-BE49-F238E27FC236}">
                <a16:creationId xmlns:a16="http://schemas.microsoft.com/office/drawing/2014/main" id="{B4312721-A6EA-4480-8E97-8AEBDA0AC88E}"/>
              </a:ext>
            </a:extLst>
          </p:cNvPr>
          <p:cNvSpPr/>
          <p:nvPr/>
        </p:nvSpPr>
        <p:spPr>
          <a:xfrm>
            <a:off x="6926311" y="1674612"/>
            <a:ext cx="1672291"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流程圖: 程序 25">
            <a:extLst>
              <a:ext uri="{FF2B5EF4-FFF2-40B4-BE49-F238E27FC236}">
                <a16:creationId xmlns:a16="http://schemas.microsoft.com/office/drawing/2014/main" id="{03A4FC4E-0C85-4080-8973-FB4E7E1DF6B8}"/>
              </a:ext>
            </a:extLst>
          </p:cNvPr>
          <p:cNvSpPr/>
          <p:nvPr/>
        </p:nvSpPr>
        <p:spPr>
          <a:xfrm>
            <a:off x="9766139" y="1674612"/>
            <a:ext cx="1410942"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7" name="流程圖: 程序 26">
            <a:extLst>
              <a:ext uri="{FF2B5EF4-FFF2-40B4-BE49-F238E27FC236}">
                <a16:creationId xmlns:a16="http://schemas.microsoft.com/office/drawing/2014/main" id="{482660D8-BD58-4D8E-8909-70E1CE6913E3}"/>
              </a:ext>
            </a:extLst>
          </p:cNvPr>
          <p:cNvSpPr/>
          <p:nvPr/>
        </p:nvSpPr>
        <p:spPr>
          <a:xfrm>
            <a:off x="515306" y="4902738"/>
            <a:ext cx="370719" cy="885217"/>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graphicFrame>
            <p:nvGraphicFramePr>
              <p:cNvPr id="5" name="表格 4">
                <a:extLst>
                  <a:ext uri="{FF2B5EF4-FFF2-40B4-BE49-F238E27FC236}">
                    <a16:creationId xmlns:a16="http://schemas.microsoft.com/office/drawing/2014/main" id="{EE5AAFCE-3787-4486-BE04-AA9E52A95245}"/>
                  </a:ext>
                </a:extLst>
              </p:cNvPr>
              <p:cNvGraphicFramePr>
                <a:graphicFrameLocks noGrp="1"/>
              </p:cNvGraphicFramePr>
              <p:nvPr>
                <p:extLst>
                  <p:ext uri="{D42A27DB-BD31-4B8C-83A1-F6EECF244321}">
                    <p14:modId xmlns:p14="http://schemas.microsoft.com/office/powerpoint/2010/main" val="3209174756"/>
                  </p:ext>
                </p:extLst>
              </p:nvPr>
            </p:nvGraphicFramePr>
            <p:xfrm>
              <a:off x="371541" y="1169682"/>
              <a:ext cx="11448915" cy="5211912"/>
            </p:xfrm>
            <a:graphic>
              <a:graphicData uri="http://schemas.openxmlformats.org/drawingml/2006/table">
                <a:tbl>
                  <a:tblPr firstRow="1" bandRow="1">
                    <a:tableStyleId>{2D5ABB26-0587-4C30-8999-92F81FD0307C}</a:tableStyleId>
                  </a:tblPr>
                  <a:tblGrid>
                    <a:gridCol w="640135">
                      <a:extLst>
                        <a:ext uri="{9D8B030D-6E8A-4147-A177-3AD203B41FA5}">
                          <a16:colId xmlns:a16="http://schemas.microsoft.com/office/drawing/2014/main" val="3777158392"/>
                        </a:ext>
                      </a:extLst>
                    </a:gridCol>
                    <a:gridCol w="2702195">
                      <a:extLst>
                        <a:ext uri="{9D8B030D-6E8A-4147-A177-3AD203B41FA5}">
                          <a16:colId xmlns:a16="http://schemas.microsoft.com/office/drawing/2014/main" val="899857799"/>
                        </a:ext>
                      </a:extLst>
                    </a:gridCol>
                    <a:gridCol w="2702195">
                      <a:extLst>
                        <a:ext uri="{9D8B030D-6E8A-4147-A177-3AD203B41FA5}">
                          <a16:colId xmlns:a16="http://schemas.microsoft.com/office/drawing/2014/main" val="2539291184"/>
                        </a:ext>
                      </a:extLst>
                    </a:gridCol>
                    <a:gridCol w="2702195">
                      <a:extLst>
                        <a:ext uri="{9D8B030D-6E8A-4147-A177-3AD203B41FA5}">
                          <a16:colId xmlns:a16="http://schemas.microsoft.com/office/drawing/2014/main" val="2484253969"/>
                        </a:ext>
                      </a:extLst>
                    </a:gridCol>
                    <a:gridCol w="2702195">
                      <a:extLst>
                        <a:ext uri="{9D8B030D-6E8A-4147-A177-3AD203B41FA5}">
                          <a16:colId xmlns:a16="http://schemas.microsoft.com/office/drawing/2014/main" val="1092192741"/>
                        </a:ext>
                      </a:extLst>
                    </a:gridCol>
                  </a:tblGrid>
                  <a:tr h="449444">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=1.1</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3810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=1.5</m:t>
                                </m:r>
                              </m:oMath>
                            </m:oMathPara>
                          </a14:m>
                          <a:endParaRPr lang="zh-TW" altLang="en-US" sz="1600" dirty="0">
                            <a:solidFill>
                              <a:schemeClr val="tx1"/>
                            </a:solidFill>
                          </a:endParaRPr>
                        </a:p>
                      </a:txBody>
                      <a:tcPr anchor="ctr">
                        <a:lnL w="3810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943485108"/>
                      </a:ext>
                    </a:extLst>
                  </a:tr>
                  <a:tr h="449444">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latin typeface="Calibri" panose="020F0502020204030204" pitchFamily="34" charset="0"/>
                              <a:cs typeface="Calibri" panose="020F0502020204030204" pitchFamily="34" charset="0"/>
                            </a:rPr>
                            <a:t>No De-singularizing</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latin typeface="Calibri" panose="020F0502020204030204" pitchFamily="34" charset="0"/>
                              <a:cs typeface="Calibri" panose="020F0502020204030204" pitchFamily="34" charset="0"/>
                            </a:rPr>
                            <a:t>De-singularizing</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3810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latin typeface="Calibri" panose="020F0502020204030204" pitchFamily="34" charset="0"/>
                              <a:cs typeface="Calibri" panose="020F0502020204030204" pitchFamily="34" charset="0"/>
                            </a:rPr>
                            <a:t>No De-singularizing</a:t>
                          </a:r>
                          <a:endParaRPr lang="zh-TW" altLang="en-US" sz="1600" dirty="0">
                            <a:latin typeface="Calibri" panose="020F0502020204030204" pitchFamily="34" charset="0"/>
                            <a:cs typeface="Calibri" panose="020F0502020204030204" pitchFamily="34" charset="0"/>
                          </a:endParaRPr>
                        </a:p>
                      </a:txBody>
                      <a:tcPr anchor="ctr">
                        <a:lnL w="3810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latin typeface="Calibri" panose="020F0502020204030204" pitchFamily="34" charset="0"/>
                              <a:cs typeface="Calibri" panose="020F0502020204030204" pitchFamily="34" charset="0"/>
                            </a:rPr>
                            <a:t>De-singularizing</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4012788061"/>
                      </a:ext>
                    </a:extLst>
                  </a:tr>
                  <a:tr h="21565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rPr>
                            <a:t>No Balancing</a:t>
                          </a:r>
                          <a:endParaRPr lang="zh-TW" altLang="en-US" sz="1600" dirty="0">
                            <a:solidFill>
                              <a:schemeClr val="tx1"/>
                            </a:solidFill>
                          </a:endParaRPr>
                        </a:p>
                      </a:txBody>
                      <a:tcPr vert="vert270"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3810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3810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3342413447"/>
                      </a:ext>
                    </a:extLst>
                  </a:tr>
                  <a:tr h="21565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rPr>
                            <a:t>Balancing</a:t>
                          </a:r>
                          <a:endParaRPr lang="zh-TW" altLang="en-US" sz="1600" dirty="0">
                            <a:solidFill>
                              <a:schemeClr val="tx1"/>
                            </a:solidFill>
                          </a:endParaRPr>
                        </a:p>
                      </a:txBody>
                      <a:tcPr vert="vert270"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3810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3810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984316168"/>
                      </a:ext>
                    </a:extLst>
                  </a:tr>
                </a:tbl>
              </a:graphicData>
            </a:graphic>
          </p:graphicFrame>
        </mc:Choice>
        <mc:Fallback>
          <p:graphicFrame>
            <p:nvGraphicFramePr>
              <p:cNvPr id="5" name="表格 4">
                <a:extLst>
                  <a:ext uri="{FF2B5EF4-FFF2-40B4-BE49-F238E27FC236}">
                    <a16:creationId xmlns:a16="http://schemas.microsoft.com/office/drawing/2014/main" id="{EE5AAFCE-3787-4486-BE04-AA9E52A95245}"/>
                  </a:ext>
                </a:extLst>
              </p:cNvPr>
              <p:cNvGraphicFramePr>
                <a:graphicFrameLocks noGrp="1"/>
              </p:cNvGraphicFramePr>
              <p:nvPr>
                <p:extLst>
                  <p:ext uri="{D42A27DB-BD31-4B8C-83A1-F6EECF244321}">
                    <p14:modId xmlns:p14="http://schemas.microsoft.com/office/powerpoint/2010/main" val="3209174756"/>
                  </p:ext>
                </p:extLst>
              </p:nvPr>
            </p:nvGraphicFramePr>
            <p:xfrm>
              <a:off x="371541" y="1169682"/>
              <a:ext cx="11448915" cy="5211912"/>
            </p:xfrm>
            <a:graphic>
              <a:graphicData uri="http://schemas.openxmlformats.org/drawingml/2006/table">
                <a:tbl>
                  <a:tblPr firstRow="1" bandRow="1">
                    <a:tableStyleId>{2D5ABB26-0587-4C30-8999-92F81FD0307C}</a:tableStyleId>
                  </a:tblPr>
                  <a:tblGrid>
                    <a:gridCol w="640135">
                      <a:extLst>
                        <a:ext uri="{9D8B030D-6E8A-4147-A177-3AD203B41FA5}">
                          <a16:colId xmlns:a16="http://schemas.microsoft.com/office/drawing/2014/main" val="3777158392"/>
                        </a:ext>
                      </a:extLst>
                    </a:gridCol>
                    <a:gridCol w="2702195">
                      <a:extLst>
                        <a:ext uri="{9D8B030D-6E8A-4147-A177-3AD203B41FA5}">
                          <a16:colId xmlns:a16="http://schemas.microsoft.com/office/drawing/2014/main" val="899857799"/>
                        </a:ext>
                      </a:extLst>
                    </a:gridCol>
                    <a:gridCol w="2702195">
                      <a:extLst>
                        <a:ext uri="{9D8B030D-6E8A-4147-A177-3AD203B41FA5}">
                          <a16:colId xmlns:a16="http://schemas.microsoft.com/office/drawing/2014/main" val="2539291184"/>
                        </a:ext>
                      </a:extLst>
                    </a:gridCol>
                    <a:gridCol w="2702195">
                      <a:extLst>
                        <a:ext uri="{9D8B030D-6E8A-4147-A177-3AD203B41FA5}">
                          <a16:colId xmlns:a16="http://schemas.microsoft.com/office/drawing/2014/main" val="2484253969"/>
                        </a:ext>
                      </a:extLst>
                    </a:gridCol>
                    <a:gridCol w="2702195">
                      <a:extLst>
                        <a:ext uri="{9D8B030D-6E8A-4147-A177-3AD203B41FA5}">
                          <a16:colId xmlns:a16="http://schemas.microsoft.com/office/drawing/2014/main" val="1092192741"/>
                        </a:ext>
                      </a:extLst>
                    </a:gridCol>
                  </a:tblGrid>
                  <a:tr h="449444">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endParaRPr lang="zh-TW"/>
                        </a:p>
                      </a:txBody>
                      <a:tcPr anchor="ctr">
                        <a:lnL w="19050" cap="flat" cmpd="sng" algn="ctr">
                          <a:solidFill>
                            <a:srgbClr val="E6E6E6"/>
                          </a:solidFill>
                          <a:prstDash val="solid"/>
                          <a:round/>
                          <a:headEnd type="none" w="med" len="med"/>
                          <a:tailEnd type="none" w="med" len="med"/>
                        </a:lnL>
                        <a:lnR w="3810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11937" t="-1351" r="-100225" b="-1063514"/>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endParaRPr lang="zh-TW"/>
                        </a:p>
                      </a:txBody>
                      <a:tcPr anchor="ctr">
                        <a:lnL w="3810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112063" t="-1351" r="-338" b="-1063514"/>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943485108"/>
                      </a:ext>
                    </a:extLst>
                  </a:tr>
                  <a:tr h="449444">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latin typeface="Calibri" panose="020F0502020204030204" pitchFamily="34" charset="0"/>
                              <a:cs typeface="Calibri" panose="020F0502020204030204" pitchFamily="34" charset="0"/>
                            </a:rPr>
                            <a:t>No De-singularizing</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latin typeface="Calibri" panose="020F0502020204030204" pitchFamily="34" charset="0"/>
                              <a:cs typeface="Calibri" panose="020F0502020204030204" pitchFamily="34" charset="0"/>
                            </a:rPr>
                            <a:t>De-singularizing</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3810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latin typeface="Calibri" panose="020F0502020204030204" pitchFamily="34" charset="0"/>
                              <a:cs typeface="Calibri" panose="020F0502020204030204" pitchFamily="34" charset="0"/>
                            </a:rPr>
                            <a:t>No De-singularizing</a:t>
                          </a:r>
                          <a:endParaRPr lang="zh-TW" altLang="en-US" sz="1600" dirty="0">
                            <a:latin typeface="Calibri" panose="020F0502020204030204" pitchFamily="34" charset="0"/>
                            <a:cs typeface="Calibri" panose="020F0502020204030204" pitchFamily="34" charset="0"/>
                          </a:endParaRPr>
                        </a:p>
                      </a:txBody>
                      <a:tcPr anchor="ctr">
                        <a:lnL w="3810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latin typeface="Calibri" panose="020F0502020204030204" pitchFamily="34" charset="0"/>
                              <a:cs typeface="Calibri" panose="020F0502020204030204" pitchFamily="34" charset="0"/>
                            </a:rPr>
                            <a:t>De-singularizing</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4012788061"/>
                      </a:ext>
                    </a:extLst>
                  </a:tr>
                  <a:tr h="21565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rPr>
                            <a:t>No Balancing</a:t>
                          </a:r>
                          <a:endParaRPr lang="zh-TW" altLang="en-US" sz="1600" dirty="0">
                            <a:solidFill>
                              <a:schemeClr val="tx1"/>
                            </a:solidFill>
                          </a:endParaRPr>
                        </a:p>
                      </a:txBody>
                      <a:tcPr vert="vert270"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3810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3810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3342413447"/>
                      </a:ext>
                    </a:extLst>
                  </a:tr>
                  <a:tr h="21565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rPr>
                            <a:t>Balancing</a:t>
                          </a:r>
                          <a:endParaRPr lang="zh-TW" altLang="en-US" sz="1600" dirty="0">
                            <a:solidFill>
                              <a:schemeClr val="tx1"/>
                            </a:solidFill>
                          </a:endParaRPr>
                        </a:p>
                      </a:txBody>
                      <a:tcPr vert="vert270"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3810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3810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984316168"/>
                      </a:ext>
                    </a:extLst>
                  </a:tr>
                </a:tbl>
              </a:graphicData>
            </a:graphic>
          </p:graphicFrame>
        </mc:Fallback>
      </mc:AlternateContent>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7AAD836C-00AE-4C26-8DE9-0ECE2A19F76F}"/>
                  </a:ext>
                </a:extLst>
              </p:cNvPr>
              <p:cNvSpPr>
                <a:spLocks noGrp="1"/>
              </p:cNvSpPr>
              <p:nvPr>
                <p:ph type="title"/>
              </p:nvPr>
            </p:nvSpPr>
            <p:spPr/>
            <p:txBody>
              <a:bodyPr/>
              <a:lstStyle/>
              <a:p>
                <a:r>
                  <a:rPr lang="en-US" altLang="zh-TW" dirty="0"/>
                  <a:t>Convergence test for numerical method ─ GEP</a:t>
                </a:r>
                <a:r>
                  <a:rPr lang="zh-TW" altLang="en-US" dirty="0"/>
                  <a:t> </a:t>
                </a:r>
                <a:r>
                  <a:rPr lang="en-US" altLang="zh-TW" dirty="0"/>
                  <a:t>solver</a:t>
                </a:r>
                <a:r>
                  <a:rPr lang="zh-TW" altLang="en-US" dirty="0"/>
                  <a:t> </a:t>
                </a:r>
                <a:r>
                  <a:rPr lang="en-US" altLang="zh-TW" dirty="0"/>
                  <a:t>(</a:t>
                </a:r>
                <a14:m>
                  <m:oMath xmlns:m="http://schemas.openxmlformats.org/officeDocument/2006/math">
                    <m:r>
                      <a:rPr lang="en-US" altLang="zh-TW" i="1">
                        <a:latin typeface="Cambria Math" panose="02040503050406030204" pitchFamily="18" charset="0"/>
                      </a:rPr>
                      <m:t>𝑅𝑒</m:t>
                    </m:r>
                    <m:r>
                      <a:rPr lang="en-US" altLang="zh-TW" i="1">
                        <a:latin typeface="Cambria Math" panose="02040503050406030204" pitchFamily="18" charset="0"/>
                      </a:rPr>
                      <m:t>=1000</m:t>
                    </m:r>
                  </m:oMath>
                </a14:m>
                <a:r>
                  <a:rPr lang="en-US" altLang="zh-TW" dirty="0"/>
                  <a:t>)</a:t>
                </a:r>
                <a:endParaRPr lang="zh-TW" altLang="en-US" dirty="0"/>
              </a:p>
            </p:txBody>
          </p:sp>
        </mc:Choice>
        <mc:Fallback xmlns="">
          <p:sp>
            <p:nvSpPr>
              <p:cNvPr id="2" name="標題 1">
                <a:extLst>
                  <a:ext uri="{FF2B5EF4-FFF2-40B4-BE49-F238E27FC236}">
                    <a16:creationId xmlns:a16="http://schemas.microsoft.com/office/drawing/2014/main" id="{7AAD836C-00AE-4C26-8DE9-0ECE2A19F76F}"/>
                  </a:ext>
                </a:extLst>
              </p:cNvPr>
              <p:cNvSpPr>
                <a:spLocks noGrp="1" noRot="1" noChangeAspect="1" noMove="1" noResize="1" noEditPoints="1" noAdjustHandles="1" noChangeArrowheads="1" noChangeShapeType="1" noTextEdit="1"/>
              </p:cNvSpPr>
              <p:nvPr>
                <p:ph type="title"/>
              </p:nvPr>
            </p:nvSpPr>
            <p:spPr>
              <a:blipFill>
                <a:blip r:embed="rId3"/>
                <a:stretch>
                  <a:fillRect l="-1217" t="-4950" b="-16832"/>
                </a:stretch>
              </a:blipFill>
            </p:spPr>
            <p:txBody>
              <a:bodyPr/>
              <a:lstStyle/>
              <a:p>
                <a:r>
                  <a:rPr lang="zh-TW" altLang="en-US">
                    <a:noFill/>
                  </a:rPr>
                  <a:t> </a:t>
                </a:r>
              </a:p>
            </p:txBody>
          </p:sp>
        </mc:Fallback>
      </mc:AlternateContent>
      <p:sp>
        <p:nvSpPr>
          <p:cNvPr id="3" name="內容版面配置區 2">
            <a:extLst>
              <a:ext uri="{FF2B5EF4-FFF2-40B4-BE49-F238E27FC236}">
                <a16:creationId xmlns:a16="http://schemas.microsoft.com/office/drawing/2014/main" id="{8BC18B7B-5C2B-4B2D-B186-7D1AFFDBE90D}"/>
              </a:ext>
            </a:extLst>
          </p:cNvPr>
          <p:cNvSpPr>
            <a:spLocks noGrp="1"/>
          </p:cNvSpPr>
          <p:nvPr>
            <p:ph idx="1"/>
          </p:nvPr>
        </p:nvSpPr>
        <p:spPr>
          <a:xfrm>
            <a:off x="838199" y="630358"/>
            <a:ext cx="10515600" cy="547869"/>
          </a:xfrm>
        </p:spPr>
        <p:txBody>
          <a:bodyPr/>
          <a:lstStyle/>
          <a:p>
            <a:pPr marL="285750" indent="-285750">
              <a:buFont typeface="Arial" panose="020B0604020202020204" pitchFamily="34" charset="0"/>
              <a:buChar char="•"/>
            </a:pPr>
            <a:r>
              <a:rPr lang="en-US" altLang="zh-TW" dirty="0"/>
              <a:t>Test for balancing and de-singularizing.</a:t>
            </a:r>
            <a:endParaRPr lang="zh-TW" altLang="en-US" dirty="0"/>
          </a:p>
        </p:txBody>
      </p:sp>
      <p:pic>
        <p:nvPicPr>
          <p:cNvPr id="16" name="圖片 15">
            <a:extLst>
              <a:ext uri="{FF2B5EF4-FFF2-40B4-BE49-F238E27FC236}">
                <a16:creationId xmlns:a16="http://schemas.microsoft.com/office/drawing/2014/main" id="{1756D0AA-0879-4199-A005-EFCD749D71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8786" y="2362356"/>
            <a:ext cx="2644295" cy="1757633"/>
          </a:xfrm>
          <a:prstGeom prst="rect">
            <a:avLst/>
          </a:prstGeom>
        </p:spPr>
      </p:pic>
      <p:pic>
        <p:nvPicPr>
          <p:cNvPr id="18" name="圖片 17">
            <a:extLst>
              <a:ext uri="{FF2B5EF4-FFF2-40B4-BE49-F238E27FC236}">
                <a16:creationId xmlns:a16="http://schemas.microsoft.com/office/drawing/2014/main" id="{57504BA1-4E47-4E1E-9EA4-09D9FE7B2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8481" y="4619874"/>
            <a:ext cx="2482257" cy="1649928"/>
          </a:xfrm>
          <a:prstGeom prst="rect">
            <a:avLst/>
          </a:prstGeom>
        </p:spPr>
      </p:pic>
      <p:pic>
        <p:nvPicPr>
          <p:cNvPr id="20" name="圖片 19">
            <a:extLst>
              <a:ext uri="{FF2B5EF4-FFF2-40B4-BE49-F238E27FC236}">
                <a16:creationId xmlns:a16="http://schemas.microsoft.com/office/drawing/2014/main" id="{BB65DFCF-A998-4871-BBE3-35B93177CA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095" y="2364265"/>
            <a:ext cx="2646943" cy="1759392"/>
          </a:xfrm>
          <a:prstGeom prst="rect">
            <a:avLst/>
          </a:prstGeom>
        </p:spPr>
      </p:pic>
      <p:pic>
        <p:nvPicPr>
          <p:cNvPr id="21" name="圖片 20">
            <a:extLst>
              <a:ext uri="{FF2B5EF4-FFF2-40B4-BE49-F238E27FC236}">
                <a16:creationId xmlns:a16="http://schemas.microsoft.com/office/drawing/2014/main" id="{F3D37A22-8841-48CA-98F3-015348C1A6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1214" y="2364265"/>
            <a:ext cx="2654835" cy="1764638"/>
          </a:xfrm>
          <a:prstGeom prst="rect">
            <a:avLst/>
          </a:prstGeom>
        </p:spPr>
      </p:pic>
      <p:pic>
        <p:nvPicPr>
          <p:cNvPr id="22" name="圖片 21">
            <a:extLst>
              <a:ext uri="{FF2B5EF4-FFF2-40B4-BE49-F238E27FC236}">
                <a16:creationId xmlns:a16="http://schemas.microsoft.com/office/drawing/2014/main" id="{CCD19678-3573-40A4-9E42-F3484231E4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9789" y="2368762"/>
            <a:ext cx="2646944" cy="1759393"/>
          </a:xfrm>
          <a:prstGeom prst="rect">
            <a:avLst/>
          </a:prstGeom>
        </p:spPr>
      </p:pic>
      <p:pic>
        <p:nvPicPr>
          <p:cNvPr id="23" name="圖片 22">
            <a:extLst>
              <a:ext uri="{FF2B5EF4-FFF2-40B4-BE49-F238E27FC236}">
                <a16:creationId xmlns:a16="http://schemas.microsoft.com/office/drawing/2014/main" id="{FE463BDA-58A5-4664-9394-8ADBD2DDE2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36095" y="4552569"/>
            <a:ext cx="2646943" cy="1759392"/>
          </a:xfrm>
          <a:prstGeom prst="rect">
            <a:avLst/>
          </a:prstGeom>
        </p:spPr>
      </p:pic>
      <p:pic>
        <p:nvPicPr>
          <p:cNvPr id="24" name="圖片 23">
            <a:extLst>
              <a:ext uri="{FF2B5EF4-FFF2-40B4-BE49-F238E27FC236}">
                <a16:creationId xmlns:a16="http://schemas.microsoft.com/office/drawing/2014/main" id="{69D476CA-0693-4499-B0B1-CA8858940B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17503" y="4607278"/>
            <a:ext cx="2482257" cy="1649928"/>
          </a:xfrm>
          <a:prstGeom prst="rect">
            <a:avLst/>
          </a:prstGeom>
        </p:spPr>
      </p:pic>
      <p:pic>
        <p:nvPicPr>
          <p:cNvPr id="25" name="圖片 24">
            <a:extLst>
              <a:ext uri="{FF2B5EF4-FFF2-40B4-BE49-F238E27FC236}">
                <a16:creationId xmlns:a16="http://schemas.microsoft.com/office/drawing/2014/main" id="{80FBEC19-06B9-440F-BB0E-1F1AB7BBB1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9789" y="4553171"/>
            <a:ext cx="2646944" cy="1759393"/>
          </a:xfrm>
          <a:prstGeom prst="rect">
            <a:avLst/>
          </a:prstGeom>
        </p:spPr>
      </p:pic>
      <mc:AlternateContent xmlns:mc="http://schemas.openxmlformats.org/markup-compatibility/2006" xmlns:a14="http://schemas.microsoft.com/office/drawing/2010/main">
        <mc:Choice Requires="a14">
          <p:sp>
            <p:nvSpPr>
              <p:cNvPr id="36" name="內容版面配置區 2">
                <a:extLst>
                  <a:ext uri="{FF2B5EF4-FFF2-40B4-BE49-F238E27FC236}">
                    <a16:creationId xmlns:a16="http://schemas.microsoft.com/office/drawing/2014/main" id="{60F8F042-399B-473B-B902-D54DD3EAD014}"/>
                  </a:ext>
                </a:extLst>
              </p:cNvPr>
              <p:cNvSpPr txBox="1">
                <a:spLocks/>
              </p:cNvSpPr>
              <p:nvPr/>
            </p:nvSpPr>
            <p:spPr>
              <a:xfrm>
                <a:off x="838200" y="6323611"/>
                <a:ext cx="10515600" cy="547869"/>
              </a:xfrm>
              <a:prstGeom prst="rect">
                <a:avLst/>
              </a:prstGeom>
            </p:spPr>
            <p:txBody>
              <a:bodyPr vert="horz" lIns="91440" tIns="45720" rIns="91440" bIns="45720" rtlCol="0">
                <a:normAutofit/>
              </a:bodyPr>
              <a:lstStyle>
                <a:lvl1pPr marL="0" indent="0" algn="l" defTabSz="914400" rtl="0" eaLnBrk="1" latinLnBrk="0" hangingPunct="1">
                  <a:lnSpc>
                    <a:spcPts val="3360"/>
                  </a:lnSpc>
                  <a:spcBef>
                    <a:spcPts val="1000"/>
                  </a:spcBef>
                  <a:buFont typeface="Arial" panose="020B0604020202020204" pitchFamily="34" charset="0"/>
                  <a:buNone/>
                  <a:defRPr sz="16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ts val="3360"/>
                  </a:lnSpc>
                  <a:spcBef>
                    <a:spcPts val="500"/>
                  </a:spcBef>
                  <a:buFont typeface="Arial" panose="020B0604020202020204" pitchFamily="34" charset="0"/>
                  <a:buChar char="•"/>
                  <a:defRPr sz="1800" kern="1200">
                    <a:solidFill>
                      <a:schemeClr val="tx1"/>
                    </a:solidFill>
                    <a:latin typeface="+mn-ea"/>
                    <a:ea typeface="+mn-ea"/>
                    <a:cs typeface="+mn-cs"/>
                  </a:defRPr>
                </a:lvl2pPr>
                <a:lvl3pPr marL="1143000" indent="-228600" algn="l" defTabSz="914400" rtl="0" eaLnBrk="1" latinLnBrk="0" hangingPunct="1">
                  <a:lnSpc>
                    <a:spcPts val="3360"/>
                  </a:lnSpc>
                  <a:spcBef>
                    <a:spcPts val="500"/>
                  </a:spcBef>
                  <a:buFont typeface="Arial" panose="020B0604020202020204" pitchFamily="34" charset="0"/>
                  <a:buChar char="•"/>
                  <a:defRPr sz="1600" kern="1200">
                    <a:solidFill>
                      <a:schemeClr val="tx1"/>
                    </a:solidFill>
                    <a:latin typeface="+mn-ea"/>
                    <a:ea typeface="+mn-ea"/>
                    <a:cs typeface="+mn-cs"/>
                  </a:defRPr>
                </a:lvl3pPr>
                <a:lvl4pPr marL="1600200" indent="-228600" algn="l" defTabSz="914400" rtl="0" eaLnBrk="1" latinLnBrk="0" hangingPunct="1">
                  <a:lnSpc>
                    <a:spcPts val="3360"/>
                  </a:lnSpc>
                  <a:spcBef>
                    <a:spcPts val="500"/>
                  </a:spcBef>
                  <a:buFont typeface="Arial" panose="020B0604020202020204" pitchFamily="34" charset="0"/>
                  <a:buChar char="•"/>
                  <a:defRPr sz="1400" kern="1200">
                    <a:solidFill>
                      <a:schemeClr val="tx1"/>
                    </a:solidFill>
                    <a:latin typeface="+mn-ea"/>
                    <a:ea typeface="+mn-ea"/>
                    <a:cs typeface="+mn-cs"/>
                  </a:defRPr>
                </a:lvl4pPr>
                <a:lvl5pPr marL="2057400" indent="-228600" algn="l" defTabSz="914400" rtl="0" eaLnBrk="1" latinLnBrk="0" hangingPunct="1">
                  <a:lnSpc>
                    <a:spcPts val="3360"/>
                  </a:lnSpc>
                  <a:spcBef>
                    <a:spcPts val="500"/>
                  </a:spcBef>
                  <a:buFont typeface="Arial" panose="020B0604020202020204" pitchFamily="34" charset="0"/>
                  <a:buChar char="•"/>
                  <a:defRPr sz="14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dirty="0"/>
                  <a:t>De-singularizing has little effect while doing balancing slightly improves the convergence for inversing </a:t>
                </a:r>
                <a14:m>
                  <m:oMath xmlns:m="http://schemas.openxmlformats.org/officeDocument/2006/math">
                    <m:r>
                      <a:rPr lang="en-US" altLang="zh-TW" b="0" i="1" smtClean="0">
                        <a:latin typeface="Cambria Math" panose="02040503050406030204" pitchFamily="18" charset="0"/>
                      </a:rPr>
                      <m:t>𝐴</m:t>
                    </m:r>
                  </m:oMath>
                </a14:m>
                <a:endParaRPr lang="zh-TW" altLang="en-US" dirty="0"/>
              </a:p>
            </p:txBody>
          </p:sp>
        </mc:Choice>
        <mc:Fallback xmlns="">
          <p:sp>
            <p:nvSpPr>
              <p:cNvPr id="36" name="內容版面配置區 2">
                <a:extLst>
                  <a:ext uri="{FF2B5EF4-FFF2-40B4-BE49-F238E27FC236}">
                    <a16:creationId xmlns:a16="http://schemas.microsoft.com/office/drawing/2014/main" id="{60F8F042-399B-473B-B902-D54DD3EAD014}"/>
                  </a:ext>
                </a:extLst>
              </p:cNvPr>
              <p:cNvSpPr txBox="1">
                <a:spLocks noRot="1" noChangeAspect="1" noMove="1" noResize="1" noEditPoints="1" noAdjustHandles="1" noChangeArrowheads="1" noChangeShapeType="1" noTextEdit="1"/>
              </p:cNvSpPr>
              <p:nvPr/>
            </p:nvSpPr>
            <p:spPr>
              <a:xfrm>
                <a:off x="838200" y="6323611"/>
                <a:ext cx="10515600" cy="547869"/>
              </a:xfrm>
              <a:prstGeom prst="rect">
                <a:avLst/>
              </a:prstGeom>
              <a:blipFill>
                <a:blip r:embed="rId12"/>
                <a:stretch>
                  <a:fillRect l="-232"/>
                </a:stretch>
              </a:blipFill>
            </p:spPr>
            <p:txBody>
              <a:bodyPr/>
              <a:lstStyle/>
              <a:p>
                <a:r>
                  <a:rPr lang="zh-TW" altLang="en-US">
                    <a:noFill/>
                  </a:rPr>
                  <a:t> </a:t>
                </a:r>
              </a:p>
            </p:txBody>
          </p:sp>
        </mc:Fallback>
      </mc:AlternateContent>
      <p:cxnSp>
        <p:nvCxnSpPr>
          <p:cNvPr id="37" name="直線接點 36">
            <a:extLst>
              <a:ext uri="{FF2B5EF4-FFF2-40B4-BE49-F238E27FC236}">
                <a16:creationId xmlns:a16="http://schemas.microsoft.com/office/drawing/2014/main" id="{C6C4DC1E-6EC1-4E5F-BB21-B24DF221287B}"/>
              </a:ext>
            </a:extLst>
          </p:cNvPr>
          <p:cNvCxnSpPr/>
          <p:nvPr/>
        </p:nvCxnSpPr>
        <p:spPr>
          <a:xfrm>
            <a:off x="1450924" y="3685618"/>
            <a:ext cx="2110902" cy="0"/>
          </a:xfrm>
          <a:prstGeom prst="line">
            <a:avLst/>
          </a:prstGeom>
          <a:ln w="38100">
            <a:solidFill>
              <a:schemeClr val="bg1">
                <a:lumMod val="65000"/>
                <a:alpha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4A459B7A-82F1-4E58-A764-41B7BAC37F29}"/>
              </a:ext>
            </a:extLst>
          </p:cNvPr>
          <p:cNvCxnSpPr/>
          <p:nvPr/>
        </p:nvCxnSpPr>
        <p:spPr>
          <a:xfrm>
            <a:off x="4161699" y="3685618"/>
            <a:ext cx="2110902" cy="0"/>
          </a:xfrm>
          <a:prstGeom prst="line">
            <a:avLst/>
          </a:prstGeom>
          <a:ln w="38100">
            <a:solidFill>
              <a:schemeClr val="bg1">
                <a:lumMod val="65000"/>
                <a:alpha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4C0773D8-BDEC-48DC-8B99-6A42CEB8EA1C}"/>
              </a:ext>
            </a:extLst>
          </p:cNvPr>
          <p:cNvCxnSpPr/>
          <p:nvPr/>
        </p:nvCxnSpPr>
        <p:spPr>
          <a:xfrm>
            <a:off x="6866393" y="3685618"/>
            <a:ext cx="2110902" cy="0"/>
          </a:xfrm>
          <a:prstGeom prst="line">
            <a:avLst/>
          </a:prstGeom>
          <a:ln w="38100">
            <a:solidFill>
              <a:schemeClr val="bg1">
                <a:lumMod val="65000"/>
                <a:alpha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03D78A66-B8EC-4D6A-8B24-573913EF9CA4}"/>
              </a:ext>
            </a:extLst>
          </p:cNvPr>
          <p:cNvCxnSpPr/>
          <p:nvPr/>
        </p:nvCxnSpPr>
        <p:spPr>
          <a:xfrm>
            <a:off x="9570682" y="3685618"/>
            <a:ext cx="2110902" cy="0"/>
          </a:xfrm>
          <a:prstGeom prst="line">
            <a:avLst/>
          </a:prstGeom>
          <a:ln w="38100">
            <a:solidFill>
              <a:schemeClr val="bg1">
                <a:lumMod val="65000"/>
                <a:alpha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44A2F95B-85F6-4512-8D37-CE4AB33FD62C}"/>
              </a:ext>
            </a:extLst>
          </p:cNvPr>
          <p:cNvCxnSpPr/>
          <p:nvPr/>
        </p:nvCxnSpPr>
        <p:spPr>
          <a:xfrm>
            <a:off x="1450924" y="5874190"/>
            <a:ext cx="2110902" cy="0"/>
          </a:xfrm>
          <a:prstGeom prst="line">
            <a:avLst/>
          </a:prstGeom>
          <a:ln w="38100">
            <a:solidFill>
              <a:schemeClr val="bg1">
                <a:lumMod val="65000"/>
                <a:alpha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85C259E6-24E0-4A7D-88F2-0B6735A01AB0}"/>
              </a:ext>
            </a:extLst>
          </p:cNvPr>
          <p:cNvCxnSpPr/>
          <p:nvPr/>
        </p:nvCxnSpPr>
        <p:spPr>
          <a:xfrm>
            <a:off x="4161699" y="5874190"/>
            <a:ext cx="2110902" cy="0"/>
          </a:xfrm>
          <a:prstGeom prst="line">
            <a:avLst/>
          </a:prstGeom>
          <a:ln w="38100">
            <a:solidFill>
              <a:schemeClr val="bg1">
                <a:lumMod val="65000"/>
                <a:alpha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線接點 42">
            <a:extLst>
              <a:ext uri="{FF2B5EF4-FFF2-40B4-BE49-F238E27FC236}">
                <a16:creationId xmlns:a16="http://schemas.microsoft.com/office/drawing/2014/main" id="{C58B8CDA-4BAE-44E4-A4F9-6D52A5528CA5}"/>
              </a:ext>
            </a:extLst>
          </p:cNvPr>
          <p:cNvCxnSpPr/>
          <p:nvPr/>
        </p:nvCxnSpPr>
        <p:spPr>
          <a:xfrm>
            <a:off x="6866393" y="5874190"/>
            <a:ext cx="2110902" cy="0"/>
          </a:xfrm>
          <a:prstGeom prst="line">
            <a:avLst/>
          </a:prstGeom>
          <a:ln w="38100">
            <a:solidFill>
              <a:schemeClr val="bg1">
                <a:lumMod val="65000"/>
                <a:alpha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F964D06C-D730-4FFF-812B-F78DDE4E14CC}"/>
              </a:ext>
            </a:extLst>
          </p:cNvPr>
          <p:cNvCxnSpPr/>
          <p:nvPr/>
        </p:nvCxnSpPr>
        <p:spPr>
          <a:xfrm>
            <a:off x="9570682" y="5874190"/>
            <a:ext cx="2110902" cy="0"/>
          </a:xfrm>
          <a:prstGeom prst="line">
            <a:avLst/>
          </a:prstGeom>
          <a:ln w="38100">
            <a:solidFill>
              <a:schemeClr val="bg1">
                <a:lumMod val="65000"/>
                <a:alpha val="6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189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252263-F760-4086-A543-7D63FB3346C2}"/>
              </a:ext>
            </a:extLst>
          </p:cNvPr>
          <p:cNvSpPr>
            <a:spLocks noGrp="1"/>
          </p:cNvSpPr>
          <p:nvPr>
            <p:ph type="title"/>
          </p:nvPr>
        </p:nvSpPr>
        <p:spPr/>
        <p:txBody>
          <a:bodyPr/>
          <a:lstStyle/>
          <a:p>
            <a:r>
              <a:rPr lang="en-US" altLang="zh-TW" dirty="0"/>
              <a:t>Conversion test for numerical method ─ final choice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FAF3B06-D3BA-4EBA-AC6B-AF3DF182E88E}"/>
                  </a:ext>
                </a:extLst>
              </p:cNvPr>
              <p:cNvSpPr>
                <a:spLocks noGrp="1"/>
              </p:cNvSpPr>
              <p:nvPr>
                <p:ph idx="1"/>
              </p:nvPr>
            </p:nvSpPr>
            <p:spPr>
              <a:xfrm>
                <a:off x="838200" y="862642"/>
                <a:ext cx="7003208" cy="2002249"/>
              </a:xfrm>
            </p:spPr>
            <p:txBody>
              <a:bodyPr>
                <a:noAutofit/>
              </a:bodyPr>
              <a:lstStyle/>
              <a:p>
                <a:pPr marL="285750" indent="-285750">
                  <a:buFont typeface="Arial" panose="020B0604020202020204" pitchFamily="34" charset="0"/>
                  <a:buChar char="•"/>
                </a:pPr>
                <a:r>
                  <a:rPr lang="en-US" altLang="zh-TW" dirty="0"/>
                  <a:t>After applying the solvers chosen in the previous sections, the convergence test is done once more to get the number of collocation points required.</a:t>
                </a:r>
              </a:p>
              <a:p>
                <a:pPr marL="285750" indent="-285750">
                  <a:buFont typeface="Arial" panose="020B0604020202020204" pitchFamily="34" charset="0"/>
                  <a:buChar char="•"/>
                </a:pPr>
                <a:r>
                  <a:rPr lang="en-US" altLang="zh-TW" dirty="0"/>
                  <a:t>Inviscid solver requires </a:t>
                </a:r>
                <a14:m>
                  <m:oMath xmlns:m="http://schemas.openxmlformats.org/officeDocument/2006/math">
                    <m:r>
                      <a:rPr lang="en-US" altLang="zh-TW" b="0" i="1" smtClean="0">
                        <a:latin typeface="Cambria Math" panose="02040503050406030204" pitchFamily="18" charset="0"/>
                      </a:rPr>
                      <m:t>500</m:t>
                    </m:r>
                  </m:oMath>
                </a14:m>
                <a:r>
                  <a:rPr lang="en-US" altLang="zh-TW" dirty="0"/>
                  <a:t> collocation points to converge, while viscous solver at </a:t>
                </a:r>
                <a14:m>
                  <m:oMath xmlns:m="http://schemas.openxmlformats.org/officeDocument/2006/math">
                    <m:r>
                      <a:rPr lang="en-US" altLang="zh-TW" b="0" i="1" smtClean="0">
                        <a:latin typeface="Cambria Math" panose="02040503050406030204" pitchFamily="18" charset="0"/>
                      </a:rPr>
                      <m:t>𝑅𝑒</m:t>
                    </m:r>
                    <m:r>
                      <a:rPr lang="en-US" altLang="zh-TW" b="0" i="1" smtClean="0">
                        <a:latin typeface="Cambria Math" panose="02040503050406030204" pitchFamily="18" charset="0"/>
                      </a:rPr>
                      <m:t>=1000</m:t>
                    </m:r>
                  </m:oMath>
                </a14:m>
                <a:r>
                  <a:rPr lang="en-US" altLang="zh-TW" dirty="0"/>
                  <a:t> requires </a:t>
                </a:r>
                <a14:m>
                  <m:oMath xmlns:m="http://schemas.openxmlformats.org/officeDocument/2006/math">
                    <m:r>
                      <a:rPr lang="en-US" altLang="zh-TW" b="0" i="1" smtClean="0">
                        <a:latin typeface="Cambria Math" panose="02040503050406030204" pitchFamily="18" charset="0"/>
                      </a:rPr>
                      <m:t>300</m:t>
                    </m:r>
                  </m:oMath>
                </a14:m>
                <a:r>
                  <a:rPr lang="en-US" altLang="zh-TW" dirty="0"/>
                  <a:t> collocation points to converge.</a:t>
                </a:r>
              </a:p>
            </p:txBody>
          </p:sp>
        </mc:Choice>
        <mc:Fallback xmlns="">
          <p:sp>
            <p:nvSpPr>
              <p:cNvPr id="3" name="內容版面配置區 2">
                <a:extLst>
                  <a:ext uri="{FF2B5EF4-FFF2-40B4-BE49-F238E27FC236}">
                    <a16:creationId xmlns:a16="http://schemas.microsoft.com/office/drawing/2014/main" id="{BFAF3B06-D3BA-4EBA-AC6B-AF3DF182E88E}"/>
                  </a:ext>
                </a:extLst>
              </p:cNvPr>
              <p:cNvSpPr>
                <a:spLocks noGrp="1" noRot="1" noChangeAspect="1" noMove="1" noResize="1" noEditPoints="1" noAdjustHandles="1" noChangeArrowheads="1" noChangeShapeType="1" noTextEdit="1"/>
              </p:cNvSpPr>
              <p:nvPr>
                <p:ph idx="1"/>
              </p:nvPr>
            </p:nvSpPr>
            <p:spPr>
              <a:xfrm>
                <a:off x="838200" y="862642"/>
                <a:ext cx="7003208" cy="2002249"/>
              </a:xfrm>
              <a:blipFill>
                <a:blip r:embed="rId2"/>
                <a:stretch>
                  <a:fillRect l="-348" r="-78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DD97092C-5719-4C9E-8F70-1FE1ED46D754}"/>
                  </a:ext>
                </a:extLst>
              </p:cNvPr>
              <p:cNvGraphicFramePr>
                <a:graphicFrameLocks noGrp="1"/>
              </p:cNvGraphicFramePr>
              <p:nvPr>
                <p:extLst>
                  <p:ext uri="{D42A27DB-BD31-4B8C-83A1-F6EECF244321}">
                    <p14:modId xmlns:p14="http://schemas.microsoft.com/office/powerpoint/2010/main" val="2641799792"/>
                  </p:ext>
                </p:extLst>
              </p:nvPr>
            </p:nvGraphicFramePr>
            <p:xfrm>
              <a:off x="1011278" y="3263812"/>
              <a:ext cx="5591784" cy="2990624"/>
            </p:xfrm>
            <a:graphic>
              <a:graphicData uri="http://schemas.openxmlformats.org/drawingml/2006/table">
                <a:tbl>
                  <a:tblPr firstRow="1" bandRow="1">
                    <a:tableStyleId>{2D5ABB26-0587-4C30-8999-92F81FD0307C}</a:tableStyleId>
                  </a:tblPr>
                  <a:tblGrid>
                    <a:gridCol w="1939110">
                      <a:extLst>
                        <a:ext uri="{9D8B030D-6E8A-4147-A177-3AD203B41FA5}">
                          <a16:colId xmlns:a16="http://schemas.microsoft.com/office/drawing/2014/main" val="2182639943"/>
                        </a:ext>
                      </a:extLst>
                    </a:gridCol>
                    <a:gridCol w="1826337">
                      <a:extLst>
                        <a:ext uri="{9D8B030D-6E8A-4147-A177-3AD203B41FA5}">
                          <a16:colId xmlns:a16="http://schemas.microsoft.com/office/drawing/2014/main" val="1262684138"/>
                        </a:ext>
                      </a:extLst>
                    </a:gridCol>
                    <a:gridCol w="1826337">
                      <a:extLst>
                        <a:ext uri="{9D8B030D-6E8A-4147-A177-3AD203B41FA5}">
                          <a16:colId xmlns:a16="http://schemas.microsoft.com/office/drawing/2014/main" val="3293671303"/>
                        </a:ext>
                      </a:extLst>
                    </a:gridCol>
                  </a:tblGrid>
                  <a:tr h="373828">
                    <a:tc>
                      <a:txBody>
                        <a:bodyPr/>
                        <a:lstStyle/>
                        <a:p>
                          <a:pPr algn="ct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Inviscid</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t>Viscous</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148351624"/>
                      </a:ext>
                    </a:extLst>
                  </a:tr>
                  <a:tr h="373828">
                    <a:tc>
                      <a:txBody>
                        <a:bodyPr/>
                        <a:lstStyle/>
                        <a:p>
                          <a:pPr algn="ctr"/>
                          <a:r>
                            <a:rPr lang="en-US" altLang="zh-TW" sz="1600" dirty="0"/>
                            <a:t>Bottom B.C.</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Exponential decay</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Exponential decay</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016906838"/>
                      </a:ext>
                    </a:extLst>
                  </a:tr>
                  <a:tr h="373828">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h</m:t>
                                </m:r>
                              </m:oMath>
                            </m:oMathPara>
                          </a14:m>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3</m:t>
                                </m:r>
                                <m:r>
                                  <a:rPr lang="en-US" altLang="zh-TW" sz="1600" b="0" i="1" smtClean="0">
                                    <a:solidFill>
                                      <a:schemeClr val="tx1"/>
                                    </a:solidFill>
                                    <a:latin typeface="Cambria Math" panose="02040503050406030204" pitchFamily="18" charset="0"/>
                                  </a:rPr>
                                  <m:t>𝜆</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3</m:t>
                                </m:r>
                                <m:r>
                                  <a:rPr lang="en-US" altLang="zh-TW" sz="1600" b="0" i="1" smtClean="0">
                                    <a:solidFill>
                                      <a:schemeClr val="tx1"/>
                                    </a:solidFill>
                                    <a:latin typeface="Cambria Math" panose="02040503050406030204" pitchFamily="18" charset="0"/>
                                  </a:rPr>
                                  <m:t>𝜆</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92700071"/>
                      </a:ext>
                    </a:extLst>
                  </a:tr>
                  <a:tr h="373828">
                    <a:tc>
                      <a:txBody>
                        <a:bodyPr/>
                        <a:lstStyle/>
                        <a:p>
                          <a:pPr algn="ctr"/>
                          <a:r>
                            <a:rPr lang="en-US" altLang="zh-TW" sz="1600" dirty="0"/>
                            <a:t>Number of domains</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4</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TW" sz="1600" b="0" i="1" dirty="0" smtClean="0">
                                    <a:solidFill>
                                      <a:schemeClr val="tx1"/>
                                    </a:solidFill>
                                    <a:latin typeface="Cambria Math" panose="02040503050406030204" pitchFamily="18" charset="0"/>
                                  </a:rPr>
                                  <m:t>1</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532198884"/>
                      </a:ext>
                    </a:extLst>
                  </a:tr>
                  <a:tr h="373828">
                    <a:tc>
                      <a:txBody>
                        <a:bodyPr/>
                        <a:lstStyle/>
                        <a:p>
                          <a:pPr algn="ctr"/>
                          <a:r>
                            <a:rPr lang="en-US" altLang="zh-TW" sz="1600" dirty="0"/>
                            <a:t>GEP solver</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Inverse A</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Inverse A</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4266593536"/>
                      </a:ext>
                    </a:extLst>
                  </a:tr>
                  <a:tr h="373828">
                    <a:tc>
                      <a:txBody>
                        <a:bodyPr/>
                        <a:lstStyle/>
                        <a:p>
                          <a:pPr algn="ctr"/>
                          <a:r>
                            <a:rPr lang="en-US" altLang="zh-TW" sz="1600" dirty="0"/>
                            <a:t>Balancing</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Yes</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Yes</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555695833"/>
                      </a:ext>
                    </a:extLst>
                  </a:tr>
                  <a:tr h="373828">
                    <a:tc>
                      <a:txBody>
                        <a:bodyPr/>
                        <a:lstStyle/>
                        <a:p>
                          <a:pPr algn="ctr"/>
                          <a:r>
                            <a:rPr lang="en-US" altLang="zh-TW" sz="1600" dirty="0"/>
                            <a:t>De-singularize</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rPr>
                            <a:t>No</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rPr>
                            <a:t>No</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32973960"/>
                      </a:ext>
                    </a:extLst>
                  </a:tr>
                  <a:tr h="373828">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𝑁</m:t>
                                </m:r>
                              </m:oMath>
                            </m:oMathPara>
                          </a14:m>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600</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400</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857439756"/>
                      </a:ext>
                    </a:extLst>
                  </a:tr>
                </a:tbl>
              </a:graphicData>
            </a:graphic>
          </p:graphicFrame>
        </mc:Choice>
        <mc:Fallback xmlns="">
          <p:graphicFrame>
            <p:nvGraphicFramePr>
              <p:cNvPr id="4" name="表格 3">
                <a:extLst>
                  <a:ext uri="{FF2B5EF4-FFF2-40B4-BE49-F238E27FC236}">
                    <a16:creationId xmlns:a16="http://schemas.microsoft.com/office/drawing/2014/main" id="{DD97092C-5719-4C9E-8F70-1FE1ED46D754}"/>
                  </a:ext>
                </a:extLst>
              </p:cNvPr>
              <p:cNvGraphicFramePr>
                <a:graphicFrameLocks noGrp="1"/>
              </p:cNvGraphicFramePr>
              <p:nvPr>
                <p:extLst>
                  <p:ext uri="{D42A27DB-BD31-4B8C-83A1-F6EECF244321}">
                    <p14:modId xmlns:p14="http://schemas.microsoft.com/office/powerpoint/2010/main" val="2641799792"/>
                  </p:ext>
                </p:extLst>
              </p:nvPr>
            </p:nvGraphicFramePr>
            <p:xfrm>
              <a:off x="1011278" y="3263812"/>
              <a:ext cx="5591784" cy="2990624"/>
            </p:xfrm>
            <a:graphic>
              <a:graphicData uri="http://schemas.openxmlformats.org/drawingml/2006/table">
                <a:tbl>
                  <a:tblPr firstRow="1" bandRow="1">
                    <a:tableStyleId>{2D5ABB26-0587-4C30-8999-92F81FD0307C}</a:tableStyleId>
                  </a:tblPr>
                  <a:tblGrid>
                    <a:gridCol w="1939110">
                      <a:extLst>
                        <a:ext uri="{9D8B030D-6E8A-4147-A177-3AD203B41FA5}">
                          <a16:colId xmlns:a16="http://schemas.microsoft.com/office/drawing/2014/main" val="2182639943"/>
                        </a:ext>
                      </a:extLst>
                    </a:gridCol>
                    <a:gridCol w="1826337">
                      <a:extLst>
                        <a:ext uri="{9D8B030D-6E8A-4147-A177-3AD203B41FA5}">
                          <a16:colId xmlns:a16="http://schemas.microsoft.com/office/drawing/2014/main" val="1262684138"/>
                        </a:ext>
                      </a:extLst>
                    </a:gridCol>
                    <a:gridCol w="1826337">
                      <a:extLst>
                        <a:ext uri="{9D8B030D-6E8A-4147-A177-3AD203B41FA5}">
                          <a16:colId xmlns:a16="http://schemas.microsoft.com/office/drawing/2014/main" val="3293671303"/>
                        </a:ext>
                      </a:extLst>
                    </a:gridCol>
                  </a:tblGrid>
                  <a:tr h="373828">
                    <a:tc>
                      <a:txBody>
                        <a:bodyPr/>
                        <a:lstStyle/>
                        <a:p>
                          <a:pPr algn="ct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Inviscid</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t>Viscous</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148351624"/>
                      </a:ext>
                    </a:extLst>
                  </a:tr>
                  <a:tr h="373828">
                    <a:tc>
                      <a:txBody>
                        <a:bodyPr/>
                        <a:lstStyle/>
                        <a:p>
                          <a:pPr algn="ctr"/>
                          <a:r>
                            <a:rPr lang="en-US" altLang="zh-TW" sz="1600" dirty="0"/>
                            <a:t>Bottom B.C.</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Exponential decay</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Exponential decay</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016906838"/>
                      </a:ext>
                    </a:extLst>
                  </a:tr>
                  <a:tr h="373828">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3"/>
                          <a:stretch>
                            <a:fillRect l="-313" t="-204918" r="-189028" b="-519672"/>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3"/>
                          <a:stretch>
                            <a:fillRect l="-106667" t="-204918" r="-101000" b="-519672"/>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3"/>
                          <a:stretch>
                            <a:fillRect l="-206667" t="-204918" r="-1000" b="-519672"/>
                          </a:stretch>
                        </a:blipFill>
                      </a:tcPr>
                    </a:tc>
                    <a:extLst>
                      <a:ext uri="{0D108BD9-81ED-4DB2-BD59-A6C34878D82A}">
                        <a16:rowId xmlns:a16="http://schemas.microsoft.com/office/drawing/2014/main" val="292700071"/>
                      </a:ext>
                    </a:extLst>
                  </a:tr>
                  <a:tr h="373828">
                    <a:tc>
                      <a:txBody>
                        <a:bodyPr/>
                        <a:lstStyle/>
                        <a:p>
                          <a:pPr algn="ctr"/>
                          <a:r>
                            <a:rPr lang="en-US" altLang="zh-TW" sz="1600" dirty="0"/>
                            <a:t>Number of domains</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4</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3"/>
                          <a:stretch>
                            <a:fillRect l="-206667" t="-300000" r="-1000" b="-411290"/>
                          </a:stretch>
                        </a:blipFill>
                      </a:tcPr>
                    </a:tc>
                    <a:extLst>
                      <a:ext uri="{0D108BD9-81ED-4DB2-BD59-A6C34878D82A}">
                        <a16:rowId xmlns:a16="http://schemas.microsoft.com/office/drawing/2014/main" val="1532198884"/>
                      </a:ext>
                    </a:extLst>
                  </a:tr>
                  <a:tr h="373828">
                    <a:tc>
                      <a:txBody>
                        <a:bodyPr/>
                        <a:lstStyle/>
                        <a:p>
                          <a:pPr algn="ctr"/>
                          <a:r>
                            <a:rPr lang="en-US" altLang="zh-TW" sz="1600" dirty="0"/>
                            <a:t>GEP solver</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Inverse A</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Inverse A</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4266593536"/>
                      </a:ext>
                    </a:extLst>
                  </a:tr>
                  <a:tr h="373828">
                    <a:tc>
                      <a:txBody>
                        <a:bodyPr/>
                        <a:lstStyle/>
                        <a:p>
                          <a:pPr algn="ctr"/>
                          <a:r>
                            <a:rPr lang="en-US" altLang="zh-TW" sz="1600" dirty="0"/>
                            <a:t>Balancing</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Yes</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Yes</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555695833"/>
                      </a:ext>
                    </a:extLst>
                  </a:tr>
                  <a:tr h="373828">
                    <a:tc>
                      <a:txBody>
                        <a:bodyPr/>
                        <a:lstStyle/>
                        <a:p>
                          <a:pPr algn="ctr"/>
                          <a:r>
                            <a:rPr lang="en-US" altLang="zh-TW" sz="1600" dirty="0"/>
                            <a:t>De-singularize</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rPr>
                            <a:t>No</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rPr>
                            <a:t>No</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32973960"/>
                      </a:ext>
                    </a:extLst>
                  </a:tr>
                  <a:tr h="373828">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3"/>
                          <a:stretch>
                            <a:fillRect l="-313" t="-708197" r="-189028" b="-16393"/>
                          </a:stretch>
                        </a:blipFill>
                      </a:tcPr>
                    </a:tc>
                    <a:tc>
                      <a:txBody>
                        <a:bodyPr/>
                        <a:lstStyle/>
                        <a:p>
                          <a:pPr algn="ctr"/>
                          <a:r>
                            <a:rPr lang="en-US" altLang="zh-TW" sz="1600" dirty="0">
                              <a:solidFill>
                                <a:schemeClr val="tx1"/>
                              </a:solidFill>
                            </a:rPr>
                            <a:t>600</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400</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857439756"/>
                      </a:ext>
                    </a:extLst>
                  </a:tr>
                </a:tbl>
              </a:graphicData>
            </a:graphic>
          </p:graphicFrame>
        </mc:Fallback>
      </mc:AlternateContent>
      <p:pic>
        <p:nvPicPr>
          <p:cNvPr id="6" name="圖片 5">
            <a:extLst>
              <a:ext uri="{FF2B5EF4-FFF2-40B4-BE49-F238E27FC236}">
                <a16:creationId xmlns:a16="http://schemas.microsoft.com/office/drawing/2014/main" id="{E96BB524-4676-4617-BD17-6B209ADCB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3893" y="4350021"/>
            <a:ext cx="3706054" cy="2375394"/>
          </a:xfrm>
          <a:prstGeom prst="rect">
            <a:avLst/>
          </a:prstGeom>
        </p:spPr>
      </p:pic>
      <p:pic>
        <p:nvPicPr>
          <p:cNvPr id="8" name="圖片 7">
            <a:extLst>
              <a:ext uri="{FF2B5EF4-FFF2-40B4-BE49-F238E27FC236}">
                <a16:creationId xmlns:a16="http://schemas.microsoft.com/office/drawing/2014/main" id="{4CC874DD-982C-4D7D-B00D-6BAC2C5F6A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3893" y="1362053"/>
            <a:ext cx="3706054" cy="2375394"/>
          </a:xfrm>
          <a:prstGeom prst="rect">
            <a:avLst/>
          </a:prstGeom>
        </p:spPr>
      </p:pic>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4894E4EF-8BEC-497E-814F-FA4EC27B9105}"/>
                  </a:ext>
                </a:extLst>
              </p:cNvPr>
              <p:cNvSpPr txBox="1"/>
              <p:nvPr/>
            </p:nvSpPr>
            <p:spPr>
              <a:xfrm>
                <a:off x="9760789" y="935142"/>
                <a:ext cx="914400" cy="464082"/>
              </a:xfrm>
              <a:prstGeom prst="rect">
                <a:avLst/>
              </a:prstGeom>
            </p:spPr>
            <p:txBody>
              <a:bodyPr vert="horz" wrap="none" lIns="0" tIns="0" rIns="0" bIns="0" rtlCol="0">
                <a:normAutofit/>
              </a:bodyPr>
              <a:lstStyle/>
              <a:p>
                <a:pPr algn="l">
                  <a:lnSpc>
                    <a:spcPts val="3360"/>
                  </a:lnSpc>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𝑅𝑒</m:t>
                      </m:r>
                      <m:r>
                        <a:rPr lang="en-US" altLang="zh-TW" sz="1600" b="0" i="1" smtClean="0">
                          <a:latin typeface="Cambria Math" panose="02040503050406030204" pitchFamily="18" charset="0"/>
                        </a:rPr>
                        <m:t>=∞</m:t>
                      </m:r>
                    </m:oMath>
                  </m:oMathPara>
                </a14:m>
                <a:endParaRPr lang="zh-TW" altLang="en-US" sz="1600" dirty="0"/>
              </a:p>
            </p:txBody>
          </p:sp>
        </mc:Choice>
        <mc:Fallback xmlns="">
          <p:sp>
            <p:nvSpPr>
              <p:cNvPr id="9" name="文字方塊 8">
                <a:extLst>
                  <a:ext uri="{FF2B5EF4-FFF2-40B4-BE49-F238E27FC236}">
                    <a16:creationId xmlns:a16="http://schemas.microsoft.com/office/drawing/2014/main" id="{4894E4EF-8BEC-497E-814F-FA4EC27B9105}"/>
                  </a:ext>
                </a:extLst>
              </p:cNvPr>
              <p:cNvSpPr txBox="1">
                <a:spLocks noRot="1" noChangeAspect="1" noMove="1" noResize="1" noEditPoints="1" noAdjustHandles="1" noChangeArrowheads="1" noChangeShapeType="1" noTextEdit="1"/>
              </p:cNvSpPr>
              <p:nvPr/>
            </p:nvSpPr>
            <p:spPr>
              <a:xfrm>
                <a:off x="9760789" y="935142"/>
                <a:ext cx="914400" cy="46408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6260C436-31CF-4BAA-BB10-965C50EB6C2D}"/>
                  </a:ext>
                </a:extLst>
              </p:cNvPr>
              <p:cNvSpPr txBox="1"/>
              <p:nvPr/>
            </p:nvSpPr>
            <p:spPr>
              <a:xfrm>
                <a:off x="9620610" y="3932317"/>
                <a:ext cx="1194758" cy="464082"/>
              </a:xfrm>
              <a:prstGeom prst="rect">
                <a:avLst/>
              </a:prstGeom>
            </p:spPr>
            <p:txBody>
              <a:bodyPr vert="horz" wrap="none" lIns="0" tIns="0" rIns="0" bIns="0" rtlCol="0">
                <a:normAutofit/>
              </a:bodyPr>
              <a:lstStyle/>
              <a:p>
                <a:pPr algn="ctr">
                  <a:lnSpc>
                    <a:spcPts val="3360"/>
                  </a:lnSpc>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𝑅𝑒</m:t>
                      </m:r>
                      <m:r>
                        <a:rPr lang="en-US" altLang="zh-TW" sz="1600" b="0" i="1" smtClean="0">
                          <a:latin typeface="Cambria Math" panose="02040503050406030204" pitchFamily="18" charset="0"/>
                        </a:rPr>
                        <m:t>=1000</m:t>
                      </m:r>
                    </m:oMath>
                  </m:oMathPara>
                </a14:m>
                <a:endParaRPr lang="zh-TW" altLang="en-US" sz="1600" dirty="0"/>
              </a:p>
            </p:txBody>
          </p:sp>
        </mc:Choice>
        <mc:Fallback xmlns="">
          <p:sp>
            <p:nvSpPr>
              <p:cNvPr id="10" name="文字方塊 9">
                <a:extLst>
                  <a:ext uri="{FF2B5EF4-FFF2-40B4-BE49-F238E27FC236}">
                    <a16:creationId xmlns:a16="http://schemas.microsoft.com/office/drawing/2014/main" id="{6260C436-31CF-4BAA-BB10-965C50EB6C2D}"/>
                  </a:ext>
                </a:extLst>
              </p:cNvPr>
              <p:cNvSpPr txBox="1">
                <a:spLocks noRot="1" noChangeAspect="1" noMove="1" noResize="1" noEditPoints="1" noAdjustHandles="1" noChangeArrowheads="1" noChangeShapeType="1" noTextEdit="1"/>
              </p:cNvSpPr>
              <p:nvPr/>
            </p:nvSpPr>
            <p:spPr>
              <a:xfrm>
                <a:off x="9620610" y="3932317"/>
                <a:ext cx="1194758" cy="464082"/>
              </a:xfrm>
              <a:prstGeom prst="rect">
                <a:avLst/>
              </a:prstGeom>
              <a:blipFill>
                <a:blip r:embed="rId7"/>
                <a:stretch>
                  <a:fillRect/>
                </a:stretch>
              </a:blipFill>
            </p:spPr>
            <p:txBody>
              <a:bodyPr/>
              <a:lstStyle/>
              <a:p>
                <a:r>
                  <a:rPr lang="zh-TW" altLang="en-US">
                    <a:noFill/>
                  </a:rPr>
                  <a:t> </a:t>
                </a:r>
              </a:p>
            </p:txBody>
          </p:sp>
        </mc:Fallback>
      </mc:AlternateContent>
      <p:cxnSp>
        <p:nvCxnSpPr>
          <p:cNvPr id="11" name="直線接點 10">
            <a:extLst>
              <a:ext uri="{FF2B5EF4-FFF2-40B4-BE49-F238E27FC236}">
                <a16:creationId xmlns:a16="http://schemas.microsoft.com/office/drawing/2014/main" id="{581F0C82-61A8-4813-B28D-FE9B9EC8C90A}"/>
              </a:ext>
            </a:extLst>
          </p:cNvPr>
          <p:cNvCxnSpPr>
            <a:cxnSpLocks/>
          </p:cNvCxnSpPr>
          <p:nvPr/>
        </p:nvCxnSpPr>
        <p:spPr>
          <a:xfrm flipV="1">
            <a:off x="9588534" y="1362053"/>
            <a:ext cx="0" cy="2002249"/>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28433045-A822-45DD-B449-65585E8A6D32}"/>
              </a:ext>
            </a:extLst>
          </p:cNvPr>
          <p:cNvCxnSpPr>
            <a:cxnSpLocks/>
          </p:cNvCxnSpPr>
          <p:nvPr/>
        </p:nvCxnSpPr>
        <p:spPr>
          <a:xfrm flipV="1">
            <a:off x="9171591" y="4358647"/>
            <a:ext cx="0" cy="2002249"/>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705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252263-F760-4086-A543-7D63FB3346C2}"/>
              </a:ext>
            </a:extLst>
          </p:cNvPr>
          <p:cNvSpPr>
            <a:spLocks noGrp="1"/>
          </p:cNvSpPr>
          <p:nvPr>
            <p:ph type="title"/>
          </p:nvPr>
        </p:nvSpPr>
        <p:spPr/>
        <p:txBody>
          <a:bodyPr/>
          <a:lstStyle/>
          <a:p>
            <a:r>
              <a:rPr lang="en-US" altLang="zh-TW" dirty="0"/>
              <a:t>Convergence test with a different profile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FAF3B06-D3BA-4EBA-AC6B-AF3DF182E88E}"/>
                  </a:ext>
                </a:extLst>
              </p:cNvPr>
              <p:cNvSpPr>
                <a:spLocks noGrp="1"/>
              </p:cNvSpPr>
              <p:nvPr>
                <p:ph idx="1"/>
              </p:nvPr>
            </p:nvSpPr>
            <p:spPr>
              <a:xfrm>
                <a:off x="838200" y="862642"/>
                <a:ext cx="6506183" cy="1078301"/>
              </a:xfrm>
            </p:spPr>
            <p:txBody>
              <a:bodyPr>
                <a:noAutofit/>
              </a:bodyPr>
              <a:lstStyle/>
              <a:p>
                <a:pPr marL="285750" indent="-285750">
                  <a:buFont typeface="Arial" panose="020B0604020202020204" pitchFamily="34" charset="0"/>
                  <a:buChar char="•"/>
                </a:pPr>
                <a:r>
                  <a:rPr lang="en-US" altLang="zh-TW" dirty="0"/>
                  <a:t>Nondimensional cylinder wake profile at </a:t>
                </a:r>
                <a14:m>
                  <m:oMath xmlns:m="http://schemas.openxmlformats.org/officeDocument/2006/math">
                    <m:r>
                      <a:rPr lang="en-US" altLang="zh-TW" b="0" i="1" smtClean="0">
                        <a:latin typeface="Cambria Math" panose="02040503050406030204" pitchFamily="18" charset="0"/>
                      </a:rPr>
                      <m:t>𝑥</m:t>
                    </m:r>
                    <m:r>
                      <a:rPr lang="en-US" altLang="zh-TW" b="0" i="1" smtClean="0">
                        <a:latin typeface="Cambria Math" panose="02040503050406030204" pitchFamily="18" charset="0"/>
                      </a:rPr>
                      <m:t> ̃</m:t>
                    </m:r>
                    <m:r>
                      <a:rPr lang="en-US" altLang="zh-TW" b="0" i="1" smtClean="0">
                        <a:latin typeface="Cambria Math" panose="02040503050406030204" pitchFamily="18" charset="0"/>
                      </a:rPr>
                      <m:t>/</m:t>
                    </m:r>
                    <m:r>
                      <a:rPr lang="en-US" altLang="zh-TW" b="0" i="1" smtClean="0">
                        <a:latin typeface="Cambria Math" panose="02040503050406030204" pitchFamily="18" charset="0"/>
                      </a:rPr>
                      <m:t>𝑑</m:t>
                    </m:r>
                    <m:r>
                      <a:rPr lang="en-US" altLang="zh-TW" b="0" i="1" smtClean="0">
                        <a:latin typeface="Cambria Math" panose="02040503050406030204" pitchFamily="18" charset="0"/>
                      </a:rPr>
                      <m:t>=</m:t>
                    </m:r>
                    <m:r>
                      <a:rPr lang="en-US" altLang="zh-TW" b="0" i="1" smtClean="0">
                        <a:latin typeface="Cambria Math" panose="02040503050406030204" pitchFamily="18" charset="0"/>
                      </a:rPr>
                      <m:t>1</m:t>
                    </m:r>
                  </m:oMath>
                </a14:m>
                <a:r>
                  <a:rPr lang="en-US" altLang="zh-TW" dirty="0"/>
                  <a:t> : </a:t>
                </a:r>
                <a:br>
                  <a:rPr lang="en-US" altLang="zh-TW" dirty="0"/>
                </a:br>
                <a14:m>
                  <m:oMath xmlns:m="http://schemas.openxmlformats.org/officeDocument/2006/math">
                    <m:r>
                      <a:rPr lang="en-US" altLang="zh-TW" b="0" i="1" smtClean="0">
                        <a:latin typeface="Cambria Math" panose="02040503050406030204" pitchFamily="18" charset="0"/>
                      </a:rPr>
                      <m:t>𝑈</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𝑧</m:t>
                        </m:r>
                      </m:e>
                    </m:d>
                    <m:r>
                      <a:rPr lang="en-US" altLang="zh-TW" b="0" i="1" smtClean="0">
                        <a:latin typeface="Cambria Math" panose="02040503050406030204" pitchFamily="18" charset="0"/>
                      </a:rPr>
                      <m:t>=</m:t>
                    </m:r>
                    <m:r>
                      <a:rPr lang="en-US" altLang="zh-TW" b="0" i="1" smtClean="0">
                        <a:latin typeface="Cambria Math" panose="02040503050406030204" pitchFamily="18" charset="0"/>
                      </a:rPr>
                      <m:t>1</m:t>
                    </m:r>
                    <m:r>
                      <a:rPr lang="en-US" altLang="zh-TW" b="0" i="1" smtClean="0">
                        <a:latin typeface="Cambria Math" panose="02040503050406030204" pitchFamily="18" charset="0"/>
                      </a:rPr>
                      <m:t>−</m:t>
                    </m:r>
                    <m:r>
                      <a:rPr lang="en-US" altLang="zh-TW" b="0" i="1" smtClean="0">
                        <a:latin typeface="Cambria Math" panose="02040503050406030204" pitchFamily="18" charset="0"/>
                      </a:rPr>
                      <m:t>0</m:t>
                    </m:r>
                    <m:r>
                      <a:rPr lang="en-US" altLang="zh-TW" b="0" i="1" smtClean="0">
                        <a:latin typeface="Cambria Math" panose="02040503050406030204" pitchFamily="18" charset="0"/>
                      </a:rPr>
                      <m:t>.</m:t>
                    </m:r>
                    <m:r>
                      <a:rPr lang="en-US" altLang="zh-TW" b="0" i="1" smtClean="0">
                        <a:latin typeface="Cambria Math" panose="02040503050406030204" pitchFamily="18" charset="0"/>
                      </a:rPr>
                      <m:t>75</m:t>
                    </m:r>
                    <m:r>
                      <a:rPr lang="en-US" altLang="zh-TW" b="0" i="1" smtClean="0">
                        <a:latin typeface="Cambria Math" panose="02040503050406030204" pitchFamily="18" charset="0"/>
                      </a:rPr>
                      <m:t>(</m:t>
                    </m:r>
                    <m:r>
                      <a:rPr lang="en-US" altLang="zh-TW" b="0" i="1" smtClean="0">
                        <a:latin typeface="Cambria Math" panose="02040503050406030204" pitchFamily="18" charset="0"/>
                      </a:rPr>
                      <m:t>1</m:t>
                    </m:r>
                    <m:r>
                      <a:rPr lang="en-US" altLang="zh-TW" b="0" i="1" smtClean="0">
                        <a:latin typeface="Cambria Math" panose="02040503050406030204" pitchFamily="18" charset="0"/>
                      </a:rPr>
                      <m:t>−</m:t>
                    </m:r>
                    <m:r>
                      <m:rPr>
                        <m:sty m:val="p"/>
                      </m:rPr>
                      <a:rPr lang="en-US" altLang="zh-TW" b="0" i="0" smtClean="0">
                        <a:latin typeface="Cambria Math" panose="02040503050406030204" pitchFamily="18" charset="0"/>
                      </a:rPr>
                      <m:t>tanh</m:t>
                    </m:r>
                    <m:r>
                      <a:rPr lang="en-US" altLang="zh-TW" b="0" i="1" smtClean="0">
                        <a:latin typeface="Cambria Math" panose="02040503050406030204" pitchFamily="18" charset="0"/>
                      </a:rPr>
                      <m:t>⁡(</m:t>
                    </m:r>
                    <m:r>
                      <a:rPr lang="en-US" altLang="zh-TW" b="0" i="1" smtClean="0">
                        <a:latin typeface="Cambria Math" panose="02040503050406030204" pitchFamily="18" charset="0"/>
                      </a:rPr>
                      <m:t>4</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𝑧</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m:t>
                    </m:r>
                    <m:r>
                      <a:rPr lang="en-US" altLang="zh-TW" b="0" i="1" smtClean="0">
                        <a:latin typeface="Cambria Math" panose="02040503050406030204" pitchFamily="18" charset="0"/>
                      </a:rPr>
                      <m:t>0</m:t>
                    </m:r>
                    <m:r>
                      <a:rPr lang="en-US" altLang="zh-TW" b="0" i="1" smtClean="0">
                        <a:latin typeface="Cambria Math" panose="02040503050406030204" pitchFamily="18" charset="0"/>
                      </a:rPr>
                      <m:t>.</m:t>
                    </m:r>
                    <m:r>
                      <a:rPr lang="en-US" altLang="zh-TW" b="0" i="1" smtClean="0">
                        <a:latin typeface="Cambria Math" panose="02040503050406030204" pitchFamily="18" charset="0"/>
                      </a:rPr>
                      <m:t>32</m:t>
                    </m:r>
                    <m:r>
                      <a:rPr lang="en-US" altLang="zh-TW" b="0" i="1" smtClean="0">
                        <a:latin typeface="Cambria Math" panose="02040503050406030204" pitchFamily="18" charset="0"/>
                      </a:rPr>
                      <m:t>))</m:t>
                    </m:r>
                  </m:oMath>
                </a14:m>
                <a:endParaRPr lang="en-US" altLang="zh-TW" dirty="0"/>
              </a:p>
            </p:txBody>
          </p:sp>
        </mc:Choice>
        <mc:Fallback xmlns="">
          <p:sp>
            <p:nvSpPr>
              <p:cNvPr id="3" name="內容版面配置區 2">
                <a:extLst>
                  <a:ext uri="{FF2B5EF4-FFF2-40B4-BE49-F238E27FC236}">
                    <a16:creationId xmlns:a16="http://schemas.microsoft.com/office/drawing/2014/main" id="{BFAF3B06-D3BA-4EBA-AC6B-AF3DF182E88E}"/>
                  </a:ext>
                </a:extLst>
              </p:cNvPr>
              <p:cNvSpPr>
                <a:spLocks noGrp="1" noRot="1" noChangeAspect="1" noMove="1" noResize="1" noEditPoints="1" noAdjustHandles="1" noChangeArrowheads="1" noChangeShapeType="1" noTextEdit="1"/>
              </p:cNvSpPr>
              <p:nvPr>
                <p:ph idx="1"/>
              </p:nvPr>
            </p:nvSpPr>
            <p:spPr>
              <a:xfrm>
                <a:off x="838200" y="862642"/>
                <a:ext cx="6506183" cy="1078301"/>
              </a:xfrm>
              <a:blipFill>
                <a:blip r:embed="rId2"/>
                <a:stretch>
                  <a:fillRect l="-37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graphicFrame>
            <p:nvGraphicFramePr>
              <p:cNvPr id="4" name="表格 3">
                <a:extLst>
                  <a:ext uri="{FF2B5EF4-FFF2-40B4-BE49-F238E27FC236}">
                    <a16:creationId xmlns:a16="http://schemas.microsoft.com/office/drawing/2014/main" id="{DD97092C-5719-4C9E-8F70-1FE1ED46D754}"/>
                  </a:ext>
                </a:extLst>
              </p:cNvPr>
              <p:cNvGraphicFramePr>
                <a:graphicFrameLocks noGrp="1"/>
              </p:cNvGraphicFramePr>
              <p:nvPr>
                <p:extLst>
                  <p:ext uri="{D42A27DB-BD31-4B8C-83A1-F6EECF244321}">
                    <p14:modId xmlns:p14="http://schemas.microsoft.com/office/powerpoint/2010/main" val="2511327625"/>
                  </p:ext>
                </p:extLst>
              </p:nvPr>
            </p:nvGraphicFramePr>
            <p:xfrm>
              <a:off x="344891" y="3024643"/>
              <a:ext cx="4929616" cy="3574411"/>
            </p:xfrm>
            <a:graphic>
              <a:graphicData uri="http://schemas.openxmlformats.org/drawingml/2006/table">
                <a:tbl>
                  <a:tblPr firstRow="1" bandRow="1">
                    <a:tableStyleId>{2D5ABB26-0587-4C30-8999-92F81FD0307C}</a:tableStyleId>
                  </a:tblPr>
                  <a:tblGrid>
                    <a:gridCol w="1942000">
                      <a:extLst>
                        <a:ext uri="{9D8B030D-6E8A-4147-A177-3AD203B41FA5}">
                          <a16:colId xmlns:a16="http://schemas.microsoft.com/office/drawing/2014/main" val="2182639943"/>
                        </a:ext>
                      </a:extLst>
                    </a:gridCol>
                    <a:gridCol w="1578400">
                      <a:extLst>
                        <a:ext uri="{9D8B030D-6E8A-4147-A177-3AD203B41FA5}">
                          <a16:colId xmlns:a16="http://schemas.microsoft.com/office/drawing/2014/main" val="3293671303"/>
                        </a:ext>
                      </a:extLst>
                    </a:gridCol>
                    <a:gridCol w="1409216">
                      <a:extLst>
                        <a:ext uri="{9D8B030D-6E8A-4147-A177-3AD203B41FA5}">
                          <a16:colId xmlns:a16="http://schemas.microsoft.com/office/drawing/2014/main" val="3176032389"/>
                        </a:ext>
                      </a:extLst>
                    </a:gridCol>
                  </a:tblGrid>
                  <a:tr h="373828">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𝐹𝑟</m:t>
                                </m:r>
                              </m:oMath>
                            </m:oMathPara>
                          </a14:m>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algn="ct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1</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5</m:t>
                                </m:r>
                              </m:oMath>
                            </m:oMathPara>
                          </a14:m>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129540877"/>
                      </a:ext>
                    </a:extLst>
                  </a:tr>
                  <a:tr h="583787">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𝑅𝑒</m:t>
                                </m:r>
                              </m:oMath>
                            </m:oMathPara>
                          </a14:m>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14:m>
                            <m:oMath xmlns:m="http://schemas.openxmlformats.org/officeDocument/2006/math">
                              <m:r>
                                <a:rPr lang="en-US" altLang="zh-TW" sz="1600" b="0" i="1" smtClean="0">
                                  <a:latin typeface="Cambria Math" panose="02040503050406030204" pitchFamily="18" charset="0"/>
                                </a:rPr>
                                <m:t>1000</m:t>
                              </m:r>
                            </m:oMath>
                          </a14:m>
                          <a:r>
                            <a:rPr lang="en-US" altLang="zh-TW" sz="1600" dirty="0"/>
                            <a:t> (viscous)</a:t>
                          </a: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sz="1600" b="0" i="1" smtClean="0">
                                  <a:latin typeface="Cambria Math" panose="02040503050406030204" pitchFamily="18" charset="0"/>
                                </a:rPr>
                                <m:t>∞</m:t>
                              </m:r>
                            </m:oMath>
                          </a14:m>
                          <a:r>
                            <a:rPr lang="zh-TW" altLang="en-US" sz="1600" dirty="0"/>
                            <a:t> </a:t>
                          </a:r>
                          <a:endParaRPr lang="en-US" altLang="zh-TW"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(inviscid)</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093100908"/>
                      </a:ext>
                    </a:extLst>
                  </a:tr>
                  <a:tr h="373828">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𝑘</m:t>
                                </m:r>
                              </m:oMath>
                            </m:oMathPara>
                          </a14:m>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14:m>
                            <m:oMath xmlns:m="http://schemas.openxmlformats.org/officeDocument/2006/math">
                              <m:r>
                                <a:rPr lang="en-US" altLang="zh-TW" sz="1600" b="0" i="1" smtClean="0">
                                  <a:latin typeface="Cambria Math" panose="02040503050406030204" pitchFamily="18" charset="0"/>
                                </a:rPr>
                                <m:t>0</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3</m:t>
                              </m:r>
                              <m:r>
                                <a:rPr lang="en-US" altLang="zh-TW" sz="1600" b="0" i="1" smtClean="0">
                                  <a:latin typeface="Cambria Math" panose="02040503050406030204" pitchFamily="18" charset="0"/>
                                </a:rPr>
                                <m:t>, </m:t>
                              </m:r>
                              <m:r>
                                <a:rPr lang="en-US" altLang="zh-TW" sz="1600" b="0" i="1" smtClean="0">
                                  <a:latin typeface="Cambria Math" panose="02040503050406030204" pitchFamily="18" charset="0"/>
                                </a:rPr>
                                <m:t>1</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1</m:t>
                              </m:r>
                              <m:r>
                                <a:rPr lang="en-US" altLang="zh-TW" sz="1600" b="0" i="1" smtClean="0">
                                  <a:latin typeface="Cambria Math" panose="02040503050406030204" pitchFamily="18" charset="0"/>
                                </a:rPr>
                                <m:t>, </m:t>
                              </m:r>
                              <m:r>
                                <a:rPr lang="en-US" altLang="zh-TW" sz="1600" b="0" i="1" smtClean="0">
                                  <a:latin typeface="Cambria Math" panose="02040503050406030204" pitchFamily="18" charset="0"/>
                                </a:rPr>
                                <m:t>1</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5</m:t>
                              </m:r>
                              <m:r>
                                <a:rPr lang="en-US" altLang="zh-TW" sz="1600" b="0" i="1" smtClean="0">
                                  <a:latin typeface="Cambria Math" panose="02040503050406030204" pitchFamily="18" charset="0"/>
                                </a:rPr>
                                <m:t>, </m:t>
                              </m:r>
                              <m:r>
                                <a:rPr lang="en-US" altLang="zh-TW" sz="1600" b="0" i="1" smtClean="0">
                                  <a:latin typeface="Cambria Math" panose="02040503050406030204" pitchFamily="18" charset="0"/>
                                </a:rPr>
                                <m:t>4</m:t>
                              </m:r>
                            </m:oMath>
                          </a14:m>
                          <a:r>
                            <a:rPr lang="en-US" altLang="zh-TW" sz="1600" dirty="0"/>
                            <a:t>.5</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0</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3</m:t>
                                </m:r>
                                <m:r>
                                  <a:rPr lang="en-US" altLang="zh-TW" sz="1600" b="0" i="1" smtClean="0">
                                    <a:latin typeface="Cambria Math" panose="02040503050406030204" pitchFamily="18" charset="0"/>
                                  </a:rPr>
                                  <m:t>, </m:t>
                                </m:r>
                                <m:r>
                                  <a:rPr lang="en-US" altLang="zh-TW" sz="1600" b="0" i="1" smtClean="0">
                                    <a:latin typeface="Cambria Math" panose="02040503050406030204" pitchFamily="18" charset="0"/>
                                  </a:rPr>
                                  <m:t>1</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1</m:t>
                                </m:r>
                                <m:r>
                                  <a:rPr lang="en-US" altLang="zh-TW" sz="1600" b="0" i="1" smtClean="0">
                                    <a:latin typeface="Cambria Math" panose="02040503050406030204" pitchFamily="18" charset="0"/>
                                  </a:rPr>
                                  <m:t>, </m:t>
                                </m:r>
                                <m:r>
                                  <a:rPr lang="en-US" altLang="zh-TW" sz="1600" b="0" i="1" smtClean="0">
                                    <a:latin typeface="Cambria Math" panose="02040503050406030204" pitchFamily="18" charset="0"/>
                                  </a:rPr>
                                  <m:t>1</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5</m:t>
                                </m:r>
                                <m:r>
                                  <a:rPr lang="en-US" altLang="zh-TW" sz="1600" b="0" i="1" smtClean="0">
                                    <a:latin typeface="Cambria Math" panose="02040503050406030204" pitchFamily="18" charset="0"/>
                                  </a:rPr>
                                  <m:t>, </m:t>
                                </m:r>
                                <m:r>
                                  <a:rPr lang="en-US" altLang="zh-TW" sz="1600" b="0" i="1" smtClean="0">
                                    <a:latin typeface="Cambria Math" panose="02040503050406030204" pitchFamily="18" charset="0"/>
                                  </a:rPr>
                                  <m:t>3</m:t>
                                </m:r>
                              </m:oMath>
                            </m:oMathPara>
                          </a14:m>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148351624"/>
                      </a:ext>
                    </a:extLst>
                  </a:tr>
                  <a:tr h="373828">
                    <a:tc>
                      <a:txBody>
                        <a:bodyPr/>
                        <a:lstStyle/>
                        <a:p>
                          <a:pPr algn="ctr"/>
                          <a:r>
                            <a:rPr lang="en-US" altLang="zh-TW" sz="1600" dirty="0"/>
                            <a:t>Bottom B.C.</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algn="ctr"/>
                          <a:r>
                            <a:rPr lang="en-US" altLang="zh-TW" sz="1600" dirty="0">
                              <a:solidFill>
                                <a:schemeClr val="bg1">
                                  <a:lumMod val="50000"/>
                                </a:schemeClr>
                              </a:solidFill>
                            </a:rPr>
                            <a:t>Exponential decay</a:t>
                          </a:r>
                          <a:endParaRPr lang="zh-TW" altLang="en-US" sz="1600" dirty="0">
                            <a:solidFill>
                              <a:schemeClr val="bg1">
                                <a:lumMod val="50000"/>
                              </a:schemeClr>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2016906838"/>
                      </a:ext>
                    </a:extLst>
                  </a:tr>
                  <a:tr h="373828">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h</m:t>
                                </m:r>
                              </m:oMath>
                            </m:oMathPara>
                          </a14:m>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algn="ctr"/>
                          <a14:m>
                            <m:oMathPara xmlns:m="http://schemas.openxmlformats.org/officeDocument/2006/math">
                              <m:oMathParaPr>
                                <m:jc m:val="centerGroup"/>
                              </m:oMathParaPr>
                              <m:oMath xmlns:m="http://schemas.openxmlformats.org/officeDocument/2006/math">
                                <m:r>
                                  <a:rPr lang="en-US" altLang="zh-TW" sz="1600" b="0" i="1" smtClean="0">
                                    <a:solidFill>
                                      <a:schemeClr val="bg1">
                                        <a:lumMod val="50000"/>
                                      </a:schemeClr>
                                    </a:solidFill>
                                    <a:latin typeface="Cambria Math" panose="02040503050406030204" pitchFamily="18" charset="0"/>
                                  </a:rPr>
                                  <m:t>3</m:t>
                                </m:r>
                                <m:r>
                                  <a:rPr lang="en-US" altLang="zh-TW" sz="1600" b="0" i="1" smtClean="0">
                                    <a:solidFill>
                                      <a:schemeClr val="bg1">
                                        <a:lumMod val="50000"/>
                                      </a:schemeClr>
                                    </a:solidFill>
                                    <a:latin typeface="Cambria Math" panose="02040503050406030204" pitchFamily="18" charset="0"/>
                                  </a:rPr>
                                  <m:t>𝜆</m:t>
                                </m:r>
                              </m:oMath>
                            </m:oMathPara>
                          </a14:m>
                          <a:endParaRPr lang="zh-TW" altLang="en-US" sz="1600" dirty="0">
                            <a:solidFill>
                              <a:schemeClr val="bg1">
                                <a:lumMod val="50000"/>
                              </a:schemeClr>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292700071"/>
                      </a:ext>
                    </a:extLst>
                  </a:tr>
                  <a:tr h="373828">
                    <a:tc>
                      <a:txBody>
                        <a:bodyPr/>
                        <a:lstStyle/>
                        <a:p>
                          <a:pPr algn="ctr"/>
                          <a:r>
                            <a:rPr lang="en-US" altLang="zh-TW" sz="1600" dirty="0"/>
                            <a:t>Number of domains</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algn="ctr"/>
                          <a14:m>
                            <m:oMathPara xmlns:m="http://schemas.openxmlformats.org/officeDocument/2006/math">
                              <m:oMathParaPr>
                                <m:jc m:val="centerGroup"/>
                              </m:oMathParaPr>
                              <m:oMath xmlns:m="http://schemas.openxmlformats.org/officeDocument/2006/math">
                                <m:r>
                                  <a:rPr lang="en-US" altLang="zh-TW" sz="1600" i="1" dirty="0" smtClean="0">
                                    <a:solidFill>
                                      <a:schemeClr val="bg1">
                                        <a:lumMod val="50000"/>
                                      </a:schemeClr>
                                    </a:solidFill>
                                    <a:latin typeface="Cambria Math" panose="02040503050406030204" pitchFamily="18" charset="0"/>
                                  </a:rPr>
                                  <m:t>4</m:t>
                                </m:r>
                              </m:oMath>
                            </m:oMathPara>
                          </a14:m>
                          <a:endParaRPr lang="zh-TW" altLang="en-US" sz="1600" dirty="0">
                            <a:solidFill>
                              <a:schemeClr val="bg1">
                                <a:lumMod val="50000"/>
                              </a:schemeClr>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1532198884"/>
                      </a:ext>
                    </a:extLst>
                  </a:tr>
                  <a:tr h="373828">
                    <a:tc>
                      <a:txBody>
                        <a:bodyPr/>
                        <a:lstStyle/>
                        <a:p>
                          <a:pPr algn="ctr"/>
                          <a:r>
                            <a:rPr lang="en-US" altLang="zh-TW" sz="1600" dirty="0"/>
                            <a:t>GEP solver</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algn="ctr"/>
                          <a:r>
                            <a:rPr lang="en-US" altLang="zh-TW" sz="1600" dirty="0">
                              <a:solidFill>
                                <a:schemeClr val="bg1">
                                  <a:lumMod val="50000"/>
                                </a:schemeClr>
                              </a:solidFill>
                            </a:rPr>
                            <a:t>Inverse A</a:t>
                          </a:r>
                          <a:endParaRPr lang="zh-TW" altLang="en-US" sz="1600" dirty="0">
                            <a:solidFill>
                              <a:schemeClr val="bg1">
                                <a:lumMod val="50000"/>
                              </a:schemeClr>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4266593536"/>
                      </a:ext>
                    </a:extLst>
                  </a:tr>
                  <a:tr h="373828">
                    <a:tc>
                      <a:txBody>
                        <a:bodyPr/>
                        <a:lstStyle/>
                        <a:p>
                          <a:pPr algn="ctr"/>
                          <a:r>
                            <a:rPr lang="en-US" altLang="zh-TW" sz="1600" dirty="0"/>
                            <a:t>Balancing</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algn="ctr"/>
                          <a:r>
                            <a:rPr lang="en-US" altLang="zh-TW" sz="1600" dirty="0">
                              <a:solidFill>
                                <a:schemeClr val="bg1">
                                  <a:lumMod val="50000"/>
                                </a:schemeClr>
                              </a:solidFill>
                            </a:rPr>
                            <a:t>Yes</a:t>
                          </a:r>
                          <a:endParaRPr lang="zh-TW" altLang="en-US" sz="1600" dirty="0">
                            <a:solidFill>
                              <a:schemeClr val="bg1">
                                <a:lumMod val="50000"/>
                              </a:schemeClr>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1555695833"/>
                      </a:ext>
                    </a:extLst>
                  </a:tr>
                  <a:tr h="373828">
                    <a:tc>
                      <a:txBody>
                        <a:bodyPr/>
                        <a:lstStyle/>
                        <a:p>
                          <a:pPr algn="ctr"/>
                          <a:r>
                            <a:rPr lang="en-US" altLang="zh-TW" sz="1600" dirty="0"/>
                            <a:t>De-singularize</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bg1">
                                  <a:lumMod val="50000"/>
                                </a:schemeClr>
                              </a:solidFill>
                            </a:rPr>
                            <a:t>Yes</a:t>
                          </a:r>
                          <a:endParaRPr lang="zh-TW" altLang="en-US" sz="1600" dirty="0">
                            <a:solidFill>
                              <a:schemeClr val="bg1">
                                <a:lumMod val="50000"/>
                              </a:schemeClr>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132973960"/>
                      </a:ext>
                    </a:extLst>
                  </a:tr>
                </a:tbl>
              </a:graphicData>
            </a:graphic>
          </p:graphicFrame>
        </mc:Choice>
        <mc:Fallback>
          <p:graphicFrame>
            <p:nvGraphicFramePr>
              <p:cNvPr id="4" name="表格 3">
                <a:extLst>
                  <a:ext uri="{FF2B5EF4-FFF2-40B4-BE49-F238E27FC236}">
                    <a16:creationId xmlns:a16="http://schemas.microsoft.com/office/drawing/2014/main" id="{DD97092C-5719-4C9E-8F70-1FE1ED46D754}"/>
                  </a:ext>
                </a:extLst>
              </p:cNvPr>
              <p:cNvGraphicFramePr>
                <a:graphicFrameLocks noGrp="1"/>
              </p:cNvGraphicFramePr>
              <p:nvPr>
                <p:extLst>
                  <p:ext uri="{D42A27DB-BD31-4B8C-83A1-F6EECF244321}">
                    <p14:modId xmlns:p14="http://schemas.microsoft.com/office/powerpoint/2010/main" val="2511327625"/>
                  </p:ext>
                </p:extLst>
              </p:nvPr>
            </p:nvGraphicFramePr>
            <p:xfrm>
              <a:off x="344891" y="3024643"/>
              <a:ext cx="4929616" cy="3574411"/>
            </p:xfrm>
            <a:graphic>
              <a:graphicData uri="http://schemas.openxmlformats.org/drawingml/2006/table">
                <a:tbl>
                  <a:tblPr firstRow="1" bandRow="1">
                    <a:tableStyleId>{2D5ABB26-0587-4C30-8999-92F81FD0307C}</a:tableStyleId>
                  </a:tblPr>
                  <a:tblGrid>
                    <a:gridCol w="1942000">
                      <a:extLst>
                        <a:ext uri="{9D8B030D-6E8A-4147-A177-3AD203B41FA5}">
                          <a16:colId xmlns:a16="http://schemas.microsoft.com/office/drawing/2014/main" val="2182639943"/>
                        </a:ext>
                      </a:extLst>
                    </a:gridCol>
                    <a:gridCol w="1578400">
                      <a:extLst>
                        <a:ext uri="{9D8B030D-6E8A-4147-A177-3AD203B41FA5}">
                          <a16:colId xmlns:a16="http://schemas.microsoft.com/office/drawing/2014/main" val="3293671303"/>
                        </a:ext>
                      </a:extLst>
                    </a:gridCol>
                    <a:gridCol w="1409216">
                      <a:extLst>
                        <a:ext uri="{9D8B030D-6E8A-4147-A177-3AD203B41FA5}">
                          <a16:colId xmlns:a16="http://schemas.microsoft.com/office/drawing/2014/main" val="3176032389"/>
                        </a:ext>
                      </a:extLst>
                    </a:gridCol>
                  </a:tblGrid>
                  <a:tr h="373828">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3"/>
                          <a:stretch>
                            <a:fillRect l="-313" t="-3279" r="-154859" b="-877049"/>
                          </a:stretch>
                        </a:blipFill>
                      </a:tcPr>
                    </a:tc>
                    <a:tc gridSpan="2">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3"/>
                          <a:stretch>
                            <a:fillRect l="-65173" t="-3279" r="-611" b="-877049"/>
                          </a:stretch>
                        </a:blipFill>
                      </a:tcPr>
                    </a:tc>
                    <a:tc hMerge="1">
                      <a:txBody>
                        <a:bodyPr/>
                        <a:lstStyle/>
                        <a:p>
                          <a:endParaRPr lang="zh-TW" altLang="en-US"/>
                        </a:p>
                      </a:txBody>
                      <a:tcPr/>
                    </a:tc>
                    <a:extLst>
                      <a:ext uri="{0D108BD9-81ED-4DB2-BD59-A6C34878D82A}">
                        <a16:rowId xmlns:a16="http://schemas.microsoft.com/office/drawing/2014/main" val="129540877"/>
                      </a:ext>
                    </a:extLst>
                  </a:tr>
                  <a:tr h="583787">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3"/>
                          <a:stretch>
                            <a:fillRect l="-313" t="-65625" r="-154859" b="-457292"/>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3"/>
                          <a:stretch>
                            <a:fillRect l="-123552" t="-65625" r="-90734" b="-457292"/>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3"/>
                          <a:stretch>
                            <a:fillRect l="-249569" t="-65625" r="-1293" b="-457292"/>
                          </a:stretch>
                        </a:blipFill>
                      </a:tcPr>
                    </a:tc>
                    <a:extLst>
                      <a:ext uri="{0D108BD9-81ED-4DB2-BD59-A6C34878D82A}">
                        <a16:rowId xmlns:a16="http://schemas.microsoft.com/office/drawing/2014/main" val="1093100908"/>
                      </a:ext>
                    </a:extLst>
                  </a:tr>
                  <a:tr h="373828">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3"/>
                          <a:stretch>
                            <a:fillRect l="-313" t="-256452" r="-154859" b="-608065"/>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3"/>
                          <a:stretch>
                            <a:fillRect l="-123552" t="-256452" r="-90734" b="-608065"/>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3"/>
                          <a:stretch>
                            <a:fillRect l="-249569" t="-256452" r="-1293" b="-608065"/>
                          </a:stretch>
                        </a:blipFill>
                      </a:tcPr>
                    </a:tc>
                    <a:extLst>
                      <a:ext uri="{0D108BD9-81ED-4DB2-BD59-A6C34878D82A}">
                        <a16:rowId xmlns:a16="http://schemas.microsoft.com/office/drawing/2014/main" val="1148351624"/>
                      </a:ext>
                    </a:extLst>
                  </a:tr>
                  <a:tr h="373828">
                    <a:tc>
                      <a:txBody>
                        <a:bodyPr/>
                        <a:lstStyle/>
                        <a:p>
                          <a:pPr algn="ctr"/>
                          <a:r>
                            <a:rPr lang="en-US" altLang="zh-TW" sz="1600" dirty="0"/>
                            <a:t>Bottom B.C.</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algn="ctr"/>
                          <a:r>
                            <a:rPr lang="en-US" altLang="zh-TW" sz="1600" dirty="0">
                              <a:solidFill>
                                <a:schemeClr val="bg1">
                                  <a:lumMod val="50000"/>
                                </a:schemeClr>
                              </a:solidFill>
                            </a:rPr>
                            <a:t>Exponential decay</a:t>
                          </a:r>
                          <a:endParaRPr lang="zh-TW" altLang="en-US" sz="1600" dirty="0">
                            <a:solidFill>
                              <a:schemeClr val="bg1">
                                <a:lumMod val="50000"/>
                              </a:schemeClr>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2016906838"/>
                      </a:ext>
                    </a:extLst>
                  </a:tr>
                  <a:tr h="373828">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3"/>
                          <a:stretch>
                            <a:fillRect l="-313" t="-462295" r="-154859" b="-418033"/>
                          </a:stretch>
                        </a:blipFill>
                      </a:tcPr>
                    </a:tc>
                    <a:tc gridSpan="2">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3"/>
                          <a:stretch>
                            <a:fillRect l="-65173" t="-462295" r="-611" b="-418033"/>
                          </a:stretch>
                        </a:blipFill>
                      </a:tcPr>
                    </a:tc>
                    <a:tc hMerge="1">
                      <a:txBody>
                        <a:bodyPr/>
                        <a:lstStyle/>
                        <a:p>
                          <a:endParaRPr lang="zh-TW" altLang="en-US"/>
                        </a:p>
                      </a:txBody>
                      <a:tcPr/>
                    </a:tc>
                    <a:extLst>
                      <a:ext uri="{0D108BD9-81ED-4DB2-BD59-A6C34878D82A}">
                        <a16:rowId xmlns:a16="http://schemas.microsoft.com/office/drawing/2014/main" val="292700071"/>
                      </a:ext>
                    </a:extLst>
                  </a:tr>
                  <a:tr h="373828">
                    <a:tc>
                      <a:txBody>
                        <a:bodyPr/>
                        <a:lstStyle/>
                        <a:p>
                          <a:pPr algn="ctr"/>
                          <a:r>
                            <a:rPr lang="en-US" altLang="zh-TW" sz="1600" dirty="0"/>
                            <a:t>Number of domains</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3"/>
                          <a:stretch>
                            <a:fillRect l="-65173" t="-553226" r="-611" b="-311290"/>
                          </a:stretch>
                        </a:blipFill>
                      </a:tcPr>
                    </a:tc>
                    <a:tc hMerge="1">
                      <a:txBody>
                        <a:bodyPr/>
                        <a:lstStyle/>
                        <a:p>
                          <a:endParaRPr lang="zh-TW" altLang="en-US"/>
                        </a:p>
                      </a:txBody>
                      <a:tcPr/>
                    </a:tc>
                    <a:extLst>
                      <a:ext uri="{0D108BD9-81ED-4DB2-BD59-A6C34878D82A}">
                        <a16:rowId xmlns:a16="http://schemas.microsoft.com/office/drawing/2014/main" val="1532198884"/>
                      </a:ext>
                    </a:extLst>
                  </a:tr>
                  <a:tr h="373828">
                    <a:tc>
                      <a:txBody>
                        <a:bodyPr/>
                        <a:lstStyle/>
                        <a:p>
                          <a:pPr algn="ctr"/>
                          <a:r>
                            <a:rPr lang="en-US" altLang="zh-TW" sz="1600" dirty="0"/>
                            <a:t>GEP solver</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algn="ctr"/>
                          <a:r>
                            <a:rPr lang="en-US" altLang="zh-TW" sz="1600" dirty="0">
                              <a:solidFill>
                                <a:schemeClr val="bg1">
                                  <a:lumMod val="50000"/>
                                </a:schemeClr>
                              </a:solidFill>
                            </a:rPr>
                            <a:t>Inverse A</a:t>
                          </a:r>
                          <a:endParaRPr lang="zh-TW" altLang="en-US" sz="1600" dirty="0">
                            <a:solidFill>
                              <a:schemeClr val="bg1">
                                <a:lumMod val="50000"/>
                              </a:schemeClr>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4266593536"/>
                      </a:ext>
                    </a:extLst>
                  </a:tr>
                  <a:tr h="373828">
                    <a:tc>
                      <a:txBody>
                        <a:bodyPr/>
                        <a:lstStyle/>
                        <a:p>
                          <a:pPr algn="ctr"/>
                          <a:r>
                            <a:rPr lang="en-US" altLang="zh-TW" sz="1600" dirty="0"/>
                            <a:t>Balancing</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algn="ctr"/>
                          <a:r>
                            <a:rPr lang="en-US" altLang="zh-TW" sz="1600" dirty="0">
                              <a:solidFill>
                                <a:schemeClr val="bg1">
                                  <a:lumMod val="50000"/>
                                </a:schemeClr>
                              </a:solidFill>
                            </a:rPr>
                            <a:t>Yes</a:t>
                          </a:r>
                          <a:endParaRPr lang="zh-TW" altLang="en-US" sz="1600" dirty="0">
                            <a:solidFill>
                              <a:schemeClr val="bg1">
                                <a:lumMod val="50000"/>
                              </a:schemeClr>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1555695833"/>
                      </a:ext>
                    </a:extLst>
                  </a:tr>
                  <a:tr h="373828">
                    <a:tc>
                      <a:txBody>
                        <a:bodyPr/>
                        <a:lstStyle/>
                        <a:p>
                          <a:pPr algn="ctr"/>
                          <a:r>
                            <a:rPr lang="en-US" altLang="zh-TW" sz="1600" dirty="0"/>
                            <a:t>De-singularize</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bg1">
                                  <a:lumMod val="50000"/>
                                </a:schemeClr>
                              </a:solidFill>
                            </a:rPr>
                            <a:t>Yes</a:t>
                          </a:r>
                          <a:endParaRPr lang="zh-TW" altLang="en-US" sz="1600" dirty="0">
                            <a:solidFill>
                              <a:schemeClr val="bg1">
                                <a:lumMod val="50000"/>
                              </a:schemeClr>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132973960"/>
                      </a:ext>
                    </a:extLst>
                  </a:tr>
                </a:tbl>
              </a:graphicData>
            </a:graphic>
          </p:graphicFrame>
        </mc:Fallback>
      </mc:AlternateContent>
      <p:sp>
        <p:nvSpPr>
          <p:cNvPr id="7" name="流程圖: 程序 6">
            <a:extLst>
              <a:ext uri="{FF2B5EF4-FFF2-40B4-BE49-F238E27FC236}">
                <a16:creationId xmlns:a16="http://schemas.microsoft.com/office/drawing/2014/main" id="{3F8760A9-AFD2-4E4E-A72C-BF9C8F27FE60}"/>
              </a:ext>
            </a:extLst>
          </p:cNvPr>
          <p:cNvSpPr/>
          <p:nvPr/>
        </p:nvSpPr>
        <p:spPr>
          <a:xfrm>
            <a:off x="2221075" y="2509258"/>
            <a:ext cx="1254058" cy="350195"/>
          </a:xfrm>
          <a:prstGeom prst="flowChartProcess">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Test case</a:t>
            </a:r>
            <a:endParaRPr lang="zh-TW" altLang="en-US" dirty="0">
              <a:solidFill>
                <a:schemeClr val="tx1"/>
              </a:solidFill>
            </a:endParaRPr>
          </a:p>
        </p:txBody>
      </p:sp>
      <p:grpSp>
        <p:nvGrpSpPr>
          <p:cNvPr id="5" name="群組 4">
            <a:extLst>
              <a:ext uri="{FF2B5EF4-FFF2-40B4-BE49-F238E27FC236}">
                <a16:creationId xmlns:a16="http://schemas.microsoft.com/office/drawing/2014/main" id="{2ED77F58-6C1F-4CC0-AE0C-6CB466B718AD}"/>
              </a:ext>
            </a:extLst>
          </p:cNvPr>
          <p:cNvGrpSpPr/>
          <p:nvPr/>
        </p:nvGrpSpPr>
        <p:grpSpPr>
          <a:xfrm>
            <a:off x="5523373" y="3592958"/>
            <a:ext cx="4000627" cy="3006096"/>
            <a:chOff x="2500836" y="3600316"/>
            <a:chExt cx="4000627" cy="3006096"/>
          </a:xfrm>
        </p:grpSpPr>
        <p:pic>
          <p:nvPicPr>
            <p:cNvPr id="9" name="圖片 8">
              <a:extLst>
                <a:ext uri="{FF2B5EF4-FFF2-40B4-BE49-F238E27FC236}">
                  <a16:creationId xmlns:a16="http://schemas.microsoft.com/office/drawing/2014/main" id="{CD98DB35-CCA1-40AD-9264-3723A27248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0836" y="3600316"/>
              <a:ext cx="4000627" cy="3006096"/>
            </a:xfrm>
            <a:prstGeom prst="rect">
              <a:avLst/>
            </a:prstGeom>
          </p:spPr>
        </p:pic>
        <p:cxnSp>
          <p:nvCxnSpPr>
            <p:cNvPr id="11" name="直線接點 10">
              <a:extLst>
                <a:ext uri="{FF2B5EF4-FFF2-40B4-BE49-F238E27FC236}">
                  <a16:creationId xmlns:a16="http://schemas.microsoft.com/office/drawing/2014/main" id="{924D0A8F-E293-455E-9031-BF57ADF5484F}"/>
                </a:ext>
              </a:extLst>
            </p:cNvPr>
            <p:cNvCxnSpPr>
              <a:cxnSpLocks/>
            </p:cNvCxnSpPr>
            <p:nvPr/>
          </p:nvCxnSpPr>
          <p:spPr>
            <a:xfrm flipV="1">
              <a:off x="5065144" y="3677261"/>
              <a:ext cx="0" cy="2483683"/>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78C7D36C-F655-49F7-B2EA-8A7F78D479E0}"/>
                </a:ext>
              </a:extLst>
            </p:cNvPr>
            <p:cNvCxnSpPr>
              <a:cxnSpLocks/>
            </p:cNvCxnSpPr>
            <p:nvPr/>
          </p:nvCxnSpPr>
          <p:spPr>
            <a:xfrm flipV="1">
              <a:off x="4028551" y="3677261"/>
              <a:ext cx="0" cy="2483683"/>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0DA12960-3F34-45D0-AE0A-2AD104599767}"/>
                </a:ext>
              </a:extLst>
            </p:cNvPr>
            <p:cNvCxnSpPr>
              <a:cxnSpLocks/>
            </p:cNvCxnSpPr>
            <p:nvPr/>
          </p:nvCxnSpPr>
          <p:spPr>
            <a:xfrm flipV="1">
              <a:off x="6129971" y="4345808"/>
              <a:ext cx="0" cy="1833781"/>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6715EF1F-AACB-410E-A8BE-538A2D25E8C5}"/>
                </a:ext>
              </a:extLst>
            </p:cNvPr>
            <p:cNvCxnSpPr>
              <a:cxnSpLocks/>
            </p:cNvCxnSpPr>
            <p:nvPr/>
          </p:nvCxnSpPr>
          <p:spPr>
            <a:xfrm flipV="1">
              <a:off x="3777879" y="3677261"/>
              <a:ext cx="0" cy="2483683"/>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606DA8CF-50CF-410F-83A1-D748CA6776BC}"/>
                </a:ext>
              </a:extLst>
            </p:cNvPr>
            <p:cNvCxnSpPr>
              <a:cxnSpLocks/>
            </p:cNvCxnSpPr>
            <p:nvPr/>
          </p:nvCxnSpPr>
          <p:spPr>
            <a:xfrm flipV="1">
              <a:off x="3277014" y="3677261"/>
              <a:ext cx="0" cy="2519580"/>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2" name="流程圖: 程序 11">
                <a:extLst>
                  <a:ext uri="{FF2B5EF4-FFF2-40B4-BE49-F238E27FC236}">
                    <a16:creationId xmlns:a16="http://schemas.microsoft.com/office/drawing/2014/main" id="{6F1240DA-264A-4FEF-821A-F92F91A342F4}"/>
                  </a:ext>
                </a:extLst>
              </p:cNvPr>
              <p:cNvSpPr/>
              <p:nvPr/>
            </p:nvSpPr>
            <p:spPr>
              <a:xfrm>
                <a:off x="6038919" y="1242333"/>
                <a:ext cx="3278223" cy="1575882"/>
              </a:xfrm>
              <a:prstGeom prst="flowChartProcess">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ts val="3360"/>
                  </a:lnSpc>
                  <a:spcBef>
                    <a:spcPts val="0"/>
                  </a:spcBef>
                </a:pPr>
                <a:r>
                  <a:rPr lang="en-US" altLang="zh-TW" sz="1600" b="1" dirty="0">
                    <a:solidFill>
                      <a:schemeClr val="tx1"/>
                    </a:solidFill>
                    <a:latin typeface="Calibri" panose="020F0502020204030204" pitchFamily="34" charset="0"/>
                    <a:cs typeface="Calibri" panose="020F0502020204030204" pitchFamily="34" charset="0"/>
                  </a:rPr>
                  <a:t>Characteristic scale</a:t>
                </a:r>
              </a:p>
              <a:p>
                <a:pPr marL="180000">
                  <a:lnSpc>
                    <a:spcPts val="3360"/>
                  </a:lnSpc>
                  <a:spcBef>
                    <a:spcPts val="0"/>
                  </a:spcBef>
                </a:pPr>
                <a14:m>
                  <m:oMath xmlns:m="http://schemas.openxmlformats.org/officeDocument/2006/math">
                    <m:d>
                      <m:dPr>
                        <m:begChr m:val="["/>
                        <m:endChr m:val="]"/>
                        <m:ctrlPr>
                          <a:rPr lang="en-US" altLang="zh-TW" sz="1600" i="1" smtClean="0">
                            <a:solidFill>
                              <a:schemeClr val="tx1"/>
                            </a:solidFill>
                            <a:latin typeface="Cambria Math" panose="02040503050406030204" pitchFamily="18" charset="0"/>
                          </a:rPr>
                        </m:ctrlPr>
                      </m:dPr>
                      <m:e>
                        <m:r>
                          <a:rPr lang="zh-TW" altLang="en-US" sz="1600" i="1" smtClean="0">
                            <a:solidFill>
                              <a:schemeClr val="tx1"/>
                            </a:solidFill>
                            <a:latin typeface="Cambria Math" panose="02040503050406030204" pitchFamily="18" charset="0"/>
                          </a:rPr>
                          <m:t>𝒱</m:t>
                        </m:r>
                      </m:e>
                    </m:d>
                    <m:r>
                      <a:rPr lang="en-US" altLang="zh-TW" sz="1600" i="1">
                        <a:solidFill>
                          <a:schemeClr val="tx1"/>
                        </a:solidFill>
                        <a:latin typeface="Cambria Math" panose="02040503050406030204" pitchFamily="18" charset="0"/>
                      </a:rPr>
                      <m:t>=</m:t>
                    </m:r>
                    <m:sSub>
                      <m:sSubPr>
                        <m:ctrlPr>
                          <a:rPr lang="en-US" altLang="zh-TW" sz="1600" i="1">
                            <a:solidFill>
                              <a:schemeClr val="tx1"/>
                            </a:solidFill>
                            <a:latin typeface="Cambria Math" panose="02040503050406030204" pitchFamily="18" charset="0"/>
                          </a:rPr>
                        </m:ctrlPr>
                      </m:sSubPr>
                      <m:e>
                        <m:r>
                          <a:rPr lang="en-US" altLang="zh-TW" sz="1600" i="1">
                            <a:solidFill>
                              <a:schemeClr val="tx1"/>
                            </a:solidFill>
                            <a:latin typeface="Cambria Math" panose="02040503050406030204" pitchFamily="18" charset="0"/>
                          </a:rPr>
                          <m:t>𝑈</m:t>
                        </m:r>
                      </m:e>
                      <m:sub>
                        <m:r>
                          <a:rPr lang="en-US" altLang="zh-TW" sz="1600" i="1">
                            <a:solidFill>
                              <a:schemeClr val="tx1"/>
                            </a:solidFill>
                            <a:latin typeface="Cambria Math" panose="02040503050406030204" pitchFamily="18" charset="0"/>
                          </a:rPr>
                          <m:t>∞</m:t>
                        </m:r>
                      </m:sub>
                    </m:sSub>
                  </m:oMath>
                </a14:m>
                <a:r>
                  <a:rPr lang="en-US" altLang="zh-TW" sz="1600" dirty="0">
                    <a:solidFill>
                      <a:schemeClr val="tx1"/>
                    </a:solidFill>
                    <a:latin typeface="Cambria Math" panose="02040503050406030204" pitchFamily="18" charset="0"/>
                  </a:rPr>
                  <a:t>: </a:t>
                </a:r>
                <a:r>
                  <a:rPr lang="en-US" altLang="zh-TW" sz="1600" dirty="0">
                    <a:solidFill>
                      <a:schemeClr val="tx1"/>
                    </a:solidFill>
                  </a:rPr>
                  <a:t>free-stream velocity</a:t>
                </a:r>
              </a:p>
              <a:p>
                <a:pPr marL="180000">
                  <a:lnSpc>
                    <a:spcPts val="3360"/>
                  </a:lnSpc>
                  <a:spcBef>
                    <a:spcPts val="0"/>
                  </a:spcBef>
                </a:pPr>
                <a14:m>
                  <m:oMath xmlns:m="http://schemas.openxmlformats.org/officeDocument/2006/math">
                    <m:d>
                      <m:dPr>
                        <m:begChr m:val="["/>
                        <m:endChr m:val="]"/>
                        <m:ctrlPr>
                          <a:rPr lang="en-US" altLang="zh-TW" sz="1600" i="1">
                            <a:solidFill>
                              <a:schemeClr val="tx1"/>
                            </a:solidFill>
                            <a:latin typeface="Cambria Math" panose="02040503050406030204" pitchFamily="18" charset="0"/>
                          </a:rPr>
                        </m:ctrlPr>
                      </m:dPr>
                      <m:e>
                        <m:r>
                          <a:rPr lang="en-US" altLang="zh-TW" sz="1600" i="1" smtClean="0">
                            <a:solidFill>
                              <a:schemeClr val="tx1"/>
                            </a:solidFill>
                            <a:latin typeface="Cambria Math" panose="02040503050406030204" pitchFamily="18" charset="0"/>
                            <a:ea typeface="Cambria Math" panose="02040503050406030204" pitchFamily="18" charset="0"/>
                          </a:rPr>
                          <m:t>ℒ</m:t>
                        </m:r>
                      </m:e>
                    </m:d>
                    <m:r>
                      <a:rPr lang="en-US" altLang="zh-TW" sz="1600" i="1">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𝑑</m:t>
                    </m:r>
                    <m:r>
                      <a:rPr lang="en-US" altLang="zh-TW" sz="1600" b="0" i="1" smtClean="0">
                        <a:solidFill>
                          <a:schemeClr val="tx1"/>
                        </a:solidFill>
                        <a:latin typeface="Cambria Math" panose="02040503050406030204" pitchFamily="18" charset="0"/>
                      </a:rPr>
                      <m:t>   :</m:t>
                    </m:r>
                  </m:oMath>
                </a14:m>
                <a:r>
                  <a:rPr lang="en-US" altLang="zh-TW" sz="1600" i="1" dirty="0">
                    <a:solidFill>
                      <a:schemeClr val="tx1"/>
                    </a:solidFill>
                  </a:rPr>
                  <a:t> </a:t>
                </a:r>
                <a:r>
                  <a:rPr lang="en-US" altLang="zh-TW" sz="1600" dirty="0">
                    <a:solidFill>
                      <a:schemeClr val="tx1"/>
                    </a:solidFill>
                  </a:rPr>
                  <a:t>cylinder diameter</a:t>
                </a:r>
              </a:p>
            </p:txBody>
          </p:sp>
        </mc:Choice>
        <mc:Fallback>
          <p:sp>
            <p:nvSpPr>
              <p:cNvPr id="12" name="流程圖: 程序 11">
                <a:extLst>
                  <a:ext uri="{FF2B5EF4-FFF2-40B4-BE49-F238E27FC236}">
                    <a16:creationId xmlns:a16="http://schemas.microsoft.com/office/drawing/2014/main" id="{6F1240DA-264A-4FEF-821A-F92F91A342F4}"/>
                  </a:ext>
                </a:extLst>
              </p:cNvPr>
              <p:cNvSpPr>
                <a:spLocks noRot="1" noChangeAspect="1" noMove="1" noResize="1" noEditPoints="1" noAdjustHandles="1" noChangeArrowheads="1" noChangeShapeType="1" noTextEdit="1"/>
              </p:cNvSpPr>
              <p:nvPr/>
            </p:nvSpPr>
            <p:spPr>
              <a:xfrm>
                <a:off x="6038919" y="1242333"/>
                <a:ext cx="3278223" cy="1575882"/>
              </a:xfrm>
              <a:prstGeom prst="flowChartProcess">
                <a:avLst/>
              </a:prstGeom>
              <a:blipFill>
                <a:blip r:embed="rId5"/>
                <a:stretch>
                  <a:fillRect/>
                </a:stretch>
              </a:blipFill>
              <a:ln w="19050">
                <a:solidFill>
                  <a:srgbClr val="C00000"/>
                </a:solidFill>
                <a:prstDash val="dash"/>
              </a:ln>
            </p:spPr>
            <p:txBody>
              <a:bodyPr/>
              <a:lstStyle/>
              <a:p>
                <a:r>
                  <a:rPr lang="zh-TW" altLang="en-US">
                    <a:noFill/>
                  </a:rPr>
                  <a:t> </a:t>
                </a:r>
              </a:p>
            </p:txBody>
          </p:sp>
        </mc:Fallback>
      </mc:AlternateContent>
      <p:pic>
        <p:nvPicPr>
          <p:cNvPr id="6" name="圖片 5">
            <a:extLst>
              <a:ext uri="{FF2B5EF4-FFF2-40B4-BE49-F238E27FC236}">
                <a16:creationId xmlns:a16="http://schemas.microsoft.com/office/drawing/2014/main" id="{A094C56D-5768-4B01-8B9E-2B45750D4C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0925" y="441032"/>
            <a:ext cx="1883739" cy="3968005"/>
          </a:xfrm>
          <a:prstGeom prst="rect">
            <a:avLst/>
          </a:prstGeom>
        </p:spPr>
      </p:pic>
    </p:spTree>
    <p:extLst>
      <p:ext uri="{BB962C8B-B14F-4D97-AF65-F5344CB8AC3E}">
        <p14:creationId xmlns:p14="http://schemas.microsoft.com/office/powerpoint/2010/main" val="3418461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流程圖: 程序 14">
            <a:extLst>
              <a:ext uri="{FF2B5EF4-FFF2-40B4-BE49-F238E27FC236}">
                <a16:creationId xmlns:a16="http://schemas.microsoft.com/office/drawing/2014/main" id="{AB78CAD6-8547-49AB-A678-A8398F398E70}"/>
              </a:ext>
            </a:extLst>
          </p:cNvPr>
          <p:cNvSpPr/>
          <p:nvPr/>
        </p:nvSpPr>
        <p:spPr>
          <a:xfrm>
            <a:off x="3726798" y="1487419"/>
            <a:ext cx="1609725"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流程圖: 程序 15">
            <a:extLst>
              <a:ext uri="{FF2B5EF4-FFF2-40B4-BE49-F238E27FC236}">
                <a16:creationId xmlns:a16="http://schemas.microsoft.com/office/drawing/2014/main" id="{6537A446-27CC-4A32-AF41-DC550FAA0463}"/>
              </a:ext>
            </a:extLst>
          </p:cNvPr>
          <p:cNvSpPr/>
          <p:nvPr/>
        </p:nvSpPr>
        <p:spPr>
          <a:xfrm>
            <a:off x="7941758" y="1484707"/>
            <a:ext cx="1609725"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 name="流程圖: 程序 16">
            <a:extLst>
              <a:ext uri="{FF2B5EF4-FFF2-40B4-BE49-F238E27FC236}">
                <a16:creationId xmlns:a16="http://schemas.microsoft.com/office/drawing/2014/main" id="{F773B25B-285B-4D0E-B555-158B918F272D}"/>
              </a:ext>
            </a:extLst>
          </p:cNvPr>
          <p:cNvSpPr/>
          <p:nvPr/>
        </p:nvSpPr>
        <p:spPr>
          <a:xfrm>
            <a:off x="1427829" y="2884553"/>
            <a:ext cx="741440"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流程圖: 程序 17">
            <a:extLst>
              <a:ext uri="{FF2B5EF4-FFF2-40B4-BE49-F238E27FC236}">
                <a16:creationId xmlns:a16="http://schemas.microsoft.com/office/drawing/2014/main" id="{66AF5204-76CC-460D-86D3-BEF62D1D9F26}"/>
              </a:ext>
            </a:extLst>
          </p:cNvPr>
          <p:cNvSpPr/>
          <p:nvPr/>
        </p:nvSpPr>
        <p:spPr>
          <a:xfrm>
            <a:off x="1427829" y="5177037"/>
            <a:ext cx="741440"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aphicFrame>
        <p:nvGraphicFramePr>
          <p:cNvPr id="4" name="表格 3">
            <a:extLst>
              <a:ext uri="{FF2B5EF4-FFF2-40B4-BE49-F238E27FC236}">
                <a16:creationId xmlns:a16="http://schemas.microsoft.com/office/drawing/2014/main" id="{D00FBDC0-B7EE-4CDF-8C49-5C042023A01D}"/>
              </a:ext>
            </a:extLst>
          </p:cNvPr>
          <p:cNvGraphicFramePr>
            <a:graphicFrameLocks noGrp="1"/>
          </p:cNvGraphicFramePr>
          <p:nvPr>
            <p:extLst>
              <p:ext uri="{D42A27DB-BD31-4B8C-83A1-F6EECF244321}">
                <p14:modId xmlns:p14="http://schemas.microsoft.com/office/powerpoint/2010/main" val="3271187450"/>
              </p:ext>
            </p:extLst>
          </p:nvPr>
        </p:nvGraphicFramePr>
        <p:xfrm>
          <a:off x="1175967" y="1401903"/>
          <a:ext cx="9660646" cy="5086632"/>
        </p:xfrm>
        <a:graphic>
          <a:graphicData uri="http://schemas.openxmlformats.org/drawingml/2006/table">
            <a:tbl>
              <a:tblPr firstRow="1" bandRow="1">
                <a:tableStyleId>{2D5ABB26-0587-4C30-8999-92F81FD0307C}</a:tableStyleId>
              </a:tblPr>
              <a:tblGrid>
                <a:gridCol w="1255948">
                  <a:extLst>
                    <a:ext uri="{9D8B030D-6E8A-4147-A177-3AD203B41FA5}">
                      <a16:colId xmlns:a16="http://schemas.microsoft.com/office/drawing/2014/main" val="3777158392"/>
                    </a:ext>
                  </a:extLst>
                </a:gridCol>
                <a:gridCol w="4202349">
                  <a:extLst>
                    <a:ext uri="{9D8B030D-6E8A-4147-A177-3AD203B41FA5}">
                      <a16:colId xmlns:a16="http://schemas.microsoft.com/office/drawing/2014/main" val="899857799"/>
                    </a:ext>
                  </a:extLst>
                </a:gridCol>
                <a:gridCol w="4202349">
                  <a:extLst>
                    <a:ext uri="{9D8B030D-6E8A-4147-A177-3AD203B41FA5}">
                      <a16:colId xmlns:a16="http://schemas.microsoft.com/office/drawing/2014/main" val="2484253969"/>
                    </a:ext>
                  </a:extLst>
                </a:gridCol>
              </a:tblGrid>
              <a:tr h="480036">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latin typeface="Calibri" panose="020F0502020204030204" pitchFamily="34" charset="0"/>
                          <a:cs typeface="Calibri" panose="020F0502020204030204" pitchFamily="34" charset="0"/>
                        </a:rPr>
                        <a:t>Free slip condition</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latin typeface="Calibri" panose="020F0502020204030204" pitchFamily="34" charset="0"/>
                          <a:cs typeface="Calibri" panose="020F0502020204030204" pitchFamily="34" charset="0"/>
                        </a:rPr>
                        <a:t>Exponential decay</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4012788061"/>
                  </a:ext>
                </a:extLst>
              </a:tr>
              <a:tr h="2303298">
                <a:tc>
                  <a:txBody>
                    <a:bodyPr/>
                    <a:lstStyle/>
                    <a:p>
                      <a:pPr algn="ctr"/>
                      <a:r>
                        <a:rPr lang="en-US" altLang="zh-TW" sz="1600" dirty="0">
                          <a:latin typeface="Calibri" panose="020F0502020204030204" pitchFamily="34" charset="0"/>
                          <a:cs typeface="Calibri" panose="020F0502020204030204" pitchFamily="34" charset="0"/>
                        </a:rPr>
                        <a:t>Inviscid</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3342413447"/>
                  </a:ext>
                </a:extLst>
              </a:tr>
              <a:tr h="2303298">
                <a:tc>
                  <a:txBody>
                    <a:bodyPr/>
                    <a:lstStyle/>
                    <a:p>
                      <a:pPr algn="ctr"/>
                      <a:r>
                        <a:rPr lang="en-US" altLang="zh-TW" sz="1600" dirty="0">
                          <a:latin typeface="Calibri" panose="020F0502020204030204" pitchFamily="34" charset="0"/>
                          <a:cs typeface="Calibri" panose="020F0502020204030204" pitchFamily="34" charset="0"/>
                        </a:rPr>
                        <a:t>Viscous</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984316168"/>
                  </a:ext>
                </a:extLst>
              </a:tr>
            </a:tbl>
          </a:graphicData>
        </a:graphic>
      </p:graphicFrame>
      <p:sp>
        <p:nvSpPr>
          <p:cNvPr id="2" name="標題 1">
            <a:extLst>
              <a:ext uri="{FF2B5EF4-FFF2-40B4-BE49-F238E27FC236}">
                <a16:creationId xmlns:a16="http://schemas.microsoft.com/office/drawing/2014/main" id="{9B5D1213-F383-4704-85FB-DB902E0B7F98}"/>
              </a:ext>
            </a:extLst>
          </p:cNvPr>
          <p:cNvSpPr>
            <a:spLocks noGrp="1"/>
          </p:cNvSpPr>
          <p:nvPr>
            <p:ph type="title"/>
          </p:nvPr>
        </p:nvSpPr>
        <p:spPr/>
        <p:txBody>
          <a:bodyPr/>
          <a:lstStyle/>
          <a:p>
            <a:r>
              <a:rPr lang="en-US" altLang="zh-TW" dirty="0"/>
              <a:t>Convergence test for numerical method ─ Truncation height</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28867A2A-E682-4FED-AA25-1AD7C806416E}"/>
                  </a:ext>
                </a:extLst>
              </p:cNvPr>
              <p:cNvSpPr>
                <a:spLocks noGrp="1"/>
              </p:cNvSpPr>
              <p:nvPr>
                <p:ph idx="1"/>
              </p:nvPr>
            </p:nvSpPr>
            <p:spPr>
              <a:xfrm>
                <a:off x="838200" y="785009"/>
                <a:ext cx="10515600" cy="616894"/>
              </a:xfrm>
            </p:spPr>
            <p:txBody>
              <a:bodyPr/>
              <a:lstStyle/>
              <a:p>
                <a:pPr marL="285750" indent="-285750">
                  <a:buFont typeface="Arial" panose="020B0604020202020204" pitchFamily="34" charset="0"/>
                  <a:buChar char="•"/>
                </a:pPr>
                <a14:m>
                  <m:oMath xmlns:m="http://schemas.openxmlformats.org/officeDocument/2006/math">
                    <m:r>
                      <a:rPr lang="en-US" altLang="zh-TW" b="0" i="1" smtClean="0">
                        <a:latin typeface="Cambria Math" panose="02040503050406030204" pitchFamily="18" charset="0"/>
                      </a:rPr>
                      <m:t>2</m:t>
                    </m:r>
                  </m:oMath>
                </a14:m>
                <a:r>
                  <a:rPr lang="en-US" altLang="zh-TW" dirty="0"/>
                  <a:t> methods : Free slip condition, Exponential decay.</a:t>
                </a:r>
                <a:endParaRPr lang="zh-TW" altLang="en-US" dirty="0"/>
              </a:p>
            </p:txBody>
          </p:sp>
        </mc:Choice>
        <mc:Fallback>
          <p:sp>
            <p:nvSpPr>
              <p:cNvPr id="3" name="內容版面配置區 2">
                <a:extLst>
                  <a:ext uri="{FF2B5EF4-FFF2-40B4-BE49-F238E27FC236}">
                    <a16:creationId xmlns:a16="http://schemas.microsoft.com/office/drawing/2014/main" id="{28867A2A-E682-4FED-AA25-1AD7C806416E}"/>
                  </a:ext>
                </a:extLst>
              </p:cNvPr>
              <p:cNvSpPr>
                <a:spLocks noGrp="1" noRot="1" noChangeAspect="1" noMove="1" noResize="1" noEditPoints="1" noAdjustHandles="1" noChangeArrowheads="1" noChangeShapeType="1" noTextEdit="1"/>
              </p:cNvSpPr>
              <p:nvPr>
                <p:ph idx="1"/>
              </p:nvPr>
            </p:nvSpPr>
            <p:spPr>
              <a:xfrm>
                <a:off x="838200" y="785009"/>
                <a:ext cx="10515600" cy="616894"/>
              </a:xfrm>
              <a:blipFill>
                <a:blip r:embed="rId2"/>
                <a:stretch>
                  <a:fillRect l="-232"/>
                </a:stretch>
              </a:blipFill>
            </p:spPr>
            <p:txBody>
              <a:bodyPr/>
              <a:lstStyle/>
              <a:p>
                <a:r>
                  <a:rPr lang="zh-TW" altLang="en-US">
                    <a:noFill/>
                  </a:rPr>
                  <a:t> </a:t>
                </a:r>
              </a:p>
            </p:txBody>
          </p:sp>
        </mc:Fallback>
      </mc:AlternateContent>
      <p:pic>
        <p:nvPicPr>
          <p:cNvPr id="8" name="圖片 7">
            <a:extLst>
              <a:ext uri="{FF2B5EF4-FFF2-40B4-BE49-F238E27FC236}">
                <a16:creationId xmlns:a16="http://schemas.microsoft.com/office/drawing/2014/main" id="{5E58120D-B5B4-4C1A-A854-01D62C0D7E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8081" y="4223613"/>
            <a:ext cx="3254919" cy="2255194"/>
          </a:xfrm>
          <a:prstGeom prst="rect">
            <a:avLst/>
          </a:prstGeom>
        </p:spPr>
      </p:pic>
      <p:pic>
        <p:nvPicPr>
          <p:cNvPr id="14" name="圖片 13">
            <a:extLst>
              <a:ext uri="{FF2B5EF4-FFF2-40B4-BE49-F238E27FC236}">
                <a16:creationId xmlns:a16="http://schemas.microsoft.com/office/drawing/2014/main" id="{28B51375-9499-4E0F-8A17-71CC85446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5226" y="4223613"/>
            <a:ext cx="3343555" cy="2255194"/>
          </a:xfrm>
          <a:prstGeom prst="rect">
            <a:avLst/>
          </a:prstGeom>
        </p:spPr>
      </p:pic>
      <p:pic>
        <p:nvPicPr>
          <p:cNvPr id="20" name="圖片 19">
            <a:extLst>
              <a:ext uri="{FF2B5EF4-FFF2-40B4-BE49-F238E27FC236}">
                <a16:creationId xmlns:a16="http://schemas.microsoft.com/office/drawing/2014/main" id="{F9ECFF1E-2DB0-4FEA-84D0-072203F77D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8081" y="1911791"/>
            <a:ext cx="3254919" cy="2255194"/>
          </a:xfrm>
          <a:prstGeom prst="rect">
            <a:avLst/>
          </a:prstGeom>
        </p:spPr>
      </p:pic>
      <p:pic>
        <p:nvPicPr>
          <p:cNvPr id="21" name="圖片 20">
            <a:extLst>
              <a:ext uri="{FF2B5EF4-FFF2-40B4-BE49-F238E27FC236}">
                <a16:creationId xmlns:a16="http://schemas.microsoft.com/office/drawing/2014/main" id="{03C1E9E6-7D67-4FDF-AFDE-C1D9E0B6B3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9543" y="1911791"/>
            <a:ext cx="3254919" cy="2255194"/>
          </a:xfrm>
          <a:prstGeom prst="rect">
            <a:avLst/>
          </a:prstGeom>
        </p:spPr>
      </p:pic>
      <p:cxnSp>
        <p:nvCxnSpPr>
          <p:cNvPr id="23" name="直線接點 22">
            <a:extLst>
              <a:ext uri="{FF2B5EF4-FFF2-40B4-BE49-F238E27FC236}">
                <a16:creationId xmlns:a16="http://schemas.microsoft.com/office/drawing/2014/main" id="{3DAE1C60-DCC4-412B-B8E8-6D2D50ADC80F}"/>
              </a:ext>
            </a:extLst>
          </p:cNvPr>
          <p:cNvCxnSpPr/>
          <p:nvPr/>
        </p:nvCxnSpPr>
        <p:spPr>
          <a:xfrm flipV="1">
            <a:off x="4611095" y="1948325"/>
            <a:ext cx="0" cy="1872456"/>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5716B696-ABFE-4F00-8DEB-64A5C58D92F8}"/>
              </a:ext>
            </a:extLst>
          </p:cNvPr>
          <p:cNvCxnSpPr/>
          <p:nvPr/>
        </p:nvCxnSpPr>
        <p:spPr>
          <a:xfrm flipV="1">
            <a:off x="4925001" y="4221409"/>
            <a:ext cx="0" cy="1872456"/>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2E977F09-5116-4CC7-BC2B-2D2F9B553AC4}"/>
              </a:ext>
            </a:extLst>
          </p:cNvPr>
          <p:cNvCxnSpPr/>
          <p:nvPr/>
        </p:nvCxnSpPr>
        <p:spPr>
          <a:xfrm flipV="1">
            <a:off x="8201089" y="4257015"/>
            <a:ext cx="0" cy="1872456"/>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731EDADC-66A9-435B-BBC4-635A3913691B}"/>
              </a:ext>
            </a:extLst>
          </p:cNvPr>
          <p:cNvCxnSpPr/>
          <p:nvPr/>
        </p:nvCxnSpPr>
        <p:spPr>
          <a:xfrm flipV="1">
            <a:off x="7907254" y="1918213"/>
            <a:ext cx="0" cy="1872456"/>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9" name="圖片 18">
            <a:extLst>
              <a:ext uri="{FF2B5EF4-FFF2-40B4-BE49-F238E27FC236}">
                <a16:creationId xmlns:a16="http://schemas.microsoft.com/office/drawing/2014/main" id="{8CF75DF4-ABDE-49F4-A59F-66C797F6BD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75851" flipH="1">
            <a:off x="9974479" y="1641140"/>
            <a:ext cx="476264" cy="476264"/>
          </a:xfrm>
          <a:prstGeom prst="rect">
            <a:avLst/>
          </a:prstGeom>
        </p:spPr>
      </p:pic>
      <p:pic>
        <p:nvPicPr>
          <p:cNvPr id="22" name="圖片 21">
            <a:extLst>
              <a:ext uri="{FF2B5EF4-FFF2-40B4-BE49-F238E27FC236}">
                <a16:creationId xmlns:a16="http://schemas.microsoft.com/office/drawing/2014/main" id="{8B7C52AC-2861-426F-87C6-08067799F1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75851" flipH="1">
            <a:off x="9990936" y="3959313"/>
            <a:ext cx="476264" cy="476264"/>
          </a:xfrm>
          <a:prstGeom prst="rect">
            <a:avLst/>
          </a:prstGeom>
        </p:spPr>
      </p:pic>
    </p:spTree>
    <p:extLst>
      <p:ext uri="{BB962C8B-B14F-4D97-AF65-F5344CB8AC3E}">
        <p14:creationId xmlns:p14="http://schemas.microsoft.com/office/powerpoint/2010/main" val="3855606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流程圖: 程序 46">
            <a:extLst>
              <a:ext uri="{FF2B5EF4-FFF2-40B4-BE49-F238E27FC236}">
                <a16:creationId xmlns:a16="http://schemas.microsoft.com/office/drawing/2014/main" id="{355B22D1-B994-47F0-8C8E-F15613F2F3AA}"/>
              </a:ext>
            </a:extLst>
          </p:cNvPr>
          <p:cNvSpPr/>
          <p:nvPr/>
        </p:nvSpPr>
        <p:spPr>
          <a:xfrm>
            <a:off x="6373461" y="1235802"/>
            <a:ext cx="993025" cy="368877"/>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dirty="0"/>
          </a:p>
        </p:txBody>
      </p:sp>
      <p:sp>
        <p:nvSpPr>
          <p:cNvPr id="27" name="流程圖: 程序 26">
            <a:extLst>
              <a:ext uri="{FF2B5EF4-FFF2-40B4-BE49-F238E27FC236}">
                <a16:creationId xmlns:a16="http://schemas.microsoft.com/office/drawing/2014/main" id="{E2FDCB8D-F17E-4CF5-8EFC-C9655B7C6525}"/>
              </a:ext>
            </a:extLst>
          </p:cNvPr>
          <p:cNvSpPr/>
          <p:nvPr/>
        </p:nvSpPr>
        <p:spPr>
          <a:xfrm>
            <a:off x="201673" y="2301724"/>
            <a:ext cx="778905"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dirty="0"/>
          </a:p>
        </p:txBody>
      </p:sp>
      <p:sp>
        <p:nvSpPr>
          <p:cNvPr id="28" name="流程圖: 程序 27">
            <a:extLst>
              <a:ext uri="{FF2B5EF4-FFF2-40B4-BE49-F238E27FC236}">
                <a16:creationId xmlns:a16="http://schemas.microsoft.com/office/drawing/2014/main" id="{69529180-6D5F-4001-BCAD-F2C93DC06A49}"/>
              </a:ext>
            </a:extLst>
          </p:cNvPr>
          <p:cNvSpPr/>
          <p:nvPr/>
        </p:nvSpPr>
        <p:spPr>
          <a:xfrm>
            <a:off x="201672" y="5167422"/>
            <a:ext cx="778905"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9B5D1213-F383-4704-85FB-DB902E0B7F98}"/>
              </a:ext>
            </a:extLst>
          </p:cNvPr>
          <p:cNvSpPr>
            <a:spLocks noGrp="1"/>
          </p:cNvSpPr>
          <p:nvPr>
            <p:ph type="title"/>
          </p:nvPr>
        </p:nvSpPr>
        <p:spPr/>
        <p:txBody>
          <a:bodyPr/>
          <a:lstStyle/>
          <a:p>
            <a:r>
              <a:rPr lang="en-US" altLang="zh-TW" dirty="0"/>
              <a:t>Convergence test for numerical method ─ DDM</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8867A2A-E682-4FED-AA25-1AD7C806416E}"/>
                  </a:ext>
                </a:extLst>
              </p:cNvPr>
              <p:cNvSpPr>
                <a:spLocks noGrp="1"/>
              </p:cNvSpPr>
              <p:nvPr>
                <p:ph idx="1"/>
              </p:nvPr>
            </p:nvSpPr>
            <p:spPr>
              <a:xfrm>
                <a:off x="838200" y="681835"/>
                <a:ext cx="10515600" cy="616894"/>
              </a:xfrm>
            </p:spPr>
            <p:txBody>
              <a:bodyPr/>
              <a:lstStyle/>
              <a:p>
                <a:pPr marL="285750" indent="-285750">
                  <a:buFont typeface="Arial" panose="020B0604020202020204" pitchFamily="34" charset="0"/>
                  <a:buChar char="•"/>
                </a:pPr>
                <a14:m>
                  <m:oMath xmlns:m="http://schemas.openxmlformats.org/officeDocument/2006/math">
                    <m:r>
                      <a:rPr lang="en-US" altLang="zh-TW" b="0" i="1" smtClean="0">
                        <a:latin typeface="Cambria Math" panose="02040503050406030204" pitchFamily="18" charset="0"/>
                      </a:rPr>
                      <m:t>3</m:t>
                    </m:r>
                  </m:oMath>
                </a14:m>
                <a:r>
                  <a:rPr lang="en-US" altLang="zh-TW" dirty="0"/>
                  <a:t> methods : Splitting into </a:t>
                </a:r>
                <a14:m>
                  <m:oMath xmlns:m="http://schemas.openxmlformats.org/officeDocument/2006/math">
                    <m:r>
                      <a:rPr lang="en-US" altLang="zh-TW" i="1" dirty="0" smtClean="0">
                        <a:latin typeface="Cambria Math" panose="02040503050406030204" pitchFamily="18" charset="0"/>
                      </a:rPr>
                      <m:t>2</m:t>
                    </m:r>
                  </m:oMath>
                </a14:m>
                <a:r>
                  <a:rPr lang="en-US" altLang="zh-TW" dirty="0"/>
                  <a:t> domains, </a:t>
                </a:r>
                <a14:m>
                  <m:oMath xmlns:m="http://schemas.openxmlformats.org/officeDocument/2006/math">
                    <m:r>
                      <a:rPr lang="en-US" altLang="zh-TW" i="1" dirty="0" smtClean="0">
                        <a:latin typeface="Cambria Math" panose="02040503050406030204" pitchFamily="18" charset="0"/>
                      </a:rPr>
                      <m:t>4</m:t>
                    </m:r>
                  </m:oMath>
                </a14:m>
                <a:r>
                  <a:rPr lang="en-US" altLang="zh-TW" dirty="0"/>
                  <a:t> domains, or without DDM.</a:t>
                </a:r>
                <a:endParaRPr lang="zh-TW" altLang="en-US" dirty="0"/>
              </a:p>
            </p:txBody>
          </p:sp>
        </mc:Choice>
        <mc:Fallback xmlns="">
          <p:sp>
            <p:nvSpPr>
              <p:cNvPr id="3" name="內容版面配置區 2">
                <a:extLst>
                  <a:ext uri="{FF2B5EF4-FFF2-40B4-BE49-F238E27FC236}">
                    <a16:creationId xmlns:a16="http://schemas.microsoft.com/office/drawing/2014/main" id="{28867A2A-E682-4FED-AA25-1AD7C806416E}"/>
                  </a:ext>
                </a:extLst>
              </p:cNvPr>
              <p:cNvSpPr>
                <a:spLocks noGrp="1" noRot="1" noChangeAspect="1" noMove="1" noResize="1" noEditPoints="1" noAdjustHandles="1" noChangeArrowheads="1" noChangeShapeType="1" noTextEdit="1"/>
              </p:cNvSpPr>
              <p:nvPr>
                <p:ph idx="1"/>
              </p:nvPr>
            </p:nvSpPr>
            <p:spPr>
              <a:xfrm>
                <a:off x="838200" y="681835"/>
                <a:ext cx="10515600" cy="616894"/>
              </a:xfrm>
              <a:blipFill>
                <a:blip r:embed="rId2"/>
                <a:stretch>
                  <a:fillRect l="-232"/>
                </a:stretch>
              </a:blipFill>
            </p:spPr>
            <p:txBody>
              <a:bodyPr/>
              <a:lstStyle/>
              <a:p>
                <a:r>
                  <a:rPr lang="zh-TW" altLang="en-US">
                    <a:noFill/>
                  </a:rPr>
                  <a:t> </a:t>
                </a:r>
              </a:p>
            </p:txBody>
          </p:sp>
        </mc:Fallback>
      </mc:AlternateContent>
      <p:sp>
        <p:nvSpPr>
          <p:cNvPr id="25" name="矩形 24">
            <a:extLst>
              <a:ext uri="{FF2B5EF4-FFF2-40B4-BE49-F238E27FC236}">
                <a16:creationId xmlns:a16="http://schemas.microsoft.com/office/drawing/2014/main" id="{27806B3C-4457-4DB6-B297-3B4490D5F4DC}"/>
              </a:ext>
            </a:extLst>
          </p:cNvPr>
          <p:cNvSpPr/>
          <p:nvPr/>
        </p:nvSpPr>
        <p:spPr>
          <a:xfrm>
            <a:off x="180551" y="2289176"/>
            <a:ext cx="800027" cy="338554"/>
          </a:xfrm>
          <a:prstGeom prst="rect">
            <a:avLst/>
          </a:prstGeom>
        </p:spPr>
        <p:txBody>
          <a:bodyPr wrap="none">
            <a:spAutoFit/>
          </a:bodyPr>
          <a:lstStyle/>
          <a:p>
            <a:pPr algn="ctr"/>
            <a:r>
              <a:rPr lang="en-US" altLang="zh-TW" sz="1600" dirty="0">
                <a:latin typeface="Calibri" panose="020F0502020204030204" pitchFamily="34" charset="0"/>
                <a:cs typeface="Calibri" panose="020F0502020204030204" pitchFamily="34" charset="0"/>
              </a:rPr>
              <a:t>Inviscid</a:t>
            </a:r>
            <a:endParaRPr lang="zh-TW" altLang="en-US" sz="1600" dirty="0">
              <a:latin typeface="Calibri" panose="020F0502020204030204" pitchFamily="34" charset="0"/>
              <a:cs typeface="Calibri" panose="020F0502020204030204" pitchFamily="34" charset="0"/>
            </a:endParaRPr>
          </a:p>
        </p:txBody>
      </p:sp>
      <p:sp>
        <p:nvSpPr>
          <p:cNvPr id="26" name="矩形 25">
            <a:extLst>
              <a:ext uri="{FF2B5EF4-FFF2-40B4-BE49-F238E27FC236}">
                <a16:creationId xmlns:a16="http://schemas.microsoft.com/office/drawing/2014/main" id="{E0918665-A30D-490A-9EF4-BA10A9F2F3A4}"/>
              </a:ext>
            </a:extLst>
          </p:cNvPr>
          <p:cNvSpPr/>
          <p:nvPr/>
        </p:nvSpPr>
        <p:spPr>
          <a:xfrm>
            <a:off x="170869" y="5154874"/>
            <a:ext cx="809709" cy="338554"/>
          </a:xfrm>
          <a:prstGeom prst="rect">
            <a:avLst/>
          </a:prstGeom>
        </p:spPr>
        <p:txBody>
          <a:bodyPr wrap="none">
            <a:spAutoFit/>
          </a:bodyPr>
          <a:lstStyle/>
          <a:p>
            <a:pPr algn="ctr"/>
            <a:r>
              <a:rPr lang="en-US" altLang="zh-TW" sz="1600" dirty="0">
                <a:latin typeface="Calibri" panose="020F0502020204030204" pitchFamily="34" charset="0"/>
                <a:cs typeface="Calibri" panose="020F0502020204030204" pitchFamily="34" charset="0"/>
              </a:rPr>
              <a:t>Viscous</a:t>
            </a:r>
            <a:endParaRPr lang="zh-TW" altLang="en-US" sz="1600" dirty="0">
              <a:latin typeface="Calibri" panose="020F0502020204030204" pitchFamily="34" charset="0"/>
              <a:cs typeface="Calibri" panose="020F0502020204030204" pitchFamily="34" charset="0"/>
            </a:endParaRPr>
          </a:p>
        </p:txBody>
      </p:sp>
      <p:pic>
        <p:nvPicPr>
          <p:cNvPr id="6" name="圖片 5">
            <a:extLst>
              <a:ext uri="{FF2B5EF4-FFF2-40B4-BE49-F238E27FC236}">
                <a16:creationId xmlns:a16="http://schemas.microsoft.com/office/drawing/2014/main" id="{6D60A22F-2F22-4AAD-825B-ADCE40C6A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915" y="1589971"/>
            <a:ext cx="3358715" cy="2304797"/>
          </a:xfrm>
          <a:prstGeom prst="rect">
            <a:avLst/>
          </a:prstGeom>
        </p:spPr>
      </p:pic>
      <p:pic>
        <p:nvPicPr>
          <p:cNvPr id="8" name="圖片 7">
            <a:extLst>
              <a:ext uri="{FF2B5EF4-FFF2-40B4-BE49-F238E27FC236}">
                <a16:creationId xmlns:a16="http://schemas.microsoft.com/office/drawing/2014/main" id="{DFA91C38-9AE1-490C-B2DD-EA55A75B6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3245" y="1589972"/>
            <a:ext cx="3358715" cy="2304797"/>
          </a:xfrm>
          <a:prstGeom prst="rect">
            <a:avLst/>
          </a:prstGeom>
        </p:spPr>
      </p:pic>
      <p:pic>
        <p:nvPicPr>
          <p:cNvPr id="31" name="圖片 30">
            <a:extLst>
              <a:ext uri="{FF2B5EF4-FFF2-40B4-BE49-F238E27FC236}">
                <a16:creationId xmlns:a16="http://schemas.microsoft.com/office/drawing/2014/main" id="{059F29DD-997C-40EF-91CF-ACFDEB79B0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6423" y="1586519"/>
            <a:ext cx="3358715" cy="2304797"/>
          </a:xfrm>
          <a:prstGeom prst="rect">
            <a:avLst/>
          </a:prstGeom>
        </p:spPr>
      </p:pic>
      <p:sp>
        <p:nvSpPr>
          <p:cNvPr id="40" name="流程圖: 程序 39">
            <a:extLst>
              <a:ext uri="{FF2B5EF4-FFF2-40B4-BE49-F238E27FC236}">
                <a16:creationId xmlns:a16="http://schemas.microsoft.com/office/drawing/2014/main" id="{4AD6B8BA-8D85-4435-A791-02B770DC0EA5}"/>
              </a:ext>
            </a:extLst>
          </p:cNvPr>
          <p:cNvSpPr/>
          <p:nvPr/>
        </p:nvSpPr>
        <p:spPr>
          <a:xfrm>
            <a:off x="2786722" y="1190126"/>
            <a:ext cx="833883" cy="368877"/>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dirty="0"/>
          </a:p>
        </p:txBody>
      </p:sp>
      <p:sp>
        <p:nvSpPr>
          <p:cNvPr id="41" name="矩形 40">
            <a:extLst>
              <a:ext uri="{FF2B5EF4-FFF2-40B4-BE49-F238E27FC236}">
                <a16:creationId xmlns:a16="http://schemas.microsoft.com/office/drawing/2014/main" id="{8C5ACCF2-8E8A-4D7A-AE87-CCD8FB6B7425}"/>
              </a:ext>
            </a:extLst>
          </p:cNvPr>
          <p:cNvSpPr/>
          <p:nvPr/>
        </p:nvSpPr>
        <p:spPr>
          <a:xfrm>
            <a:off x="2786722" y="1220450"/>
            <a:ext cx="833883" cy="338554"/>
          </a:xfrm>
          <a:prstGeom prst="rect">
            <a:avLst/>
          </a:prstGeom>
        </p:spPr>
        <p:txBody>
          <a:bodyPr wrap="none">
            <a:spAutoFit/>
          </a:bodyPr>
          <a:lstStyle/>
          <a:p>
            <a:pPr algn="ctr"/>
            <a:r>
              <a:rPr lang="en-US" altLang="zh-TW" sz="1600" dirty="0">
                <a:latin typeface="Calibri" panose="020F0502020204030204" pitchFamily="34" charset="0"/>
                <a:cs typeface="Calibri" panose="020F0502020204030204" pitchFamily="34" charset="0"/>
              </a:rPr>
              <a:t>Original</a:t>
            </a:r>
            <a:endParaRPr lang="zh-TW" altLang="en-US" sz="1600" dirty="0">
              <a:latin typeface="Calibri" panose="020F0502020204030204" pitchFamily="34" charset="0"/>
              <a:cs typeface="Calibri" panose="020F0502020204030204" pitchFamily="34" charset="0"/>
            </a:endParaRPr>
          </a:p>
        </p:txBody>
      </p:sp>
      <p:sp>
        <p:nvSpPr>
          <p:cNvPr id="46" name="矩形 45">
            <a:extLst>
              <a:ext uri="{FF2B5EF4-FFF2-40B4-BE49-F238E27FC236}">
                <a16:creationId xmlns:a16="http://schemas.microsoft.com/office/drawing/2014/main" id="{6797D9D0-B0F4-4061-ABE9-9D51A8F5E093}"/>
              </a:ext>
            </a:extLst>
          </p:cNvPr>
          <p:cNvSpPr/>
          <p:nvPr/>
        </p:nvSpPr>
        <p:spPr>
          <a:xfrm>
            <a:off x="6356209" y="1244985"/>
            <a:ext cx="1047082" cy="338554"/>
          </a:xfrm>
          <a:prstGeom prst="rect">
            <a:avLst/>
          </a:prstGeom>
        </p:spPr>
        <p:txBody>
          <a:bodyPr wrap="none">
            <a:spAutoFit/>
          </a:bodyPr>
          <a:lstStyle/>
          <a:p>
            <a:pPr algn="ctr"/>
            <a:r>
              <a:rPr lang="en-US" altLang="zh-TW" sz="1600" dirty="0">
                <a:latin typeface="Calibri" panose="020F0502020204030204" pitchFamily="34" charset="0"/>
                <a:cs typeface="Calibri" panose="020F0502020204030204" pitchFamily="34" charset="0"/>
              </a:rPr>
              <a:t>2 domains</a:t>
            </a:r>
            <a:endParaRPr lang="zh-TW" altLang="en-US" sz="1600" dirty="0">
              <a:latin typeface="Calibri" panose="020F0502020204030204" pitchFamily="34" charset="0"/>
              <a:cs typeface="Calibri" panose="020F0502020204030204" pitchFamily="34" charset="0"/>
            </a:endParaRPr>
          </a:p>
        </p:txBody>
      </p:sp>
      <p:sp>
        <p:nvSpPr>
          <p:cNvPr id="48" name="流程圖: 程序 47">
            <a:extLst>
              <a:ext uri="{FF2B5EF4-FFF2-40B4-BE49-F238E27FC236}">
                <a16:creationId xmlns:a16="http://schemas.microsoft.com/office/drawing/2014/main" id="{CB9507C4-8949-4339-BAB6-0EDD41AA18A2}"/>
              </a:ext>
            </a:extLst>
          </p:cNvPr>
          <p:cNvSpPr/>
          <p:nvPr/>
        </p:nvSpPr>
        <p:spPr>
          <a:xfrm>
            <a:off x="9889989" y="1223999"/>
            <a:ext cx="993025" cy="368877"/>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dirty="0"/>
          </a:p>
        </p:txBody>
      </p:sp>
      <p:sp>
        <p:nvSpPr>
          <p:cNvPr id="49" name="矩形 48">
            <a:extLst>
              <a:ext uri="{FF2B5EF4-FFF2-40B4-BE49-F238E27FC236}">
                <a16:creationId xmlns:a16="http://schemas.microsoft.com/office/drawing/2014/main" id="{DF9BFAF0-DB6E-424E-B5B5-34214DEB2FD8}"/>
              </a:ext>
            </a:extLst>
          </p:cNvPr>
          <p:cNvSpPr/>
          <p:nvPr/>
        </p:nvSpPr>
        <p:spPr>
          <a:xfrm>
            <a:off x="9872737" y="1250434"/>
            <a:ext cx="1047082" cy="338554"/>
          </a:xfrm>
          <a:prstGeom prst="rect">
            <a:avLst/>
          </a:prstGeom>
        </p:spPr>
        <p:txBody>
          <a:bodyPr wrap="none">
            <a:spAutoFit/>
          </a:bodyPr>
          <a:lstStyle/>
          <a:p>
            <a:pPr algn="ctr"/>
            <a:r>
              <a:rPr lang="en-US" altLang="zh-TW" sz="1600" dirty="0">
                <a:latin typeface="Calibri" panose="020F0502020204030204" pitchFamily="34" charset="0"/>
                <a:cs typeface="Calibri" panose="020F0502020204030204" pitchFamily="34" charset="0"/>
              </a:rPr>
              <a:t>4 domains</a:t>
            </a:r>
            <a:endParaRPr lang="zh-TW" altLang="en-US" sz="1600" dirty="0">
              <a:latin typeface="Calibri" panose="020F0502020204030204" pitchFamily="34" charset="0"/>
              <a:cs typeface="Calibri" panose="020F0502020204030204" pitchFamily="34" charset="0"/>
            </a:endParaRPr>
          </a:p>
        </p:txBody>
      </p:sp>
      <p:pic>
        <p:nvPicPr>
          <p:cNvPr id="5" name="圖片 4">
            <a:extLst>
              <a:ext uri="{FF2B5EF4-FFF2-40B4-BE49-F238E27FC236}">
                <a16:creationId xmlns:a16="http://schemas.microsoft.com/office/drawing/2014/main" id="{8A27EB5E-6C4A-494E-9BE1-C64C8D4B84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75851" flipH="1">
            <a:off x="11482520" y="1288081"/>
            <a:ext cx="476264" cy="476264"/>
          </a:xfrm>
          <a:prstGeom prst="rect">
            <a:avLst/>
          </a:prstGeom>
        </p:spPr>
      </p:pic>
      <p:pic>
        <p:nvPicPr>
          <p:cNvPr id="19" name="圖片 18">
            <a:extLst>
              <a:ext uri="{FF2B5EF4-FFF2-40B4-BE49-F238E27FC236}">
                <a16:creationId xmlns:a16="http://schemas.microsoft.com/office/drawing/2014/main" id="{22CAFB2F-9D77-4EE5-A12B-E9A22ED1C3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1516" y="4320936"/>
            <a:ext cx="3525703" cy="2326057"/>
          </a:xfrm>
          <a:prstGeom prst="rect">
            <a:avLst/>
          </a:prstGeom>
        </p:spPr>
      </p:pic>
      <p:pic>
        <p:nvPicPr>
          <p:cNvPr id="20" name="圖片 19">
            <a:extLst>
              <a:ext uri="{FF2B5EF4-FFF2-40B4-BE49-F238E27FC236}">
                <a16:creationId xmlns:a16="http://schemas.microsoft.com/office/drawing/2014/main" id="{A1CB8C76-3A6B-49D2-9283-340A8F772D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95298" y="4342196"/>
            <a:ext cx="3489942" cy="2302464"/>
          </a:xfrm>
          <a:prstGeom prst="rect">
            <a:avLst/>
          </a:prstGeom>
        </p:spPr>
      </p:pic>
      <p:pic>
        <p:nvPicPr>
          <p:cNvPr id="21" name="圖片 20">
            <a:extLst>
              <a:ext uri="{FF2B5EF4-FFF2-40B4-BE49-F238E27FC236}">
                <a16:creationId xmlns:a16="http://schemas.microsoft.com/office/drawing/2014/main" id="{75B8D6A9-853A-4E29-8077-09664CD4E7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33916" y="4385483"/>
            <a:ext cx="3477889" cy="2304797"/>
          </a:xfrm>
          <a:prstGeom prst="rect">
            <a:avLst/>
          </a:prstGeom>
        </p:spPr>
      </p:pic>
      <p:pic>
        <p:nvPicPr>
          <p:cNvPr id="22" name="圖片 21">
            <a:extLst>
              <a:ext uri="{FF2B5EF4-FFF2-40B4-BE49-F238E27FC236}">
                <a16:creationId xmlns:a16="http://schemas.microsoft.com/office/drawing/2014/main" id="{6F388155-97DA-4411-AF31-03217462F7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75851" flipH="1">
            <a:off x="4237884" y="4044705"/>
            <a:ext cx="476264" cy="476264"/>
          </a:xfrm>
          <a:prstGeom prst="rect">
            <a:avLst/>
          </a:prstGeom>
        </p:spPr>
      </p:pic>
    </p:spTree>
    <p:extLst>
      <p:ext uri="{BB962C8B-B14F-4D97-AF65-F5344CB8AC3E}">
        <p14:creationId xmlns:p14="http://schemas.microsoft.com/office/powerpoint/2010/main" val="2410617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圖: 程序 8">
            <a:extLst>
              <a:ext uri="{FF2B5EF4-FFF2-40B4-BE49-F238E27FC236}">
                <a16:creationId xmlns:a16="http://schemas.microsoft.com/office/drawing/2014/main" id="{95AE1B4B-B1CB-4550-9FBD-497D3CC6EFAE}"/>
              </a:ext>
            </a:extLst>
          </p:cNvPr>
          <p:cNvSpPr/>
          <p:nvPr/>
        </p:nvSpPr>
        <p:spPr>
          <a:xfrm>
            <a:off x="467480" y="2810112"/>
            <a:ext cx="466375"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流程圖: 程序 9">
            <a:extLst>
              <a:ext uri="{FF2B5EF4-FFF2-40B4-BE49-F238E27FC236}">
                <a16:creationId xmlns:a16="http://schemas.microsoft.com/office/drawing/2014/main" id="{54E025BB-2609-4044-8357-5FFAF4E2E532}"/>
              </a:ext>
            </a:extLst>
          </p:cNvPr>
          <p:cNvSpPr/>
          <p:nvPr/>
        </p:nvSpPr>
        <p:spPr>
          <a:xfrm>
            <a:off x="467480" y="5127251"/>
            <a:ext cx="466375"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流程圖: 程序 10">
            <a:extLst>
              <a:ext uri="{FF2B5EF4-FFF2-40B4-BE49-F238E27FC236}">
                <a16:creationId xmlns:a16="http://schemas.microsoft.com/office/drawing/2014/main" id="{81D82F8D-580E-4629-AECE-5F442A812381}"/>
              </a:ext>
            </a:extLst>
          </p:cNvPr>
          <p:cNvSpPr/>
          <p:nvPr/>
        </p:nvSpPr>
        <p:spPr>
          <a:xfrm>
            <a:off x="1942842" y="1414079"/>
            <a:ext cx="751720"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流程圖: 程序 11">
            <a:extLst>
              <a:ext uri="{FF2B5EF4-FFF2-40B4-BE49-F238E27FC236}">
                <a16:creationId xmlns:a16="http://schemas.microsoft.com/office/drawing/2014/main" id="{97CD3B7C-8DDF-48FB-952A-97575ABBCC17}"/>
              </a:ext>
            </a:extLst>
          </p:cNvPr>
          <p:cNvSpPr/>
          <p:nvPr/>
        </p:nvSpPr>
        <p:spPr>
          <a:xfrm>
            <a:off x="4643889" y="1414079"/>
            <a:ext cx="751720"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流程圖: 程序 12">
            <a:extLst>
              <a:ext uri="{FF2B5EF4-FFF2-40B4-BE49-F238E27FC236}">
                <a16:creationId xmlns:a16="http://schemas.microsoft.com/office/drawing/2014/main" id="{140AE421-1848-4581-A9F5-480ABEFA8F24}"/>
              </a:ext>
            </a:extLst>
          </p:cNvPr>
          <p:cNvSpPr/>
          <p:nvPr/>
        </p:nvSpPr>
        <p:spPr>
          <a:xfrm>
            <a:off x="7364392" y="1414079"/>
            <a:ext cx="751720"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流程圖: 程序 13">
            <a:extLst>
              <a:ext uri="{FF2B5EF4-FFF2-40B4-BE49-F238E27FC236}">
                <a16:creationId xmlns:a16="http://schemas.microsoft.com/office/drawing/2014/main" id="{3E207008-B4BC-4E8B-A3A5-E1DB6537D2D4}"/>
              </a:ext>
            </a:extLst>
          </p:cNvPr>
          <p:cNvSpPr/>
          <p:nvPr/>
        </p:nvSpPr>
        <p:spPr>
          <a:xfrm>
            <a:off x="10084895" y="1414079"/>
            <a:ext cx="751720"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graphicFrame>
            <p:nvGraphicFramePr>
              <p:cNvPr id="5" name="表格 4">
                <a:extLst>
                  <a:ext uri="{FF2B5EF4-FFF2-40B4-BE49-F238E27FC236}">
                    <a16:creationId xmlns:a16="http://schemas.microsoft.com/office/drawing/2014/main" id="{EE5AAFCE-3787-4486-BE04-AA9E52A95245}"/>
                  </a:ext>
                </a:extLst>
              </p:cNvPr>
              <p:cNvGraphicFramePr>
                <a:graphicFrameLocks noGrp="1"/>
              </p:cNvGraphicFramePr>
              <p:nvPr>
                <p:extLst>
                  <p:ext uri="{D42A27DB-BD31-4B8C-83A1-F6EECF244321}">
                    <p14:modId xmlns:p14="http://schemas.microsoft.com/office/powerpoint/2010/main" val="1917912082"/>
                  </p:ext>
                </p:extLst>
              </p:nvPr>
            </p:nvGraphicFramePr>
            <p:xfrm>
              <a:off x="371542" y="1342415"/>
              <a:ext cx="11448915" cy="5086632"/>
            </p:xfrm>
            <a:graphic>
              <a:graphicData uri="http://schemas.openxmlformats.org/drawingml/2006/table">
                <a:tbl>
                  <a:tblPr firstRow="1" bandRow="1">
                    <a:tableStyleId>{2D5ABB26-0587-4C30-8999-92F81FD0307C}</a:tableStyleId>
                  </a:tblPr>
                  <a:tblGrid>
                    <a:gridCol w="640135">
                      <a:extLst>
                        <a:ext uri="{9D8B030D-6E8A-4147-A177-3AD203B41FA5}">
                          <a16:colId xmlns:a16="http://schemas.microsoft.com/office/drawing/2014/main" val="3777158392"/>
                        </a:ext>
                      </a:extLst>
                    </a:gridCol>
                    <a:gridCol w="2702195">
                      <a:extLst>
                        <a:ext uri="{9D8B030D-6E8A-4147-A177-3AD203B41FA5}">
                          <a16:colId xmlns:a16="http://schemas.microsoft.com/office/drawing/2014/main" val="899857799"/>
                        </a:ext>
                      </a:extLst>
                    </a:gridCol>
                    <a:gridCol w="2702195">
                      <a:extLst>
                        <a:ext uri="{9D8B030D-6E8A-4147-A177-3AD203B41FA5}">
                          <a16:colId xmlns:a16="http://schemas.microsoft.com/office/drawing/2014/main" val="2539291184"/>
                        </a:ext>
                      </a:extLst>
                    </a:gridCol>
                    <a:gridCol w="2702195">
                      <a:extLst>
                        <a:ext uri="{9D8B030D-6E8A-4147-A177-3AD203B41FA5}">
                          <a16:colId xmlns:a16="http://schemas.microsoft.com/office/drawing/2014/main" val="2484253969"/>
                        </a:ext>
                      </a:extLst>
                    </a:gridCol>
                    <a:gridCol w="2702195">
                      <a:extLst>
                        <a:ext uri="{9D8B030D-6E8A-4147-A177-3AD203B41FA5}">
                          <a16:colId xmlns:a16="http://schemas.microsoft.com/office/drawing/2014/main" val="1092192741"/>
                        </a:ext>
                      </a:extLst>
                    </a:gridCol>
                  </a:tblGrid>
                  <a:tr h="480036">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=0.3</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=1.1</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=1.5</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=3</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4012788061"/>
                      </a:ext>
                    </a:extLst>
                  </a:tr>
                  <a:tr h="2303298">
                    <a:tc>
                      <a:txBody>
                        <a:bodyPr/>
                        <a:lstStyle/>
                        <a:p>
                          <a:pPr algn="ctr"/>
                          <a:r>
                            <a:rPr lang="en-US" altLang="zh-TW" sz="1600" dirty="0">
                              <a:latin typeface="Calibri" panose="020F0502020204030204" pitchFamily="34" charset="0"/>
                              <a:cs typeface="Calibri" panose="020F0502020204030204" pitchFamily="34" charset="0"/>
                            </a:rPr>
                            <a:t>Error</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3342413447"/>
                      </a:ext>
                    </a:extLst>
                  </a:tr>
                  <a:tr h="2303298">
                    <a:tc>
                      <a:txBody>
                        <a:bodyPr/>
                        <a:lstStyle/>
                        <a:p>
                          <a:pPr algn="ctr"/>
                          <a:r>
                            <a:rPr lang="en-US" altLang="zh-TW" sz="1600" dirty="0">
                              <a:latin typeface="Calibri" panose="020F0502020204030204" pitchFamily="34" charset="0"/>
                              <a:cs typeface="Calibri" panose="020F0502020204030204" pitchFamily="34" charset="0"/>
                            </a:rPr>
                            <a:t>Time</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984316168"/>
                      </a:ext>
                    </a:extLst>
                  </a:tr>
                </a:tbl>
              </a:graphicData>
            </a:graphic>
          </p:graphicFrame>
        </mc:Choice>
        <mc:Fallback>
          <p:graphicFrame>
            <p:nvGraphicFramePr>
              <p:cNvPr id="5" name="表格 4">
                <a:extLst>
                  <a:ext uri="{FF2B5EF4-FFF2-40B4-BE49-F238E27FC236}">
                    <a16:creationId xmlns:a16="http://schemas.microsoft.com/office/drawing/2014/main" id="{EE5AAFCE-3787-4486-BE04-AA9E52A95245}"/>
                  </a:ext>
                </a:extLst>
              </p:cNvPr>
              <p:cNvGraphicFramePr>
                <a:graphicFrameLocks noGrp="1"/>
              </p:cNvGraphicFramePr>
              <p:nvPr>
                <p:extLst>
                  <p:ext uri="{D42A27DB-BD31-4B8C-83A1-F6EECF244321}">
                    <p14:modId xmlns:p14="http://schemas.microsoft.com/office/powerpoint/2010/main" val="1917912082"/>
                  </p:ext>
                </p:extLst>
              </p:nvPr>
            </p:nvGraphicFramePr>
            <p:xfrm>
              <a:off x="371542" y="1342415"/>
              <a:ext cx="11448915" cy="5086632"/>
            </p:xfrm>
            <a:graphic>
              <a:graphicData uri="http://schemas.openxmlformats.org/drawingml/2006/table">
                <a:tbl>
                  <a:tblPr firstRow="1" bandRow="1">
                    <a:tableStyleId>{2D5ABB26-0587-4C30-8999-92F81FD0307C}</a:tableStyleId>
                  </a:tblPr>
                  <a:tblGrid>
                    <a:gridCol w="640135">
                      <a:extLst>
                        <a:ext uri="{9D8B030D-6E8A-4147-A177-3AD203B41FA5}">
                          <a16:colId xmlns:a16="http://schemas.microsoft.com/office/drawing/2014/main" val="3777158392"/>
                        </a:ext>
                      </a:extLst>
                    </a:gridCol>
                    <a:gridCol w="2702195">
                      <a:extLst>
                        <a:ext uri="{9D8B030D-6E8A-4147-A177-3AD203B41FA5}">
                          <a16:colId xmlns:a16="http://schemas.microsoft.com/office/drawing/2014/main" val="899857799"/>
                        </a:ext>
                      </a:extLst>
                    </a:gridCol>
                    <a:gridCol w="2702195">
                      <a:extLst>
                        <a:ext uri="{9D8B030D-6E8A-4147-A177-3AD203B41FA5}">
                          <a16:colId xmlns:a16="http://schemas.microsoft.com/office/drawing/2014/main" val="2539291184"/>
                        </a:ext>
                      </a:extLst>
                    </a:gridCol>
                    <a:gridCol w="2702195">
                      <a:extLst>
                        <a:ext uri="{9D8B030D-6E8A-4147-A177-3AD203B41FA5}">
                          <a16:colId xmlns:a16="http://schemas.microsoft.com/office/drawing/2014/main" val="2484253969"/>
                        </a:ext>
                      </a:extLst>
                    </a:gridCol>
                    <a:gridCol w="2702195">
                      <a:extLst>
                        <a:ext uri="{9D8B030D-6E8A-4147-A177-3AD203B41FA5}">
                          <a16:colId xmlns:a16="http://schemas.microsoft.com/office/drawing/2014/main" val="1092192741"/>
                        </a:ext>
                      </a:extLst>
                    </a:gridCol>
                  </a:tblGrid>
                  <a:tr h="480036">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23874" t="-2532" r="-300450" b="-960759"/>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123874" t="-2532" r="-200450" b="-960759"/>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224379" t="-2532" r="-100903" b="-960759"/>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323649" t="-2532" r="-676" b="-960759"/>
                          </a:stretch>
                        </a:blipFill>
                      </a:tcPr>
                    </a:tc>
                    <a:extLst>
                      <a:ext uri="{0D108BD9-81ED-4DB2-BD59-A6C34878D82A}">
                        <a16:rowId xmlns:a16="http://schemas.microsoft.com/office/drawing/2014/main" val="4012788061"/>
                      </a:ext>
                    </a:extLst>
                  </a:tr>
                  <a:tr h="2303298">
                    <a:tc>
                      <a:txBody>
                        <a:bodyPr/>
                        <a:lstStyle/>
                        <a:p>
                          <a:pPr algn="ctr"/>
                          <a:r>
                            <a:rPr lang="en-US" altLang="zh-TW" sz="1600" dirty="0">
                              <a:latin typeface="Calibri" panose="020F0502020204030204" pitchFamily="34" charset="0"/>
                              <a:cs typeface="Calibri" panose="020F0502020204030204" pitchFamily="34" charset="0"/>
                            </a:rPr>
                            <a:t>Error</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3342413447"/>
                      </a:ext>
                    </a:extLst>
                  </a:tr>
                  <a:tr h="2303298">
                    <a:tc>
                      <a:txBody>
                        <a:bodyPr/>
                        <a:lstStyle/>
                        <a:p>
                          <a:pPr algn="ctr"/>
                          <a:r>
                            <a:rPr lang="en-US" altLang="zh-TW" sz="1600" dirty="0">
                              <a:latin typeface="Calibri" panose="020F0502020204030204" pitchFamily="34" charset="0"/>
                              <a:cs typeface="Calibri" panose="020F0502020204030204" pitchFamily="34" charset="0"/>
                            </a:rPr>
                            <a:t>Time</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984316168"/>
                      </a:ext>
                    </a:extLst>
                  </a:tr>
                </a:tbl>
              </a:graphicData>
            </a:graphic>
          </p:graphicFrame>
        </mc:Fallback>
      </mc:AlternateContent>
      <mc:AlternateContent xmlns:mc="http://schemas.openxmlformats.org/markup-compatibility/2006">
        <mc:Choice xmlns:a14="http://schemas.microsoft.com/office/drawing/2010/main" Requires="a14">
          <p:sp>
            <p:nvSpPr>
              <p:cNvPr id="2" name="標題 1">
                <a:extLst>
                  <a:ext uri="{FF2B5EF4-FFF2-40B4-BE49-F238E27FC236}">
                    <a16:creationId xmlns:a16="http://schemas.microsoft.com/office/drawing/2014/main" id="{7AAD836C-00AE-4C26-8DE9-0ECE2A19F76F}"/>
                  </a:ext>
                </a:extLst>
              </p:cNvPr>
              <p:cNvSpPr>
                <a:spLocks noGrp="1"/>
              </p:cNvSpPr>
              <p:nvPr>
                <p:ph type="title"/>
              </p:nvPr>
            </p:nvSpPr>
            <p:spPr/>
            <p:txBody>
              <a:bodyPr>
                <a:normAutofit/>
              </a:bodyPr>
              <a:lstStyle/>
              <a:p>
                <a:r>
                  <a:rPr lang="en-US" altLang="zh-TW" dirty="0"/>
                  <a:t>Convergence test for numerical method ─ GEP</a:t>
                </a:r>
                <a:r>
                  <a:rPr lang="zh-TW" altLang="en-US" dirty="0"/>
                  <a:t> </a:t>
                </a:r>
                <a:r>
                  <a:rPr lang="en-US" altLang="zh-TW" dirty="0"/>
                  <a:t>solver</a:t>
                </a:r>
                <a:r>
                  <a:rPr lang="zh-TW" altLang="en-US" dirty="0"/>
                  <a:t> </a:t>
                </a:r>
                <a:r>
                  <a:rPr lang="en-US" altLang="zh-TW" dirty="0"/>
                  <a:t>(</a:t>
                </a:r>
                <a14:m>
                  <m:oMath xmlns:m="http://schemas.openxmlformats.org/officeDocument/2006/math">
                    <m:r>
                      <a:rPr lang="en-US" altLang="zh-TW" b="0" i="1" smtClean="0">
                        <a:latin typeface="Cambria Math" panose="02040503050406030204" pitchFamily="18" charset="0"/>
                      </a:rPr>
                      <m:t>𝑅𝑒</m:t>
                    </m:r>
                    <m:r>
                      <a:rPr lang="en-US" altLang="zh-TW" b="0" i="1" smtClean="0">
                        <a:latin typeface="Cambria Math" panose="02040503050406030204" pitchFamily="18" charset="0"/>
                      </a:rPr>
                      <m:t>=</m:t>
                    </m:r>
                    <m:r>
                      <a:rPr lang="en-US" altLang="zh-TW" b="0" i="1" smtClean="0">
                        <a:latin typeface="Cambria Math" panose="02040503050406030204" pitchFamily="18" charset="0"/>
                      </a:rPr>
                      <m:t>𝑖𝑛𝑓</m:t>
                    </m:r>
                  </m:oMath>
                </a14:m>
                <a:r>
                  <a:rPr lang="en-US" altLang="zh-TW" dirty="0"/>
                  <a:t>)</a:t>
                </a:r>
                <a:endParaRPr lang="zh-TW" altLang="en-US" dirty="0"/>
              </a:p>
            </p:txBody>
          </p:sp>
        </mc:Choice>
        <mc:Fallback>
          <p:sp>
            <p:nvSpPr>
              <p:cNvPr id="2" name="標題 1">
                <a:extLst>
                  <a:ext uri="{FF2B5EF4-FFF2-40B4-BE49-F238E27FC236}">
                    <a16:creationId xmlns:a16="http://schemas.microsoft.com/office/drawing/2014/main" id="{7AAD836C-00AE-4C26-8DE9-0ECE2A19F76F}"/>
                  </a:ext>
                </a:extLst>
              </p:cNvPr>
              <p:cNvSpPr>
                <a:spLocks noGrp="1" noRot="1" noChangeAspect="1" noMove="1" noResize="1" noEditPoints="1" noAdjustHandles="1" noChangeArrowheads="1" noChangeShapeType="1" noTextEdit="1"/>
              </p:cNvSpPr>
              <p:nvPr>
                <p:ph type="title"/>
              </p:nvPr>
            </p:nvSpPr>
            <p:spPr>
              <a:blipFill>
                <a:blip r:embed="rId3"/>
                <a:stretch>
                  <a:fillRect l="-1217" t="-4950" b="-168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BC18B7B-5C2B-4B2D-B186-7D1AFFDBE90D}"/>
                  </a:ext>
                </a:extLst>
              </p:cNvPr>
              <p:cNvSpPr>
                <a:spLocks noGrp="1"/>
              </p:cNvSpPr>
              <p:nvPr>
                <p:ph idx="1"/>
              </p:nvPr>
            </p:nvSpPr>
            <p:spPr>
              <a:xfrm>
                <a:off x="838200" y="681383"/>
                <a:ext cx="10515600" cy="547869"/>
              </a:xfrm>
            </p:spPr>
            <p:txBody>
              <a:bodyPr/>
              <a:lstStyle/>
              <a:p>
                <a:pPr marL="285750" indent="-285750">
                  <a:buFont typeface="Arial" panose="020B0604020202020204" pitchFamily="34" charset="0"/>
                  <a:buChar char="•"/>
                </a:pPr>
                <a14:m>
                  <m:oMath xmlns:m="http://schemas.openxmlformats.org/officeDocument/2006/math">
                    <m:r>
                      <a:rPr lang="en-US" altLang="zh-TW" i="1">
                        <a:latin typeface="Cambria Math" panose="02040503050406030204" pitchFamily="18" charset="0"/>
                      </a:rPr>
                      <m:t>3</m:t>
                    </m:r>
                  </m:oMath>
                </a14:m>
                <a:r>
                  <a:rPr lang="en-US" altLang="zh-TW" dirty="0"/>
                  <a:t> methods : QZ, inverse matrix A, inverse matrix B.</a:t>
                </a:r>
                <a:endParaRPr lang="zh-TW" altLang="en-US" dirty="0"/>
              </a:p>
            </p:txBody>
          </p:sp>
        </mc:Choice>
        <mc:Fallback xmlns="">
          <p:sp>
            <p:nvSpPr>
              <p:cNvPr id="3" name="內容版面配置區 2">
                <a:extLst>
                  <a:ext uri="{FF2B5EF4-FFF2-40B4-BE49-F238E27FC236}">
                    <a16:creationId xmlns:a16="http://schemas.microsoft.com/office/drawing/2014/main" id="{8BC18B7B-5C2B-4B2D-B186-7D1AFFDBE90D}"/>
                  </a:ext>
                </a:extLst>
              </p:cNvPr>
              <p:cNvSpPr>
                <a:spLocks noGrp="1" noRot="1" noChangeAspect="1" noMove="1" noResize="1" noEditPoints="1" noAdjustHandles="1" noChangeArrowheads="1" noChangeShapeType="1" noTextEdit="1"/>
              </p:cNvSpPr>
              <p:nvPr>
                <p:ph idx="1"/>
              </p:nvPr>
            </p:nvSpPr>
            <p:spPr>
              <a:xfrm>
                <a:off x="838200" y="681383"/>
                <a:ext cx="10515600" cy="547869"/>
              </a:xfrm>
              <a:blipFill>
                <a:blip r:embed="rId4"/>
                <a:stretch>
                  <a:fillRect l="-232"/>
                </a:stretch>
              </a:blipFill>
            </p:spPr>
            <p:txBody>
              <a:bodyPr/>
              <a:lstStyle/>
              <a:p>
                <a:r>
                  <a:rPr lang="zh-TW" altLang="en-US">
                    <a:noFill/>
                  </a:rPr>
                  <a:t> </a:t>
                </a:r>
              </a:p>
            </p:txBody>
          </p:sp>
        </mc:Fallback>
      </mc:AlternateContent>
      <p:pic>
        <p:nvPicPr>
          <p:cNvPr id="28" name="圖片 27">
            <a:extLst>
              <a:ext uri="{FF2B5EF4-FFF2-40B4-BE49-F238E27FC236}">
                <a16:creationId xmlns:a16="http://schemas.microsoft.com/office/drawing/2014/main" id="{9C25924C-8FFA-44D0-9C48-A035C29D55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3820" y="2197946"/>
            <a:ext cx="2673419" cy="1713526"/>
          </a:xfrm>
          <a:prstGeom prst="rect">
            <a:avLst/>
          </a:prstGeom>
        </p:spPr>
      </p:pic>
      <p:pic>
        <p:nvPicPr>
          <p:cNvPr id="29" name="圖片 28">
            <a:extLst>
              <a:ext uri="{FF2B5EF4-FFF2-40B4-BE49-F238E27FC236}">
                <a16:creationId xmlns:a16="http://schemas.microsoft.com/office/drawing/2014/main" id="{C9C2E4F0-C00E-4352-B2E4-4EF98590B7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4472" y="4382551"/>
            <a:ext cx="2587039" cy="1713526"/>
          </a:xfrm>
          <a:prstGeom prst="rect">
            <a:avLst/>
          </a:prstGeom>
        </p:spPr>
      </p:pic>
      <p:pic>
        <p:nvPicPr>
          <p:cNvPr id="30" name="圖片 29">
            <a:extLst>
              <a:ext uri="{FF2B5EF4-FFF2-40B4-BE49-F238E27FC236}">
                <a16:creationId xmlns:a16="http://schemas.microsoft.com/office/drawing/2014/main" id="{F97E745D-CA28-426C-9561-E0BD90D7DF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2726" y="2130744"/>
            <a:ext cx="2673419" cy="1713526"/>
          </a:xfrm>
          <a:prstGeom prst="rect">
            <a:avLst/>
          </a:prstGeom>
        </p:spPr>
      </p:pic>
      <p:pic>
        <p:nvPicPr>
          <p:cNvPr id="31" name="圖片 30">
            <a:extLst>
              <a:ext uri="{FF2B5EF4-FFF2-40B4-BE49-F238E27FC236}">
                <a16:creationId xmlns:a16="http://schemas.microsoft.com/office/drawing/2014/main" id="{252CB14A-9D2D-49FC-8DFD-0E8A328105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4648" y="2129235"/>
            <a:ext cx="2673419" cy="1713526"/>
          </a:xfrm>
          <a:prstGeom prst="rect">
            <a:avLst/>
          </a:prstGeom>
        </p:spPr>
      </p:pic>
      <p:pic>
        <p:nvPicPr>
          <p:cNvPr id="32" name="圖片 31">
            <a:extLst>
              <a:ext uri="{FF2B5EF4-FFF2-40B4-BE49-F238E27FC236}">
                <a16:creationId xmlns:a16="http://schemas.microsoft.com/office/drawing/2014/main" id="{A7D15E4A-ADFD-485C-BE8F-DD4290C8BB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0065" y="2133732"/>
            <a:ext cx="2673419" cy="1713526"/>
          </a:xfrm>
          <a:prstGeom prst="rect">
            <a:avLst/>
          </a:prstGeom>
        </p:spPr>
      </p:pic>
      <p:pic>
        <p:nvPicPr>
          <p:cNvPr id="33" name="圖片 32">
            <a:extLst>
              <a:ext uri="{FF2B5EF4-FFF2-40B4-BE49-F238E27FC236}">
                <a16:creationId xmlns:a16="http://schemas.microsoft.com/office/drawing/2014/main" id="{C7CDCDA2-FB0B-4E1E-8E6E-8801C9CD8C5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2908" y="4404737"/>
            <a:ext cx="2520047" cy="1669154"/>
          </a:xfrm>
          <a:prstGeom prst="rect">
            <a:avLst/>
          </a:prstGeom>
        </p:spPr>
      </p:pic>
      <p:pic>
        <p:nvPicPr>
          <p:cNvPr id="34" name="圖片 33">
            <a:extLst>
              <a:ext uri="{FF2B5EF4-FFF2-40B4-BE49-F238E27FC236}">
                <a16:creationId xmlns:a16="http://schemas.microsoft.com/office/drawing/2014/main" id="{F76D2837-6B93-4B4D-8167-2F3340B88E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14352" y="4382551"/>
            <a:ext cx="2587039" cy="1713526"/>
          </a:xfrm>
          <a:prstGeom prst="rect">
            <a:avLst/>
          </a:prstGeom>
        </p:spPr>
      </p:pic>
      <p:pic>
        <p:nvPicPr>
          <p:cNvPr id="35" name="圖片 34">
            <a:extLst>
              <a:ext uri="{FF2B5EF4-FFF2-40B4-BE49-F238E27FC236}">
                <a16:creationId xmlns:a16="http://schemas.microsoft.com/office/drawing/2014/main" id="{9C222E66-CF44-4594-9D66-2DB54C09AA1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9292" y="4382551"/>
            <a:ext cx="2587039" cy="1713526"/>
          </a:xfrm>
          <a:prstGeom prst="rect">
            <a:avLst/>
          </a:prstGeom>
        </p:spPr>
      </p:pic>
      <mc:AlternateContent xmlns:mc="http://schemas.openxmlformats.org/markup-compatibility/2006" xmlns:a14="http://schemas.microsoft.com/office/drawing/2010/main">
        <mc:Choice Requires="a14">
          <p:sp>
            <p:nvSpPr>
              <p:cNvPr id="43" name="內容版面配置區 2">
                <a:extLst>
                  <a:ext uri="{FF2B5EF4-FFF2-40B4-BE49-F238E27FC236}">
                    <a16:creationId xmlns:a16="http://schemas.microsoft.com/office/drawing/2014/main" id="{88A7E5D3-DAE6-4623-B43B-3179C302DDD3}"/>
                  </a:ext>
                </a:extLst>
              </p:cNvPr>
              <p:cNvSpPr txBox="1">
                <a:spLocks/>
              </p:cNvSpPr>
              <p:nvPr/>
            </p:nvSpPr>
            <p:spPr>
              <a:xfrm>
                <a:off x="838200" y="6323611"/>
                <a:ext cx="10515600" cy="547869"/>
              </a:xfrm>
              <a:prstGeom prst="rect">
                <a:avLst/>
              </a:prstGeom>
            </p:spPr>
            <p:txBody>
              <a:bodyPr vert="horz" lIns="91440" tIns="45720" rIns="91440" bIns="45720" rtlCol="0">
                <a:normAutofit/>
              </a:bodyPr>
              <a:lstStyle>
                <a:lvl1pPr marL="0" indent="0" algn="l" defTabSz="914400" rtl="0" eaLnBrk="1" latinLnBrk="0" hangingPunct="1">
                  <a:lnSpc>
                    <a:spcPts val="3360"/>
                  </a:lnSpc>
                  <a:spcBef>
                    <a:spcPts val="1000"/>
                  </a:spcBef>
                  <a:buFont typeface="Arial" panose="020B0604020202020204" pitchFamily="34" charset="0"/>
                  <a:buNone/>
                  <a:defRPr sz="16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ts val="3360"/>
                  </a:lnSpc>
                  <a:spcBef>
                    <a:spcPts val="500"/>
                  </a:spcBef>
                  <a:buFont typeface="Arial" panose="020B0604020202020204" pitchFamily="34" charset="0"/>
                  <a:buChar char="•"/>
                  <a:defRPr sz="1800" kern="1200">
                    <a:solidFill>
                      <a:schemeClr val="tx1"/>
                    </a:solidFill>
                    <a:latin typeface="+mn-ea"/>
                    <a:ea typeface="+mn-ea"/>
                    <a:cs typeface="+mn-cs"/>
                  </a:defRPr>
                </a:lvl2pPr>
                <a:lvl3pPr marL="1143000" indent="-228600" algn="l" defTabSz="914400" rtl="0" eaLnBrk="1" latinLnBrk="0" hangingPunct="1">
                  <a:lnSpc>
                    <a:spcPts val="3360"/>
                  </a:lnSpc>
                  <a:spcBef>
                    <a:spcPts val="500"/>
                  </a:spcBef>
                  <a:buFont typeface="Arial" panose="020B0604020202020204" pitchFamily="34" charset="0"/>
                  <a:buChar char="•"/>
                  <a:defRPr sz="1600" kern="1200">
                    <a:solidFill>
                      <a:schemeClr val="tx1"/>
                    </a:solidFill>
                    <a:latin typeface="+mn-ea"/>
                    <a:ea typeface="+mn-ea"/>
                    <a:cs typeface="+mn-cs"/>
                  </a:defRPr>
                </a:lvl3pPr>
                <a:lvl4pPr marL="1600200" indent="-228600" algn="l" defTabSz="914400" rtl="0" eaLnBrk="1" latinLnBrk="0" hangingPunct="1">
                  <a:lnSpc>
                    <a:spcPts val="3360"/>
                  </a:lnSpc>
                  <a:spcBef>
                    <a:spcPts val="500"/>
                  </a:spcBef>
                  <a:buFont typeface="Arial" panose="020B0604020202020204" pitchFamily="34" charset="0"/>
                  <a:buChar char="•"/>
                  <a:defRPr sz="1400" kern="1200">
                    <a:solidFill>
                      <a:schemeClr val="tx1"/>
                    </a:solidFill>
                    <a:latin typeface="+mn-ea"/>
                    <a:ea typeface="+mn-ea"/>
                    <a:cs typeface="+mn-cs"/>
                  </a:defRPr>
                </a:lvl4pPr>
                <a:lvl5pPr marL="2057400" indent="-228600" algn="l" defTabSz="914400" rtl="0" eaLnBrk="1" latinLnBrk="0" hangingPunct="1">
                  <a:lnSpc>
                    <a:spcPts val="3360"/>
                  </a:lnSpc>
                  <a:spcBef>
                    <a:spcPts val="500"/>
                  </a:spcBef>
                  <a:buFont typeface="Arial" panose="020B0604020202020204" pitchFamily="34" charset="0"/>
                  <a:buChar char="•"/>
                  <a:defRPr sz="14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dirty="0"/>
                  <a:t>Inversing matrix </a:t>
                </a:r>
                <a14:m>
                  <m:oMath xmlns:m="http://schemas.openxmlformats.org/officeDocument/2006/math">
                    <m:r>
                      <a:rPr lang="en-US" altLang="zh-TW" i="1" dirty="0" smtClean="0">
                        <a:latin typeface="Cambria Math" panose="02040503050406030204" pitchFamily="18" charset="0"/>
                      </a:rPr>
                      <m:t>𝐴</m:t>
                    </m:r>
                  </m:oMath>
                </a14:m>
                <a:r>
                  <a:rPr lang="en-US" altLang="zh-TW" dirty="0"/>
                  <a:t> has better convergence than the other two methods.</a:t>
                </a:r>
                <a:endParaRPr lang="zh-TW" altLang="en-US" dirty="0"/>
              </a:p>
            </p:txBody>
          </p:sp>
        </mc:Choice>
        <mc:Fallback xmlns="">
          <p:sp>
            <p:nvSpPr>
              <p:cNvPr id="43" name="內容版面配置區 2">
                <a:extLst>
                  <a:ext uri="{FF2B5EF4-FFF2-40B4-BE49-F238E27FC236}">
                    <a16:creationId xmlns:a16="http://schemas.microsoft.com/office/drawing/2014/main" id="{88A7E5D3-DAE6-4623-B43B-3179C302DDD3}"/>
                  </a:ext>
                </a:extLst>
              </p:cNvPr>
              <p:cNvSpPr txBox="1">
                <a:spLocks noRot="1" noChangeAspect="1" noMove="1" noResize="1" noEditPoints="1" noAdjustHandles="1" noChangeArrowheads="1" noChangeShapeType="1" noTextEdit="1"/>
              </p:cNvSpPr>
              <p:nvPr/>
            </p:nvSpPr>
            <p:spPr>
              <a:xfrm>
                <a:off x="838200" y="6323611"/>
                <a:ext cx="10515600" cy="547869"/>
              </a:xfrm>
              <a:prstGeom prst="rect">
                <a:avLst/>
              </a:prstGeom>
              <a:blipFill>
                <a:blip r:embed="rId13"/>
                <a:stretch>
                  <a:fillRect l="-23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354423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圖: 程序 8">
            <a:extLst>
              <a:ext uri="{FF2B5EF4-FFF2-40B4-BE49-F238E27FC236}">
                <a16:creationId xmlns:a16="http://schemas.microsoft.com/office/drawing/2014/main" id="{95AE1B4B-B1CB-4550-9FBD-497D3CC6EFAE}"/>
              </a:ext>
            </a:extLst>
          </p:cNvPr>
          <p:cNvSpPr/>
          <p:nvPr/>
        </p:nvSpPr>
        <p:spPr>
          <a:xfrm>
            <a:off x="467480" y="2810112"/>
            <a:ext cx="466375"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流程圖: 程序 9">
            <a:extLst>
              <a:ext uri="{FF2B5EF4-FFF2-40B4-BE49-F238E27FC236}">
                <a16:creationId xmlns:a16="http://schemas.microsoft.com/office/drawing/2014/main" id="{54E025BB-2609-4044-8357-5FFAF4E2E532}"/>
              </a:ext>
            </a:extLst>
          </p:cNvPr>
          <p:cNvSpPr/>
          <p:nvPr/>
        </p:nvSpPr>
        <p:spPr>
          <a:xfrm>
            <a:off x="467480" y="5127251"/>
            <a:ext cx="466375"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流程圖: 程序 10">
            <a:extLst>
              <a:ext uri="{FF2B5EF4-FFF2-40B4-BE49-F238E27FC236}">
                <a16:creationId xmlns:a16="http://schemas.microsoft.com/office/drawing/2014/main" id="{81D82F8D-580E-4629-AECE-5F442A812381}"/>
              </a:ext>
            </a:extLst>
          </p:cNvPr>
          <p:cNvSpPr/>
          <p:nvPr/>
        </p:nvSpPr>
        <p:spPr>
          <a:xfrm>
            <a:off x="1942842" y="1414079"/>
            <a:ext cx="751720"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流程圖: 程序 11">
            <a:extLst>
              <a:ext uri="{FF2B5EF4-FFF2-40B4-BE49-F238E27FC236}">
                <a16:creationId xmlns:a16="http://schemas.microsoft.com/office/drawing/2014/main" id="{97CD3B7C-8DDF-48FB-952A-97575ABBCC17}"/>
              </a:ext>
            </a:extLst>
          </p:cNvPr>
          <p:cNvSpPr/>
          <p:nvPr/>
        </p:nvSpPr>
        <p:spPr>
          <a:xfrm>
            <a:off x="4643889" y="1414079"/>
            <a:ext cx="751720"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流程圖: 程序 12">
            <a:extLst>
              <a:ext uri="{FF2B5EF4-FFF2-40B4-BE49-F238E27FC236}">
                <a16:creationId xmlns:a16="http://schemas.microsoft.com/office/drawing/2014/main" id="{140AE421-1848-4581-A9F5-480ABEFA8F24}"/>
              </a:ext>
            </a:extLst>
          </p:cNvPr>
          <p:cNvSpPr/>
          <p:nvPr/>
        </p:nvSpPr>
        <p:spPr>
          <a:xfrm>
            <a:off x="7364392" y="1414079"/>
            <a:ext cx="751720"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流程圖: 程序 13">
            <a:extLst>
              <a:ext uri="{FF2B5EF4-FFF2-40B4-BE49-F238E27FC236}">
                <a16:creationId xmlns:a16="http://schemas.microsoft.com/office/drawing/2014/main" id="{3E207008-B4BC-4E8B-A3A5-E1DB6537D2D4}"/>
              </a:ext>
            </a:extLst>
          </p:cNvPr>
          <p:cNvSpPr/>
          <p:nvPr/>
        </p:nvSpPr>
        <p:spPr>
          <a:xfrm>
            <a:off x="10084895" y="1414079"/>
            <a:ext cx="751720"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graphicFrame>
            <p:nvGraphicFramePr>
              <p:cNvPr id="5" name="表格 4">
                <a:extLst>
                  <a:ext uri="{FF2B5EF4-FFF2-40B4-BE49-F238E27FC236}">
                    <a16:creationId xmlns:a16="http://schemas.microsoft.com/office/drawing/2014/main" id="{EE5AAFCE-3787-4486-BE04-AA9E52A95245}"/>
                  </a:ext>
                </a:extLst>
              </p:cNvPr>
              <p:cNvGraphicFramePr>
                <a:graphicFrameLocks noGrp="1"/>
              </p:cNvGraphicFramePr>
              <p:nvPr>
                <p:extLst>
                  <p:ext uri="{D42A27DB-BD31-4B8C-83A1-F6EECF244321}">
                    <p14:modId xmlns:p14="http://schemas.microsoft.com/office/powerpoint/2010/main" val="1677316788"/>
                  </p:ext>
                </p:extLst>
              </p:nvPr>
            </p:nvGraphicFramePr>
            <p:xfrm>
              <a:off x="371542" y="1342415"/>
              <a:ext cx="11448915" cy="5086632"/>
            </p:xfrm>
            <a:graphic>
              <a:graphicData uri="http://schemas.openxmlformats.org/drawingml/2006/table">
                <a:tbl>
                  <a:tblPr firstRow="1" bandRow="1">
                    <a:tableStyleId>{2D5ABB26-0587-4C30-8999-92F81FD0307C}</a:tableStyleId>
                  </a:tblPr>
                  <a:tblGrid>
                    <a:gridCol w="640135">
                      <a:extLst>
                        <a:ext uri="{9D8B030D-6E8A-4147-A177-3AD203B41FA5}">
                          <a16:colId xmlns:a16="http://schemas.microsoft.com/office/drawing/2014/main" val="3777158392"/>
                        </a:ext>
                      </a:extLst>
                    </a:gridCol>
                    <a:gridCol w="2702195">
                      <a:extLst>
                        <a:ext uri="{9D8B030D-6E8A-4147-A177-3AD203B41FA5}">
                          <a16:colId xmlns:a16="http://schemas.microsoft.com/office/drawing/2014/main" val="899857799"/>
                        </a:ext>
                      </a:extLst>
                    </a:gridCol>
                    <a:gridCol w="2702195">
                      <a:extLst>
                        <a:ext uri="{9D8B030D-6E8A-4147-A177-3AD203B41FA5}">
                          <a16:colId xmlns:a16="http://schemas.microsoft.com/office/drawing/2014/main" val="2539291184"/>
                        </a:ext>
                      </a:extLst>
                    </a:gridCol>
                    <a:gridCol w="2702195">
                      <a:extLst>
                        <a:ext uri="{9D8B030D-6E8A-4147-A177-3AD203B41FA5}">
                          <a16:colId xmlns:a16="http://schemas.microsoft.com/office/drawing/2014/main" val="2484253969"/>
                        </a:ext>
                      </a:extLst>
                    </a:gridCol>
                    <a:gridCol w="2702195">
                      <a:extLst>
                        <a:ext uri="{9D8B030D-6E8A-4147-A177-3AD203B41FA5}">
                          <a16:colId xmlns:a16="http://schemas.microsoft.com/office/drawing/2014/main" val="1092192741"/>
                        </a:ext>
                      </a:extLst>
                    </a:gridCol>
                  </a:tblGrid>
                  <a:tr h="480036">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=0.3</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=1.1</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=1.5</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=4.5</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4012788061"/>
                      </a:ext>
                    </a:extLst>
                  </a:tr>
                  <a:tr h="2303298">
                    <a:tc>
                      <a:txBody>
                        <a:bodyPr/>
                        <a:lstStyle/>
                        <a:p>
                          <a:pPr algn="ctr"/>
                          <a:r>
                            <a:rPr lang="en-US" altLang="zh-TW" sz="1600" dirty="0">
                              <a:latin typeface="Calibri" panose="020F0502020204030204" pitchFamily="34" charset="0"/>
                              <a:cs typeface="Calibri" panose="020F0502020204030204" pitchFamily="34" charset="0"/>
                            </a:rPr>
                            <a:t>Error</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3342413447"/>
                      </a:ext>
                    </a:extLst>
                  </a:tr>
                  <a:tr h="2303298">
                    <a:tc>
                      <a:txBody>
                        <a:bodyPr/>
                        <a:lstStyle/>
                        <a:p>
                          <a:pPr algn="ctr"/>
                          <a:r>
                            <a:rPr lang="en-US" altLang="zh-TW" sz="1600" dirty="0">
                              <a:latin typeface="Calibri" panose="020F0502020204030204" pitchFamily="34" charset="0"/>
                              <a:cs typeface="Calibri" panose="020F0502020204030204" pitchFamily="34" charset="0"/>
                            </a:rPr>
                            <a:t>Time</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984316168"/>
                      </a:ext>
                    </a:extLst>
                  </a:tr>
                </a:tbl>
              </a:graphicData>
            </a:graphic>
          </p:graphicFrame>
        </mc:Choice>
        <mc:Fallback>
          <p:graphicFrame>
            <p:nvGraphicFramePr>
              <p:cNvPr id="5" name="表格 4">
                <a:extLst>
                  <a:ext uri="{FF2B5EF4-FFF2-40B4-BE49-F238E27FC236}">
                    <a16:creationId xmlns:a16="http://schemas.microsoft.com/office/drawing/2014/main" id="{EE5AAFCE-3787-4486-BE04-AA9E52A95245}"/>
                  </a:ext>
                </a:extLst>
              </p:cNvPr>
              <p:cNvGraphicFramePr>
                <a:graphicFrameLocks noGrp="1"/>
              </p:cNvGraphicFramePr>
              <p:nvPr>
                <p:extLst>
                  <p:ext uri="{D42A27DB-BD31-4B8C-83A1-F6EECF244321}">
                    <p14:modId xmlns:p14="http://schemas.microsoft.com/office/powerpoint/2010/main" val="1677316788"/>
                  </p:ext>
                </p:extLst>
              </p:nvPr>
            </p:nvGraphicFramePr>
            <p:xfrm>
              <a:off x="371542" y="1342415"/>
              <a:ext cx="11448915" cy="5086632"/>
            </p:xfrm>
            <a:graphic>
              <a:graphicData uri="http://schemas.openxmlformats.org/drawingml/2006/table">
                <a:tbl>
                  <a:tblPr firstRow="1" bandRow="1">
                    <a:tableStyleId>{2D5ABB26-0587-4C30-8999-92F81FD0307C}</a:tableStyleId>
                  </a:tblPr>
                  <a:tblGrid>
                    <a:gridCol w="640135">
                      <a:extLst>
                        <a:ext uri="{9D8B030D-6E8A-4147-A177-3AD203B41FA5}">
                          <a16:colId xmlns:a16="http://schemas.microsoft.com/office/drawing/2014/main" val="3777158392"/>
                        </a:ext>
                      </a:extLst>
                    </a:gridCol>
                    <a:gridCol w="2702195">
                      <a:extLst>
                        <a:ext uri="{9D8B030D-6E8A-4147-A177-3AD203B41FA5}">
                          <a16:colId xmlns:a16="http://schemas.microsoft.com/office/drawing/2014/main" val="899857799"/>
                        </a:ext>
                      </a:extLst>
                    </a:gridCol>
                    <a:gridCol w="2702195">
                      <a:extLst>
                        <a:ext uri="{9D8B030D-6E8A-4147-A177-3AD203B41FA5}">
                          <a16:colId xmlns:a16="http://schemas.microsoft.com/office/drawing/2014/main" val="2539291184"/>
                        </a:ext>
                      </a:extLst>
                    </a:gridCol>
                    <a:gridCol w="2702195">
                      <a:extLst>
                        <a:ext uri="{9D8B030D-6E8A-4147-A177-3AD203B41FA5}">
                          <a16:colId xmlns:a16="http://schemas.microsoft.com/office/drawing/2014/main" val="2484253969"/>
                        </a:ext>
                      </a:extLst>
                    </a:gridCol>
                    <a:gridCol w="2702195">
                      <a:extLst>
                        <a:ext uri="{9D8B030D-6E8A-4147-A177-3AD203B41FA5}">
                          <a16:colId xmlns:a16="http://schemas.microsoft.com/office/drawing/2014/main" val="1092192741"/>
                        </a:ext>
                      </a:extLst>
                    </a:gridCol>
                  </a:tblGrid>
                  <a:tr h="480036">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23874" t="-2532" r="-300450" b="-960759"/>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123874" t="-2532" r="-200450" b="-960759"/>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224379" t="-2532" r="-100903" b="-960759"/>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323649" t="-2532" r="-676" b="-960759"/>
                          </a:stretch>
                        </a:blipFill>
                      </a:tcPr>
                    </a:tc>
                    <a:extLst>
                      <a:ext uri="{0D108BD9-81ED-4DB2-BD59-A6C34878D82A}">
                        <a16:rowId xmlns:a16="http://schemas.microsoft.com/office/drawing/2014/main" val="4012788061"/>
                      </a:ext>
                    </a:extLst>
                  </a:tr>
                  <a:tr h="2303298">
                    <a:tc>
                      <a:txBody>
                        <a:bodyPr/>
                        <a:lstStyle/>
                        <a:p>
                          <a:pPr algn="ctr"/>
                          <a:r>
                            <a:rPr lang="en-US" altLang="zh-TW" sz="1600" dirty="0">
                              <a:latin typeface="Calibri" panose="020F0502020204030204" pitchFamily="34" charset="0"/>
                              <a:cs typeface="Calibri" panose="020F0502020204030204" pitchFamily="34" charset="0"/>
                            </a:rPr>
                            <a:t>Error</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3342413447"/>
                      </a:ext>
                    </a:extLst>
                  </a:tr>
                  <a:tr h="2303298">
                    <a:tc>
                      <a:txBody>
                        <a:bodyPr/>
                        <a:lstStyle/>
                        <a:p>
                          <a:pPr algn="ctr"/>
                          <a:r>
                            <a:rPr lang="en-US" altLang="zh-TW" sz="1600" dirty="0">
                              <a:latin typeface="Calibri" panose="020F0502020204030204" pitchFamily="34" charset="0"/>
                              <a:cs typeface="Calibri" panose="020F0502020204030204" pitchFamily="34" charset="0"/>
                            </a:rPr>
                            <a:t>Time</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984316168"/>
                      </a:ext>
                    </a:extLst>
                  </a:tr>
                </a:tbl>
              </a:graphicData>
            </a:graphic>
          </p:graphicFrame>
        </mc:Fallback>
      </mc:AlternateContent>
      <mc:AlternateContent xmlns:mc="http://schemas.openxmlformats.org/markup-compatibility/2006">
        <mc:Choice xmlns:a14="http://schemas.microsoft.com/office/drawing/2010/main" Requires="a14">
          <p:sp>
            <p:nvSpPr>
              <p:cNvPr id="2" name="標題 1">
                <a:extLst>
                  <a:ext uri="{FF2B5EF4-FFF2-40B4-BE49-F238E27FC236}">
                    <a16:creationId xmlns:a16="http://schemas.microsoft.com/office/drawing/2014/main" id="{7AAD836C-00AE-4C26-8DE9-0ECE2A19F76F}"/>
                  </a:ext>
                </a:extLst>
              </p:cNvPr>
              <p:cNvSpPr>
                <a:spLocks noGrp="1"/>
              </p:cNvSpPr>
              <p:nvPr>
                <p:ph type="title"/>
              </p:nvPr>
            </p:nvSpPr>
            <p:spPr/>
            <p:txBody>
              <a:bodyPr>
                <a:normAutofit/>
              </a:bodyPr>
              <a:lstStyle/>
              <a:p>
                <a:r>
                  <a:rPr lang="en-US" altLang="zh-TW" dirty="0"/>
                  <a:t>Convergence test for numerical method ─ GEP</a:t>
                </a:r>
                <a:r>
                  <a:rPr lang="zh-TW" altLang="en-US" dirty="0"/>
                  <a:t> </a:t>
                </a:r>
                <a:r>
                  <a:rPr lang="en-US" altLang="zh-TW" dirty="0"/>
                  <a:t>solver</a:t>
                </a:r>
                <a:r>
                  <a:rPr lang="zh-TW" altLang="en-US" dirty="0"/>
                  <a:t> </a:t>
                </a:r>
                <a:r>
                  <a:rPr lang="en-US" altLang="zh-TW" dirty="0"/>
                  <a:t>(</a:t>
                </a:r>
                <a14:m>
                  <m:oMath xmlns:m="http://schemas.openxmlformats.org/officeDocument/2006/math">
                    <m:r>
                      <a:rPr lang="en-US" altLang="zh-TW" b="0" i="1" smtClean="0">
                        <a:latin typeface="Cambria Math" panose="02040503050406030204" pitchFamily="18" charset="0"/>
                      </a:rPr>
                      <m:t>𝑅𝑒</m:t>
                    </m:r>
                    <m:r>
                      <a:rPr lang="en-US" altLang="zh-TW" b="0" i="1" smtClean="0">
                        <a:latin typeface="Cambria Math" panose="02040503050406030204" pitchFamily="18" charset="0"/>
                      </a:rPr>
                      <m:t>=1000</m:t>
                    </m:r>
                  </m:oMath>
                </a14:m>
                <a:r>
                  <a:rPr lang="en-US" altLang="zh-TW" dirty="0"/>
                  <a:t>)</a:t>
                </a:r>
                <a:endParaRPr lang="zh-TW" altLang="en-US" dirty="0"/>
              </a:p>
            </p:txBody>
          </p:sp>
        </mc:Choice>
        <mc:Fallback>
          <p:sp>
            <p:nvSpPr>
              <p:cNvPr id="2" name="標題 1">
                <a:extLst>
                  <a:ext uri="{FF2B5EF4-FFF2-40B4-BE49-F238E27FC236}">
                    <a16:creationId xmlns:a16="http://schemas.microsoft.com/office/drawing/2014/main" id="{7AAD836C-00AE-4C26-8DE9-0ECE2A19F76F}"/>
                  </a:ext>
                </a:extLst>
              </p:cNvPr>
              <p:cNvSpPr>
                <a:spLocks noGrp="1" noRot="1" noChangeAspect="1" noMove="1" noResize="1" noEditPoints="1" noAdjustHandles="1" noChangeArrowheads="1" noChangeShapeType="1" noTextEdit="1"/>
              </p:cNvSpPr>
              <p:nvPr>
                <p:ph type="title"/>
              </p:nvPr>
            </p:nvSpPr>
            <p:spPr>
              <a:blipFill>
                <a:blip r:embed="rId3"/>
                <a:stretch>
                  <a:fillRect l="-1217" t="-4950" b="-168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BC18B7B-5C2B-4B2D-B186-7D1AFFDBE90D}"/>
                  </a:ext>
                </a:extLst>
              </p:cNvPr>
              <p:cNvSpPr>
                <a:spLocks noGrp="1"/>
              </p:cNvSpPr>
              <p:nvPr>
                <p:ph idx="1"/>
              </p:nvPr>
            </p:nvSpPr>
            <p:spPr>
              <a:xfrm>
                <a:off x="838200" y="681383"/>
                <a:ext cx="10515600" cy="547869"/>
              </a:xfrm>
            </p:spPr>
            <p:txBody>
              <a:bodyPr/>
              <a:lstStyle/>
              <a:p>
                <a:pPr marL="285750" indent="-285750">
                  <a:buFont typeface="Arial" panose="020B0604020202020204" pitchFamily="34" charset="0"/>
                  <a:buChar char="•"/>
                </a:pPr>
                <a14:m>
                  <m:oMath xmlns:m="http://schemas.openxmlformats.org/officeDocument/2006/math">
                    <m:r>
                      <a:rPr lang="en-US" altLang="zh-TW" i="1">
                        <a:latin typeface="Cambria Math" panose="02040503050406030204" pitchFamily="18" charset="0"/>
                      </a:rPr>
                      <m:t>3</m:t>
                    </m:r>
                  </m:oMath>
                </a14:m>
                <a:r>
                  <a:rPr lang="en-US" altLang="zh-TW" dirty="0"/>
                  <a:t> methods : QZ, inverse matrix A, inverse matrix B.</a:t>
                </a:r>
                <a:endParaRPr lang="zh-TW" altLang="en-US" dirty="0"/>
              </a:p>
            </p:txBody>
          </p:sp>
        </mc:Choice>
        <mc:Fallback xmlns="">
          <p:sp>
            <p:nvSpPr>
              <p:cNvPr id="3" name="內容版面配置區 2">
                <a:extLst>
                  <a:ext uri="{FF2B5EF4-FFF2-40B4-BE49-F238E27FC236}">
                    <a16:creationId xmlns:a16="http://schemas.microsoft.com/office/drawing/2014/main" id="{8BC18B7B-5C2B-4B2D-B186-7D1AFFDBE90D}"/>
                  </a:ext>
                </a:extLst>
              </p:cNvPr>
              <p:cNvSpPr>
                <a:spLocks noGrp="1" noRot="1" noChangeAspect="1" noMove="1" noResize="1" noEditPoints="1" noAdjustHandles="1" noChangeArrowheads="1" noChangeShapeType="1" noTextEdit="1"/>
              </p:cNvSpPr>
              <p:nvPr>
                <p:ph idx="1"/>
              </p:nvPr>
            </p:nvSpPr>
            <p:spPr>
              <a:xfrm>
                <a:off x="838200" y="681383"/>
                <a:ext cx="10515600" cy="547869"/>
              </a:xfrm>
              <a:blipFill>
                <a:blip r:embed="rId4"/>
                <a:stretch>
                  <a:fillRect l="-232"/>
                </a:stretch>
              </a:blipFill>
            </p:spPr>
            <p:txBody>
              <a:bodyPr/>
              <a:lstStyle/>
              <a:p>
                <a:r>
                  <a:rPr lang="zh-TW" altLang="en-US">
                    <a:noFill/>
                  </a:rPr>
                  <a:t> </a:t>
                </a:r>
              </a:p>
            </p:txBody>
          </p:sp>
        </mc:Fallback>
      </mc:AlternateContent>
      <p:pic>
        <p:nvPicPr>
          <p:cNvPr id="28" name="圖片 27">
            <a:extLst>
              <a:ext uri="{FF2B5EF4-FFF2-40B4-BE49-F238E27FC236}">
                <a16:creationId xmlns:a16="http://schemas.microsoft.com/office/drawing/2014/main" id="{9C25924C-8FFA-44D0-9C48-A035C29D55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3820" y="2197946"/>
            <a:ext cx="2673418" cy="1713526"/>
          </a:xfrm>
          <a:prstGeom prst="rect">
            <a:avLst/>
          </a:prstGeom>
        </p:spPr>
      </p:pic>
      <p:pic>
        <p:nvPicPr>
          <p:cNvPr id="29" name="圖片 28">
            <a:extLst>
              <a:ext uri="{FF2B5EF4-FFF2-40B4-BE49-F238E27FC236}">
                <a16:creationId xmlns:a16="http://schemas.microsoft.com/office/drawing/2014/main" id="{C9C2E4F0-C00E-4352-B2E4-4EF98590B7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8351" y="4382551"/>
            <a:ext cx="2579280" cy="1713526"/>
          </a:xfrm>
          <a:prstGeom prst="rect">
            <a:avLst/>
          </a:prstGeom>
        </p:spPr>
      </p:pic>
      <p:pic>
        <p:nvPicPr>
          <p:cNvPr id="30" name="圖片 29">
            <a:extLst>
              <a:ext uri="{FF2B5EF4-FFF2-40B4-BE49-F238E27FC236}">
                <a16:creationId xmlns:a16="http://schemas.microsoft.com/office/drawing/2014/main" id="{F97E745D-CA28-426C-9561-E0BD90D7DF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2726" y="2130744"/>
            <a:ext cx="2673418" cy="1713526"/>
          </a:xfrm>
          <a:prstGeom prst="rect">
            <a:avLst/>
          </a:prstGeom>
        </p:spPr>
      </p:pic>
      <p:pic>
        <p:nvPicPr>
          <p:cNvPr id="31" name="圖片 30">
            <a:extLst>
              <a:ext uri="{FF2B5EF4-FFF2-40B4-BE49-F238E27FC236}">
                <a16:creationId xmlns:a16="http://schemas.microsoft.com/office/drawing/2014/main" id="{252CB14A-9D2D-49FC-8DFD-0E8A328105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4648" y="2129235"/>
            <a:ext cx="2673418" cy="1713526"/>
          </a:xfrm>
          <a:prstGeom prst="rect">
            <a:avLst/>
          </a:prstGeom>
        </p:spPr>
      </p:pic>
      <p:pic>
        <p:nvPicPr>
          <p:cNvPr id="32" name="圖片 31">
            <a:extLst>
              <a:ext uri="{FF2B5EF4-FFF2-40B4-BE49-F238E27FC236}">
                <a16:creationId xmlns:a16="http://schemas.microsoft.com/office/drawing/2014/main" id="{A7D15E4A-ADFD-485C-BE8F-DD4290C8BB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8143" y="2133732"/>
            <a:ext cx="2597263" cy="1713526"/>
          </a:xfrm>
          <a:prstGeom prst="rect">
            <a:avLst/>
          </a:prstGeom>
        </p:spPr>
      </p:pic>
      <p:pic>
        <p:nvPicPr>
          <p:cNvPr id="33" name="圖片 32">
            <a:extLst>
              <a:ext uri="{FF2B5EF4-FFF2-40B4-BE49-F238E27FC236}">
                <a16:creationId xmlns:a16="http://schemas.microsoft.com/office/drawing/2014/main" id="{C7CDCDA2-FB0B-4E1E-8E6E-8801C9CD8C5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6687" y="4404737"/>
            <a:ext cx="2512489" cy="1669154"/>
          </a:xfrm>
          <a:prstGeom prst="rect">
            <a:avLst/>
          </a:prstGeom>
        </p:spPr>
      </p:pic>
      <p:pic>
        <p:nvPicPr>
          <p:cNvPr id="34" name="圖片 33">
            <a:extLst>
              <a:ext uri="{FF2B5EF4-FFF2-40B4-BE49-F238E27FC236}">
                <a16:creationId xmlns:a16="http://schemas.microsoft.com/office/drawing/2014/main" id="{F76D2837-6B93-4B4D-8167-2F3340B88E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18231" y="4382551"/>
            <a:ext cx="2579280" cy="1713526"/>
          </a:xfrm>
          <a:prstGeom prst="rect">
            <a:avLst/>
          </a:prstGeom>
        </p:spPr>
      </p:pic>
      <p:pic>
        <p:nvPicPr>
          <p:cNvPr id="35" name="圖片 34">
            <a:extLst>
              <a:ext uri="{FF2B5EF4-FFF2-40B4-BE49-F238E27FC236}">
                <a16:creationId xmlns:a16="http://schemas.microsoft.com/office/drawing/2014/main" id="{9C222E66-CF44-4594-9D66-2DB54C09AA1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23171" y="4382551"/>
            <a:ext cx="2579280" cy="1713526"/>
          </a:xfrm>
          <a:prstGeom prst="rect">
            <a:avLst/>
          </a:prstGeom>
        </p:spPr>
      </p:pic>
      <mc:AlternateContent xmlns:mc="http://schemas.openxmlformats.org/markup-compatibility/2006" xmlns:a14="http://schemas.microsoft.com/office/drawing/2010/main">
        <mc:Choice Requires="a14">
          <p:sp>
            <p:nvSpPr>
              <p:cNvPr id="43" name="內容版面配置區 2">
                <a:extLst>
                  <a:ext uri="{FF2B5EF4-FFF2-40B4-BE49-F238E27FC236}">
                    <a16:creationId xmlns:a16="http://schemas.microsoft.com/office/drawing/2014/main" id="{88A7E5D3-DAE6-4623-B43B-3179C302DDD3}"/>
                  </a:ext>
                </a:extLst>
              </p:cNvPr>
              <p:cNvSpPr txBox="1">
                <a:spLocks/>
              </p:cNvSpPr>
              <p:nvPr/>
            </p:nvSpPr>
            <p:spPr>
              <a:xfrm>
                <a:off x="838200" y="6323611"/>
                <a:ext cx="10515600" cy="547869"/>
              </a:xfrm>
              <a:prstGeom prst="rect">
                <a:avLst/>
              </a:prstGeom>
            </p:spPr>
            <p:txBody>
              <a:bodyPr vert="horz" lIns="91440" tIns="45720" rIns="91440" bIns="45720" rtlCol="0">
                <a:normAutofit/>
              </a:bodyPr>
              <a:lstStyle>
                <a:lvl1pPr marL="0" indent="0" algn="l" defTabSz="914400" rtl="0" eaLnBrk="1" latinLnBrk="0" hangingPunct="1">
                  <a:lnSpc>
                    <a:spcPts val="3360"/>
                  </a:lnSpc>
                  <a:spcBef>
                    <a:spcPts val="1000"/>
                  </a:spcBef>
                  <a:buFont typeface="Arial" panose="020B0604020202020204" pitchFamily="34" charset="0"/>
                  <a:buNone/>
                  <a:defRPr sz="16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ts val="3360"/>
                  </a:lnSpc>
                  <a:spcBef>
                    <a:spcPts val="500"/>
                  </a:spcBef>
                  <a:buFont typeface="Arial" panose="020B0604020202020204" pitchFamily="34" charset="0"/>
                  <a:buChar char="•"/>
                  <a:defRPr sz="1800" kern="1200">
                    <a:solidFill>
                      <a:schemeClr val="tx1"/>
                    </a:solidFill>
                    <a:latin typeface="+mn-ea"/>
                    <a:ea typeface="+mn-ea"/>
                    <a:cs typeface="+mn-cs"/>
                  </a:defRPr>
                </a:lvl2pPr>
                <a:lvl3pPr marL="1143000" indent="-228600" algn="l" defTabSz="914400" rtl="0" eaLnBrk="1" latinLnBrk="0" hangingPunct="1">
                  <a:lnSpc>
                    <a:spcPts val="3360"/>
                  </a:lnSpc>
                  <a:spcBef>
                    <a:spcPts val="500"/>
                  </a:spcBef>
                  <a:buFont typeface="Arial" panose="020B0604020202020204" pitchFamily="34" charset="0"/>
                  <a:buChar char="•"/>
                  <a:defRPr sz="1600" kern="1200">
                    <a:solidFill>
                      <a:schemeClr val="tx1"/>
                    </a:solidFill>
                    <a:latin typeface="+mn-ea"/>
                    <a:ea typeface="+mn-ea"/>
                    <a:cs typeface="+mn-cs"/>
                  </a:defRPr>
                </a:lvl3pPr>
                <a:lvl4pPr marL="1600200" indent="-228600" algn="l" defTabSz="914400" rtl="0" eaLnBrk="1" latinLnBrk="0" hangingPunct="1">
                  <a:lnSpc>
                    <a:spcPts val="3360"/>
                  </a:lnSpc>
                  <a:spcBef>
                    <a:spcPts val="500"/>
                  </a:spcBef>
                  <a:buFont typeface="Arial" panose="020B0604020202020204" pitchFamily="34" charset="0"/>
                  <a:buChar char="•"/>
                  <a:defRPr sz="1400" kern="1200">
                    <a:solidFill>
                      <a:schemeClr val="tx1"/>
                    </a:solidFill>
                    <a:latin typeface="+mn-ea"/>
                    <a:ea typeface="+mn-ea"/>
                    <a:cs typeface="+mn-cs"/>
                  </a:defRPr>
                </a:lvl4pPr>
                <a:lvl5pPr marL="2057400" indent="-228600" algn="l" defTabSz="914400" rtl="0" eaLnBrk="1" latinLnBrk="0" hangingPunct="1">
                  <a:lnSpc>
                    <a:spcPts val="3360"/>
                  </a:lnSpc>
                  <a:spcBef>
                    <a:spcPts val="500"/>
                  </a:spcBef>
                  <a:buFont typeface="Arial" panose="020B0604020202020204" pitchFamily="34" charset="0"/>
                  <a:buChar char="•"/>
                  <a:defRPr sz="14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dirty="0"/>
                  <a:t>Inversing matrix </a:t>
                </a:r>
                <a14:m>
                  <m:oMath xmlns:m="http://schemas.openxmlformats.org/officeDocument/2006/math">
                    <m:r>
                      <a:rPr lang="en-US" altLang="zh-TW" i="1" dirty="0" smtClean="0">
                        <a:latin typeface="Cambria Math" panose="02040503050406030204" pitchFamily="18" charset="0"/>
                      </a:rPr>
                      <m:t>𝐴</m:t>
                    </m:r>
                  </m:oMath>
                </a14:m>
                <a:r>
                  <a:rPr lang="en-US" altLang="zh-TW" dirty="0"/>
                  <a:t> has better convergence than the other two methods.</a:t>
                </a:r>
                <a:endParaRPr lang="zh-TW" altLang="en-US" dirty="0"/>
              </a:p>
            </p:txBody>
          </p:sp>
        </mc:Choice>
        <mc:Fallback xmlns="">
          <p:sp>
            <p:nvSpPr>
              <p:cNvPr id="43" name="內容版面配置區 2">
                <a:extLst>
                  <a:ext uri="{FF2B5EF4-FFF2-40B4-BE49-F238E27FC236}">
                    <a16:creationId xmlns:a16="http://schemas.microsoft.com/office/drawing/2014/main" id="{88A7E5D3-DAE6-4623-B43B-3179C302DDD3}"/>
                  </a:ext>
                </a:extLst>
              </p:cNvPr>
              <p:cNvSpPr txBox="1">
                <a:spLocks noRot="1" noChangeAspect="1" noMove="1" noResize="1" noEditPoints="1" noAdjustHandles="1" noChangeArrowheads="1" noChangeShapeType="1" noTextEdit="1"/>
              </p:cNvSpPr>
              <p:nvPr/>
            </p:nvSpPr>
            <p:spPr>
              <a:xfrm>
                <a:off x="838200" y="6323611"/>
                <a:ext cx="10515600" cy="547869"/>
              </a:xfrm>
              <a:prstGeom prst="rect">
                <a:avLst/>
              </a:prstGeom>
              <a:blipFill>
                <a:blip r:embed="rId13"/>
                <a:stretch>
                  <a:fillRect l="-23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960057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E3EAAA-BB99-4C92-B1F4-50301950BA38}"/>
              </a:ext>
            </a:extLst>
          </p:cNvPr>
          <p:cNvSpPr>
            <a:spLocks noGrp="1"/>
          </p:cNvSpPr>
          <p:nvPr>
            <p:ph type="title"/>
          </p:nvPr>
        </p:nvSpPr>
        <p:spPr/>
        <p:txBody>
          <a:bodyPr/>
          <a:lstStyle/>
          <a:p>
            <a:r>
              <a:rPr lang="en-US" altLang="zh-TW" dirty="0"/>
              <a:t>Outline</a:t>
            </a:r>
            <a:endParaRPr lang="zh-TW" altLang="en-US" dirty="0"/>
          </a:p>
        </p:txBody>
      </p:sp>
      <p:sp>
        <p:nvSpPr>
          <p:cNvPr id="4" name="Rectangle 1">
            <a:extLst>
              <a:ext uri="{FF2B5EF4-FFF2-40B4-BE49-F238E27FC236}">
                <a16:creationId xmlns:a16="http://schemas.microsoft.com/office/drawing/2014/main" id="{7B882384-B609-4AB8-B2EC-0B1791BEACB6}"/>
              </a:ext>
            </a:extLst>
          </p:cNvPr>
          <p:cNvSpPr>
            <a:spLocks noGrp="1" noChangeArrowheads="1"/>
          </p:cNvSpPr>
          <p:nvPr>
            <p:ph idx="1"/>
          </p:nvPr>
        </p:nvSpPr>
        <p:spPr bwMode="auto">
          <a:xfrm>
            <a:off x="838200" y="964793"/>
            <a:ext cx="4276725" cy="4451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38050" tIns="0" rIns="0" bIns="0" numCol="1" anchor="ctr" anchorCtr="0" compatLnSpc="1">
            <a:prstTxWarp prst="textNoShape">
              <a:avLst/>
            </a:prstTxWarp>
            <a:spAutoFit/>
          </a:bodyPr>
          <a:lstStyle/>
          <a:p>
            <a:pPr marL="0" marR="0" lvl="0" indent="0" algn="l" defTabSz="914400" rtl="0" eaLnBrk="0" fontAlgn="base" latinLnBrk="0" hangingPunct="0">
              <a:lnSpc>
                <a:spcPts val="2880"/>
              </a:lnSpc>
              <a:spcBef>
                <a:spcPct val="0"/>
              </a:spcBef>
              <a:spcAft>
                <a:spcPct val="0"/>
              </a:spcAft>
              <a:buClrTx/>
              <a:buSzTx/>
              <a:buFontTx/>
              <a:buAutoNum type="arabicPeriod"/>
              <a:tabLst/>
            </a:pPr>
            <a:r>
              <a:rPr kumimoji="0" lang="zh-TW" altLang="en-US" sz="1600" b="1" i="0" u="none" strike="noStrike" cap="none" normalizeH="0" baseline="0" dirty="0">
                <a:ln>
                  <a:noFill/>
                </a:ln>
                <a:solidFill>
                  <a:schemeClr val="bg1">
                    <a:lumMod val="75000"/>
                  </a:schemeClr>
                </a:solidFill>
                <a:effectLst/>
                <a:ea typeface="PT Serif"/>
              </a:rPr>
              <a:t> </a:t>
            </a:r>
            <a:r>
              <a:rPr kumimoji="0" lang="zh-TW" altLang="zh-TW" sz="1600" b="1" i="0" u="none" strike="noStrike" cap="none" normalizeH="0" baseline="0" dirty="0">
                <a:ln>
                  <a:noFill/>
                </a:ln>
                <a:solidFill>
                  <a:schemeClr val="bg1">
                    <a:lumMod val="75000"/>
                  </a:schemeClr>
                </a:solidFill>
                <a:effectLst/>
                <a:ea typeface="PT Serif"/>
              </a:rPr>
              <a:t>Introduction</a:t>
            </a:r>
          </a:p>
          <a:p>
            <a:pPr marL="0" marR="0" lvl="0" indent="0" algn="l" defTabSz="914400" rtl="0" eaLnBrk="0" fontAlgn="base" latinLnBrk="0" hangingPunct="0">
              <a:lnSpc>
                <a:spcPts val="2880"/>
              </a:lnSpc>
              <a:spcBef>
                <a:spcPct val="0"/>
              </a:spcBef>
              <a:spcAft>
                <a:spcPct val="0"/>
              </a:spcAft>
              <a:buClrTx/>
              <a:buSzTx/>
              <a:buFontTx/>
              <a:buAutoNum type="arabicPeriod" startAt="2"/>
              <a:tabLst/>
            </a:pPr>
            <a:r>
              <a:rPr kumimoji="0" lang="zh-TW" altLang="en-US" sz="1600" b="1" i="0" u="none" strike="noStrike" cap="none" normalizeH="0" baseline="0" dirty="0">
                <a:ln>
                  <a:noFill/>
                </a:ln>
                <a:solidFill>
                  <a:srgbClr val="1F0909"/>
                </a:solidFill>
                <a:effectLst/>
                <a:ea typeface="PT Serif"/>
              </a:rPr>
              <a:t> </a:t>
            </a:r>
            <a:r>
              <a:rPr kumimoji="0" lang="zh-TW" altLang="zh-TW" sz="1600" b="1" i="0" u="none" strike="noStrike" cap="none" normalizeH="0" baseline="0" dirty="0">
                <a:ln>
                  <a:noFill/>
                </a:ln>
                <a:solidFill>
                  <a:srgbClr val="1F0909"/>
                </a:solidFill>
                <a:effectLst/>
                <a:ea typeface="PT Serif"/>
              </a:rPr>
              <a:t>Mathematical Formulations</a:t>
            </a:r>
          </a:p>
          <a:p>
            <a:pPr marL="457200" marR="0" lvl="1" indent="0" algn="l" defTabSz="914400" rtl="0" eaLnBrk="0" fontAlgn="base" latinLnBrk="0" hangingPunct="0">
              <a:lnSpc>
                <a:spcPts val="2880"/>
              </a:lnSpc>
              <a:spcBef>
                <a:spcPct val="0"/>
              </a:spcBef>
              <a:spcAft>
                <a:spcPct val="0"/>
              </a:spcAft>
              <a:buClrTx/>
              <a:buSzTx/>
              <a:buNone/>
              <a:tabLst/>
            </a:pPr>
            <a:r>
              <a:rPr kumimoji="0" lang="en-US" altLang="zh-TW" sz="1600"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2.1 </a:t>
            </a:r>
            <a:r>
              <a:rPr kumimoji="0" lang="zh-TW" altLang="zh-TW" sz="1600"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The velocity profile</a:t>
            </a:r>
          </a:p>
          <a:p>
            <a:pPr marL="457200" marR="0" lvl="1" indent="0" algn="l" defTabSz="914400" rtl="0" eaLnBrk="0" fontAlgn="base" latinLnBrk="0" hangingPunct="0">
              <a:lnSpc>
                <a:spcPts val="2880"/>
              </a:lnSpc>
              <a:spcBef>
                <a:spcPct val="0"/>
              </a:spcBef>
              <a:spcAft>
                <a:spcPct val="0"/>
              </a:spcAft>
              <a:buClrTx/>
              <a:buSzTx/>
              <a:buNone/>
              <a:tabLst/>
            </a:pPr>
            <a:r>
              <a:rPr kumimoji="0" lang="en-US" altLang="zh-TW" sz="1600"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2.2 </a:t>
            </a:r>
            <a:r>
              <a:rPr kumimoji="0" lang="zh-TW" altLang="zh-TW" sz="1600"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Orr-Sommerfeld equation</a:t>
            </a:r>
          </a:p>
          <a:p>
            <a:pPr marL="457200" marR="0" lvl="1" indent="0" algn="l" defTabSz="914400" rtl="0" eaLnBrk="0" fontAlgn="base" latinLnBrk="0" hangingPunct="0">
              <a:lnSpc>
                <a:spcPts val="2880"/>
              </a:lnSpc>
              <a:spcBef>
                <a:spcPct val="0"/>
              </a:spcBef>
              <a:spcAft>
                <a:spcPct val="0"/>
              </a:spcAft>
              <a:buClrTx/>
              <a:buSzTx/>
              <a:buNone/>
              <a:tabLst/>
            </a:pPr>
            <a:r>
              <a:rPr kumimoji="0" lang="en-US" altLang="zh-TW" sz="1600"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2.3 </a:t>
            </a:r>
            <a:r>
              <a:rPr kumimoji="0" lang="zh-TW" altLang="zh-TW" sz="1600"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Stability analysis</a:t>
            </a:r>
          </a:p>
          <a:p>
            <a:pPr marL="914400" marR="0" lvl="2" indent="0" algn="l" defTabSz="914400" rtl="0" eaLnBrk="0" fontAlgn="base" latinLnBrk="0" hangingPunct="0">
              <a:lnSpc>
                <a:spcPts val="2880"/>
              </a:lnSpc>
              <a:spcBef>
                <a:spcPct val="0"/>
              </a:spcBef>
              <a:spcAft>
                <a:spcPct val="0"/>
              </a:spcAft>
              <a:buClrTx/>
              <a:buSzTx/>
              <a:buNone/>
              <a:tabLst/>
            </a:pPr>
            <a:r>
              <a:rPr kumimoji="0" lang="en-US" altLang="zh-TW"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2.3.1 </a:t>
            </a:r>
            <a:r>
              <a:rPr kumimoji="0" lang="zh-TW" altLang="zh-TW"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Temporal and spatial stability</a:t>
            </a:r>
          </a:p>
          <a:p>
            <a:pPr marL="914400" marR="0" lvl="2" indent="0" algn="l" defTabSz="914400" rtl="0" eaLnBrk="0" fontAlgn="base" latinLnBrk="0" hangingPunct="0">
              <a:lnSpc>
                <a:spcPts val="2880"/>
              </a:lnSpc>
              <a:spcBef>
                <a:spcPct val="0"/>
              </a:spcBef>
              <a:spcAft>
                <a:spcPct val="0"/>
              </a:spcAft>
              <a:buClrTx/>
              <a:buSzTx/>
              <a:buNone/>
              <a:tabLst/>
            </a:pPr>
            <a:r>
              <a:rPr kumimoji="0" lang="en-US" altLang="zh-TW"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2.3.2 </a:t>
            </a:r>
            <a:r>
              <a:rPr kumimoji="0" lang="zh-TW" altLang="zh-TW"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Spatial-temporal stability</a:t>
            </a:r>
          </a:p>
          <a:p>
            <a:pPr marL="457200" marR="0" lvl="1" indent="0" algn="l" defTabSz="914400" rtl="0" eaLnBrk="0" fontAlgn="base" latinLnBrk="0" hangingPunct="0">
              <a:lnSpc>
                <a:spcPts val="2880"/>
              </a:lnSpc>
              <a:spcBef>
                <a:spcPct val="0"/>
              </a:spcBef>
              <a:spcAft>
                <a:spcPct val="0"/>
              </a:spcAft>
              <a:buClrTx/>
              <a:buSzTx/>
              <a:buNone/>
              <a:tabLst/>
            </a:pPr>
            <a:r>
              <a:rPr kumimoji="0" lang="en-US" altLang="zh-TW" sz="1600"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2.4 </a:t>
            </a:r>
            <a:r>
              <a:rPr kumimoji="0" lang="zh-TW" altLang="zh-TW" sz="1600"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Boundary conditions</a:t>
            </a:r>
          </a:p>
          <a:p>
            <a:pPr marL="914400" marR="0" lvl="2" indent="0" algn="l" defTabSz="914400" rtl="0" eaLnBrk="0" fontAlgn="base" latinLnBrk="0" hangingPunct="0">
              <a:lnSpc>
                <a:spcPts val="2880"/>
              </a:lnSpc>
              <a:spcBef>
                <a:spcPct val="0"/>
              </a:spcBef>
              <a:spcAft>
                <a:spcPct val="0"/>
              </a:spcAft>
              <a:buClrTx/>
              <a:buSzTx/>
              <a:buNone/>
              <a:tabLst/>
            </a:pPr>
            <a:r>
              <a:rPr kumimoji="0" lang="en-US" altLang="zh-TW"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2.4.1 </a:t>
            </a:r>
            <a:r>
              <a:rPr kumimoji="0" lang="zh-TW" altLang="zh-TW"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Kinematic boundary condition</a:t>
            </a:r>
          </a:p>
          <a:p>
            <a:pPr marL="914400" marR="0" lvl="2" indent="0" algn="l" defTabSz="914400" rtl="0" eaLnBrk="0" fontAlgn="base" latinLnBrk="0" hangingPunct="0">
              <a:lnSpc>
                <a:spcPts val="2880"/>
              </a:lnSpc>
              <a:spcBef>
                <a:spcPct val="0"/>
              </a:spcBef>
              <a:spcAft>
                <a:spcPct val="0"/>
              </a:spcAft>
              <a:buClrTx/>
              <a:buSzTx/>
              <a:buNone/>
              <a:tabLst/>
            </a:pPr>
            <a:r>
              <a:rPr kumimoji="0" lang="en-US" altLang="zh-TW"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2.4.2 </a:t>
            </a:r>
            <a:r>
              <a:rPr kumimoji="0" lang="zh-TW" altLang="zh-TW"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Dynamic boundary condition</a:t>
            </a:r>
          </a:p>
          <a:p>
            <a:pPr marL="914400" marR="0" lvl="2" indent="0" algn="l" defTabSz="914400" rtl="0" eaLnBrk="0" fontAlgn="base" latinLnBrk="0" hangingPunct="0">
              <a:lnSpc>
                <a:spcPts val="2880"/>
              </a:lnSpc>
              <a:spcBef>
                <a:spcPct val="0"/>
              </a:spcBef>
              <a:spcAft>
                <a:spcPct val="0"/>
              </a:spcAft>
              <a:buClrTx/>
              <a:buSzTx/>
              <a:buNone/>
              <a:tabLst/>
            </a:pPr>
            <a:r>
              <a:rPr kumimoji="0" lang="en-US" altLang="zh-TW"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2.4.3 </a:t>
            </a:r>
            <a:r>
              <a:rPr kumimoji="0" lang="zh-TW" altLang="zh-TW" b="0" i="0" u="none" strike="noStrike" cap="none" normalizeH="0" baseline="0" dirty="0">
                <a:ln>
                  <a:noFill/>
                </a:ln>
                <a:solidFill>
                  <a:srgbClr val="1F0909"/>
                </a:solidFill>
                <a:effectLst/>
                <a:latin typeface="Calibri" panose="020F0502020204030204" pitchFamily="34" charset="0"/>
                <a:ea typeface="PT Serif"/>
                <a:cs typeface="Calibri" panose="020F0502020204030204" pitchFamily="34" charset="0"/>
              </a:rPr>
              <a:t>Boundary condition at infinity</a:t>
            </a:r>
          </a:p>
          <a:p>
            <a:pPr marL="0" marR="0" lvl="0" indent="0" algn="l" defTabSz="914400" rtl="0" eaLnBrk="0" fontAlgn="base" latinLnBrk="0" hangingPunct="0">
              <a:lnSpc>
                <a:spcPts val="2880"/>
              </a:lnSpc>
              <a:spcBef>
                <a:spcPct val="0"/>
              </a:spcBef>
              <a:spcAft>
                <a:spcPct val="0"/>
              </a:spcAft>
              <a:buClrTx/>
              <a:buSzTx/>
              <a:buFontTx/>
              <a:buNone/>
              <a:tabLst/>
            </a:pPr>
            <a:endParaRPr kumimoji="0" lang="zh-TW" altLang="zh-TW" sz="2400" b="0" i="0" u="none" strike="noStrike" cap="none" normalizeH="0" baseline="0" dirty="0">
              <a:ln>
                <a:noFill/>
              </a:ln>
              <a:solidFill>
                <a:schemeClr val="tx1"/>
              </a:solidFill>
              <a:effectLst/>
            </a:endParaRPr>
          </a:p>
        </p:txBody>
      </p:sp>
      <p:sp>
        <p:nvSpPr>
          <p:cNvPr id="5" name="矩形 4">
            <a:extLst>
              <a:ext uri="{FF2B5EF4-FFF2-40B4-BE49-F238E27FC236}">
                <a16:creationId xmlns:a16="http://schemas.microsoft.com/office/drawing/2014/main" id="{A055D387-71CE-4ED8-9871-0D2063811026}"/>
              </a:ext>
            </a:extLst>
          </p:cNvPr>
          <p:cNvSpPr/>
          <p:nvPr/>
        </p:nvSpPr>
        <p:spPr>
          <a:xfrm>
            <a:off x="6410326" y="964793"/>
            <a:ext cx="5124450" cy="5167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38050" tIns="0" rIns="0" bIns="0" numCol="1" rtlCol="0" anchor="ctr" anchorCtr="0" compatLnSpc="1">
            <a:prstTxWarp prst="textNoShape">
              <a:avLst/>
            </a:prstTxWarp>
            <a:spAutoFit/>
          </a:bodyPr>
          <a:lstStyle/>
          <a:p>
            <a:pPr marL="85725" indent="-85725" eaLnBrk="0" fontAlgn="base" hangingPunct="0">
              <a:lnSpc>
                <a:spcPts val="2880"/>
              </a:lnSpc>
              <a:spcBef>
                <a:spcPct val="0"/>
              </a:spcBef>
              <a:spcAft>
                <a:spcPct val="0"/>
              </a:spcAft>
              <a:buFont typeface="+mj-lt"/>
              <a:buAutoNum type="arabicPeriod" startAt="3"/>
            </a:pPr>
            <a:r>
              <a:rPr lang="en-US" altLang="zh-TW" sz="1600" b="1" dirty="0">
                <a:solidFill>
                  <a:schemeClr val="bg1">
                    <a:lumMod val="75000"/>
                  </a:schemeClr>
                </a:solidFill>
                <a:latin typeface="Calibri" panose="020F0502020204030204" pitchFamily="34" charset="0"/>
                <a:cs typeface="Calibri" panose="020F0502020204030204" pitchFamily="34" charset="0"/>
              </a:rPr>
              <a:t> </a:t>
            </a:r>
            <a:r>
              <a:rPr lang="zh-TW" altLang="zh-TW" sz="1600" b="1" dirty="0">
                <a:solidFill>
                  <a:schemeClr val="bg1">
                    <a:lumMod val="75000"/>
                  </a:schemeClr>
                </a:solidFill>
                <a:latin typeface="Calibri" panose="020F0502020204030204" pitchFamily="34" charset="0"/>
                <a:cs typeface="Calibri" panose="020F0502020204030204" pitchFamily="34" charset="0"/>
              </a:rPr>
              <a:t>Numerical Methods</a:t>
            </a:r>
          </a:p>
          <a:p>
            <a:pPr lvl="1" eaLnBrk="0" fontAlgn="base" hangingPunct="0">
              <a:lnSpc>
                <a:spcPts val="2880"/>
              </a:lnSpc>
              <a:spcBef>
                <a:spcPct val="0"/>
              </a:spcBef>
              <a:spcAft>
                <a:spcPct val="0"/>
              </a:spcAft>
            </a:pPr>
            <a:r>
              <a:rPr lang="en-US" altLang="zh-TW" sz="1600" dirty="0">
                <a:solidFill>
                  <a:schemeClr val="bg1">
                    <a:lumMod val="75000"/>
                  </a:schemeClr>
                </a:solidFill>
                <a:latin typeface="Calibri" panose="020F0502020204030204" pitchFamily="34" charset="0"/>
                <a:cs typeface="Calibri" panose="020F0502020204030204" pitchFamily="34" charset="0"/>
              </a:rPr>
              <a:t>3.1 </a:t>
            </a:r>
            <a:r>
              <a:rPr lang="zh-TW" altLang="zh-TW" sz="1600" dirty="0">
                <a:solidFill>
                  <a:schemeClr val="bg1">
                    <a:lumMod val="75000"/>
                  </a:schemeClr>
                </a:solidFill>
                <a:latin typeface="Calibri" panose="020F0502020204030204" pitchFamily="34" charset="0"/>
                <a:cs typeface="Calibri" panose="020F0502020204030204" pitchFamily="34" charset="0"/>
              </a:rPr>
              <a:t>Chebyshev collocation method</a:t>
            </a:r>
          </a:p>
          <a:p>
            <a:pPr lvl="1" eaLnBrk="0" fontAlgn="base" hangingPunct="0">
              <a:lnSpc>
                <a:spcPts val="2880"/>
              </a:lnSpc>
              <a:spcBef>
                <a:spcPct val="0"/>
              </a:spcBef>
              <a:spcAft>
                <a:spcPct val="0"/>
              </a:spcAft>
            </a:pPr>
            <a:r>
              <a:rPr lang="en-US" altLang="zh-TW" sz="1600" dirty="0">
                <a:solidFill>
                  <a:schemeClr val="bg1">
                    <a:lumMod val="75000"/>
                  </a:schemeClr>
                </a:solidFill>
                <a:latin typeface="Calibri" panose="020F0502020204030204" pitchFamily="34" charset="0"/>
                <a:cs typeface="Calibri" panose="020F0502020204030204" pitchFamily="34" charset="0"/>
              </a:rPr>
              <a:t>3.2 </a:t>
            </a:r>
            <a:r>
              <a:rPr lang="zh-TW" altLang="zh-TW" sz="1600" dirty="0">
                <a:solidFill>
                  <a:schemeClr val="bg1">
                    <a:lumMod val="75000"/>
                  </a:schemeClr>
                </a:solidFill>
                <a:latin typeface="Calibri" panose="020F0502020204030204" pitchFamily="34" charset="0"/>
                <a:cs typeface="Calibri" panose="020F0502020204030204" pitchFamily="34" charset="0"/>
              </a:rPr>
              <a:t>Domain Decomposition method</a:t>
            </a:r>
          </a:p>
          <a:p>
            <a:pPr lvl="1" eaLnBrk="0" fontAlgn="base" hangingPunct="0">
              <a:lnSpc>
                <a:spcPts val="2880"/>
              </a:lnSpc>
              <a:spcBef>
                <a:spcPct val="0"/>
              </a:spcBef>
              <a:spcAft>
                <a:spcPct val="0"/>
              </a:spcAft>
            </a:pPr>
            <a:r>
              <a:rPr lang="en-US" altLang="zh-TW" sz="1600" dirty="0">
                <a:solidFill>
                  <a:schemeClr val="bg1">
                    <a:lumMod val="75000"/>
                  </a:schemeClr>
                </a:solidFill>
                <a:latin typeface="Calibri" panose="020F0502020204030204" pitchFamily="34" charset="0"/>
                <a:cs typeface="Calibri" panose="020F0502020204030204" pitchFamily="34" charset="0"/>
              </a:rPr>
              <a:t>3.3 </a:t>
            </a:r>
            <a:r>
              <a:rPr lang="zh-TW" altLang="zh-TW" sz="1600" dirty="0">
                <a:solidFill>
                  <a:schemeClr val="bg1">
                    <a:lumMod val="75000"/>
                  </a:schemeClr>
                </a:solidFill>
                <a:latin typeface="Calibri" panose="020F0502020204030204" pitchFamily="34" charset="0"/>
                <a:cs typeface="Calibri" panose="020F0502020204030204" pitchFamily="34" charset="0"/>
              </a:rPr>
              <a:t>Generalized eigenvalue problem</a:t>
            </a:r>
          </a:p>
          <a:p>
            <a:pPr lvl="1" eaLnBrk="0" fontAlgn="base" hangingPunct="0">
              <a:lnSpc>
                <a:spcPts val="2880"/>
              </a:lnSpc>
              <a:spcBef>
                <a:spcPct val="0"/>
              </a:spcBef>
              <a:spcAft>
                <a:spcPct val="0"/>
              </a:spcAft>
            </a:pPr>
            <a:r>
              <a:rPr lang="en-US" altLang="zh-TW" sz="1600" dirty="0">
                <a:solidFill>
                  <a:schemeClr val="bg1">
                    <a:lumMod val="75000"/>
                  </a:schemeClr>
                </a:solidFill>
                <a:latin typeface="Calibri" panose="020F0502020204030204" pitchFamily="34" charset="0"/>
                <a:cs typeface="Calibri" panose="020F0502020204030204" pitchFamily="34" charset="0"/>
              </a:rPr>
              <a:t>3.4 </a:t>
            </a:r>
            <a:r>
              <a:rPr lang="zh-TW" altLang="zh-TW" sz="1600" dirty="0">
                <a:solidFill>
                  <a:schemeClr val="bg1">
                    <a:lumMod val="75000"/>
                  </a:schemeClr>
                </a:solidFill>
                <a:latin typeface="Calibri" panose="020F0502020204030204" pitchFamily="34" charset="0"/>
                <a:cs typeface="Calibri" panose="020F0502020204030204" pitchFamily="34" charset="0"/>
              </a:rPr>
              <a:t>Convergence test on numerical methods</a:t>
            </a:r>
          </a:p>
          <a:p>
            <a:pPr lvl="2" eaLnBrk="0" fontAlgn="base" hangingPunct="0">
              <a:lnSpc>
                <a:spcPts val="2880"/>
              </a:lnSpc>
              <a:spcBef>
                <a:spcPct val="0"/>
              </a:spcBef>
              <a:spcAft>
                <a:spcPct val="0"/>
              </a:spcAft>
            </a:pPr>
            <a:r>
              <a:rPr lang="en-US" altLang="zh-TW" sz="1600" dirty="0">
                <a:solidFill>
                  <a:schemeClr val="bg1">
                    <a:lumMod val="75000"/>
                  </a:schemeClr>
                </a:solidFill>
                <a:latin typeface="Calibri" panose="020F0502020204030204" pitchFamily="34" charset="0"/>
                <a:cs typeface="Calibri" panose="020F0502020204030204" pitchFamily="34" charset="0"/>
              </a:rPr>
              <a:t>3.4.1 </a:t>
            </a:r>
            <a:r>
              <a:rPr lang="zh-TW" altLang="zh-TW" sz="1600" dirty="0">
                <a:solidFill>
                  <a:schemeClr val="bg1">
                    <a:lumMod val="75000"/>
                  </a:schemeClr>
                </a:solidFill>
                <a:latin typeface="Calibri" panose="020F0502020204030204" pitchFamily="34" charset="0"/>
                <a:cs typeface="Calibri" panose="020F0502020204030204" pitchFamily="34" charset="0"/>
              </a:rPr>
              <a:t>Treatment of infinity boundary</a:t>
            </a:r>
          </a:p>
          <a:p>
            <a:pPr lvl="2" eaLnBrk="0" fontAlgn="base" hangingPunct="0">
              <a:lnSpc>
                <a:spcPts val="2880"/>
              </a:lnSpc>
              <a:spcBef>
                <a:spcPct val="0"/>
              </a:spcBef>
              <a:spcAft>
                <a:spcPct val="0"/>
              </a:spcAft>
            </a:pPr>
            <a:r>
              <a:rPr lang="en-US" altLang="zh-TW" sz="1600" dirty="0">
                <a:solidFill>
                  <a:schemeClr val="bg1">
                    <a:lumMod val="75000"/>
                  </a:schemeClr>
                </a:solidFill>
                <a:latin typeface="Calibri" panose="020F0502020204030204" pitchFamily="34" charset="0"/>
                <a:cs typeface="Calibri" panose="020F0502020204030204" pitchFamily="34" charset="0"/>
              </a:rPr>
              <a:t>3.4.2 </a:t>
            </a:r>
            <a:r>
              <a:rPr lang="zh-TW" altLang="zh-TW" sz="1600" dirty="0">
                <a:solidFill>
                  <a:schemeClr val="bg1">
                    <a:lumMod val="75000"/>
                  </a:schemeClr>
                </a:solidFill>
                <a:latin typeface="Calibri" panose="020F0502020204030204" pitchFamily="34" charset="0"/>
                <a:cs typeface="Calibri" panose="020F0502020204030204" pitchFamily="34" charset="0"/>
              </a:rPr>
              <a:t>Domain Decomposition method</a:t>
            </a:r>
          </a:p>
          <a:p>
            <a:pPr lvl="2" eaLnBrk="0" fontAlgn="base" hangingPunct="0">
              <a:lnSpc>
                <a:spcPts val="2880"/>
              </a:lnSpc>
              <a:spcBef>
                <a:spcPct val="0"/>
              </a:spcBef>
              <a:spcAft>
                <a:spcPct val="0"/>
              </a:spcAft>
            </a:pPr>
            <a:r>
              <a:rPr lang="en-US" altLang="zh-TW" sz="1600" dirty="0">
                <a:solidFill>
                  <a:schemeClr val="bg1">
                    <a:lumMod val="75000"/>
                  </a:schemeClr>
                </a:solidFill>
                <a:latin typeface="Calibri" panose="020F0502020204030204" pitchFamily="34" charset="0"/>
                <a:cs typeface="Calibri" panose="020F0502020204030204" pitchFamily="34" charset="0"/>
              </a:rPr>
              <a:t>3.4.3 </a:t>
            </a:r>
            <a:r>
              <a:rPr lang="zh-TW" altLang="zh-TW" sz="1600" dirty="0">
                <a:solidFill>
                  <a:schemeClr val="bg1">
                    <a:lumMod val="75000"/>
                  </a:schemeClr>
                </a:solidFill>
                <a:latin typeface="Calibri" panose="020F0502020204030204" pitchFamily="34" charset="0"/>
                <a:cs typeface="Calibri" panose="020F0502020204030204" pitchFamily="34" charset="0"/>
              </a:rPr>
              <a:t>Comparison of GEP solving algorithms</a:t>
            </a:r>
          </a:p>
          <a:p>
            <a:pPr eaLnBrk="0" fontAlgn="base" hangingPunct="0">
              <a:lnSpc>
                <a:spcPts val="2880"/>
              </a:lnSpc>
              <a:spcBef>
                <a:spcPct val="0"/>
              </a:spcBef>
              <a:spcAft>
                <a:spcPct val="0"/>
              </a:spcAft>
              <a:buFontTx/>
              <a:buAutoNum type="arabicPeriod" startAt="3"/>
            </a:pPr>
            <a:r>
              <a:rPr lang="en-US" altLang="zh-TW" sz="1600" b="1" dirty="0">
                <a:solidFill>
                  <a:schemeClr val="bg1">
                    <a:lumMod val="75000"/>
                  </a:schemeClr>
                </a:solidFill>
                <a:latin typeface="Calibri" panose="020F0502020204030204" pitchFamily="34" charset="0"/>
                <a:cs typeface="Calibri" panose="020F0502020204030204" pitchFamily="34" charset="0"/>
              </a:rPr>
              <a:t> </a:t>
            </a:r>
            <a:r>
              <a:rPr lang="zh-TW" altLang="zh-TW" sz="1600" b="1" dirty="0">
                <a:solidFill>
                  <a:schemeClr val="bg1">
                    <a:lumMod val="75000"/>
                  </a:schemeClr>
                </a:solidFill>
                <a:latin typeface="Calibri" panose="020F0502020204030204" pitchFamily="34" charset="0"/>
                <a:cs typeface="Calibri" panose="020F0502020204030204" pitchFamily="34" charset="0"/>
              </a:rPr>
              <a:t>Results and discussion</a:t>
            </a:r>
          </a:p>
          <a:p>
            <a:pPr lvl="1" eaLnBrk="0" fontAlgn="base" hangingPunct="0">
              <a:lnSpc>
                <a:spcPts val="2880"/>
              </a:lnSpc>
              <a:spcBef>
                <a:spcPct val="0"/>
              </a:spcBef>
              <a:spcAft>
                <a:spcPct val="0"/>
              </a:spcAft>
            </a:pPr>
            <a:r>
              <a:rPr lang="en-US" altLang="zh-TW" sz="1600" dirty="0">
                <a:solidFill>
                  <a:schemeClr val="bg1">
                    <a:lumMod val="75000"/>
                  </a:schemeClr>
                </a:solidFill>
                <a:latin typeface="Calibri" panose="020F0502020204030204" pitchFamily="34" charset="0"/>
                <a:cs typeface="Calibri" panose="020F0502020204030204" pitchFamily="34" charset="0"/>
              </a:rPr>
              <a:t>4.1 </a:t>
            </a:r>
            <a:r>
              <a:rPr lang="zh-TW" altLang="zh-TW" sz="1600" dirty="0">
                <a:solidFill>
                  <a:schemeClr val="bg1">
                    <a:lumMod val="75000"/>
                  </a:schemeClr>
                </a:solidFill>
                <a:latin typeface="Calibri" panose="020F0502020204030204" pitchFamily="34" charset="0"/>
                <a:cs typeface="Calibri" panose="020F0502020204030204" pitchFamily="34" charset="0"/>
              </a:rPr>
              <a:t>Eigenvalue spectrum</a:t>
            </a:r>
            <a:endParaRPr lang="en-US" altLang="zh-TW" sz="1600" dirty="0">
              <a:solidFill>
                <a:schemeClr val="bg1">
                  <a:lumMod val="75000"/>
                </a:schemeClr>
              </a:solidFill>
              <a:latin typeface="Calibri" panose="020F0502020204030204" pitchFamily="34" charset="0"/>
              <a:cs typeface="Calibri" panose="020F0502020204030204" pitchFamily="34" charset="0"/>
            </a:endParaRPr>
          </a:p>
          <a:p>
            <a:pPr lvl="1" eaLnBrk="0" fontAlgn="base" hangingPunct="0">
              <a:lnSpc>
                <a:spcPts val="2880"/>
              </a:lnSpc>
              <a:spcBef>
                <a:spcPct val="0"/>
              </a:spcBef>
              <a:spcAft>
                <a:spcPct val="0"/>
              </a:spcAft>
            </a:pPr>
            <a:r>
              <a:rPr lang="en-US" altLang="zh-TW" sz="1600" dirty="0">
                <a:solidFill>
                  <a:schemeClr val="bg1">
                    <a:lumMod val="75000"/>
                  </a:schemeClr>
                </a:solidFill>
                <a:latin typeface="Calibri" panose="020F0502020204030204" pitchFamily="34" charset="0"/>
                <a:cs typeface="Calibri" panose="020F0502020204030204" pitchFamily="34" charset="0"/>
              </a:rPr>
              <a:t>4.2 </a:t>
            </a:r>
            <a:r>
              <a:rPr lang="zh-TW" altLang="zh-TW" sz="1600" dirty="0">
                <a:solidFill>
                  <a:schemeClr val="bg1">
                    <a:lumMod val="75000"/>
                  </a:schemeClr>
                </a:solidFill>
                <a:latin typeface="Calibri" panose="020F0502020204030204" pitchFamily="34" charset="0"/>
                <a:ea typeface="PT Serif"/>
                <a:cs typeface="Calibri" panose="020F0502020204030204" pitchFamily="34" charset="0"/>
              </a:rPr>
              <a:t>Temporal</a:t>
            </a:r>
            <a:r>
              <a:rPr lang="en-US" altLang="zh-TW" sz="1600" dirty="0">
                <a:solidFill>
                  <a:schemeClr val="bg1">
                    <a:lumMod val="75000"/>
                  </a:schemeClr>
                </a:solidFill>
                <a:latin typeface="Calibri" panose="020F0502020204030204" pitchFamily="34" charset="0"/>
                <a:ea typeface="PT Serif"/>
                <a:cs typeface="Calibri" panose="020F0502020204030204" pitchFamily="34" charset="0"/>
              </a:rPr>
              <a:t> </a:t>
            </a:r>
            <a:r>
              <a:rPr lang="zh-TW" altLang="zh-TW" sz="1600" dirty="0">
                <a:solidFill>
                  <a:schemeClr val="bg1">
                    <a:lumMod val="75000"/>
                  </a:schemeClr>
                </a:solidFill>
                <a:latin typeface="Calibri" panose="020F0502020204030204" pitchFamily="34" charset="0"/>
                <a:ea typeface="PT Serif"/>
                <a:cs typeface="Calibri" panose="020F0502020204030204" pitchFamily="34" charset="0"/>
              </a:rPr>
              <a:t>stability</a:t>
            </a:r>
            <a:endParaRPr lang="en-US" altLang="zh-TW" sz="1600" dirty="0">
              <a:solidFill>
                <a:schemeClr val="bg1">
                  <a:lumMod val="75000"/>
                </a:schemeClr>
              </a:solidFill>
              <a:latin typeface="Calibri" panose="020F0502020204030204" pitchFamily="34" charset="0"/>
              <a:ea typeface="PT Serif"/>
              <a:cs typeface="Calibri" panose="020F0502020204030204" pitchFamily="34" charset="0"/>
            </a:endParaRPr>
          </a:p>
          <a:p>
            <a:pPr lvl="1" eaLnBrk="0" fontAlgn="base" hangingPunct="0">
              <a:lnSpc>
                <a:spcPts val="2880"/>
              </a:lnSpc>
              <a:spcBef>
                <a:spcPct val="0"/>
              </a:spcBef>
              <a:spcAft>
                <a:spcPct val="0"/>
              </a:spcAft>
            </a:pPr>
            <a:r>
              <a:rPr lang="en-US" altLang="zh-TW" sz="1600" dirty="0">
                <a:solidFill>
                  <a:schemeClr val="bg1">
                    <a:lumMod val="75000"/>
                  </a:schemeClr>
                </a:solidFill>
                <a:latin typeface="Calibri" panose="020F0502020204030204" pitchFamily="34" charset="0"/>
                <a:cs typeface="Calibri" panose="020F0502020204030204" pitchFamily="34" charset="0"/>
              </a:rPr>
              <a:t>4.3 </a:t>
            </a:r>
            <a:r>
              <a:rPr lang="zh-TW" altLang="zh-TW" sz="1600" dirty="0">
                <a:solidFill>
                  <a:schemeClr val="bg1">
                    <a:lumMod val="75000"/>
                  </a:schemeClr>
                </a:solidFill>
                <a:latin typeface="Calibri" panose="020F0502020204030204" pitchFamily="34" charset="0"/>
                <a:ea typeface="PT Serif"/>
                <a:cs typeface="Calibri" panose="020F0502020204030204" pitchFamily="34" charset="0"/>
              </a:rPr>
              <a:t>Spatial-temporal stability</a:t>
            </a:r>
            <a:endParaRPr lang="en-US" altLang="zh-TW" sz="1600" dirty="0">
              <a:solidFill>
                <a:schemeClr val="bg1">
                  <a:lumMod val="75000"/>
                </a:schemeClr>
              </a:solidFill>
              <a:latin typeface="Calibri" panose="020F0502020204030204" pitchFamily="34" charset="0"/>
              <a:ea typeface="PT Serif"/>
              <a:cs typeface="Calibri" panose="020F0502020204030204" pitchFamily="34" charset="0"/>
            </a:endParaRPr>
          </a:p>
          <a:p>
            <a:pPr lvl="1" eaLnBrk="0" fontAlgn="base" hangingPunct="0">
              <a:lnSpc>
                <a:spcPts val="2880"/>
              </a:lnSpc>
              <a:spcBef>
                <a:spcPct val="0"/>
              </a:spcBef>
              <a:spcAft>
                <a:spcPct val="0"/>
              </a:spcAft>
            </a:pPr>
            <a:r>
              <a:rPr lang="en-US" altLang="zh-TW" sz="1600" dirty="0">
                <a:solidFill>
                  <a:schemeClr val="bg1">
                    <a:lumMod val="75000"/>
                  </a:schemeClr>
                </a:solidFill>
                <a:latin typeface="Calibri" panose="020F0502020204030204" pitchFamily="34" charset="0"/>
                <a:cs typeface="Calibri" panose="020F0502020204030204" pitchFamily="34" charset="0"/>
              </a:rPr>
              <a:t>4.4 Energy distribution</a:t>
            </a:r>
          </a:p>
          <a:p>
            <a:pPr eaLnBrk="0" fontAlgn="base" hangingPunct="0">
              <a:lnSpc>
                <a:spcPts val="2880"/>
              </a:lnSpc>
              <a:spcBef>
                <a:spcPct val="0"/>
              </a:spcBef>
              <a:spcAft>
                <a:spcPct val="0"/>
              </a:spcAft>
              <a:buFontTx/>
              <a:buAutoNum type="arabicPeriod" startAt="3"/>
            </a:pPr>
            <a:r>
              <a:rPr lang="en-US" altLang="zh-TW" sz="1600" b="1" dirty="0">
                <a:solidFill>
                  <a:schemeClr val="bg1">
                    <a:lumMod val="75000"/>
                  </a:schemeClr>
                </a:solidFill>
                <a:latin typeface="Calibri" panose="020F0502020204030204" pitchFamily="34" charset="0"/>
                <a:cs typeface="Calibri" panose="020F0502020204030204" pitchFamily="34" charset="0"/>
              </a:rPr>
              <a:t> Conclusion</a:t>
            </a:r>
          </a:p>
        </p:txBody>
      </p:sp>
      <p:cxnSp>
        <p:nvCxnSpPr>
          <p:cNvPr id="7" name="直線接點 6">
            <a:extLst>
              <a:ext uri="{FF2B5EF4-FFF2-40B4-BE49-F238E27FC236}">
                <a16:creationId xmlns:a16="http://schemas.microsoft.com/office/drawing/2014/main" id="{33A3FD7B-1C28-4378-8A8F-BF3A906512AC}"/>
              </a:ext>
            </a:extLst>
          </p:cNvPr>
          <p:cNvCxnSpPr>
            <a:cxnSpLocks/>
          </p:cNvCxnSpPr>
          <p:nvPr/>
        </p:nvCxnSpPr>
        <p:spPr>
          <a:xfrm>
            <a:off x="5762625" y="1203486"/>
            <a:ext cx="0" cy="4721064"/>
          </a:xfrm>
          <a:prstGeom prst="line">
            <a:avLst/>
          </a:prstGeom>
          <a:ln w="19050">
            <a:solidFill>
              <a:srgbClr val="E6E6E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161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流程圖: 程序 4">
            <a:extLst>
              <a:ext uri="{FF2B5EF4-FFF2-40B4-BE49-F238E27FC236}">
                <a16:creationId xmlns:a16="http://schemas.microsoft.com/office/drawing/2014/main" id="{921540B3-0E84-4194-86B0-2F21F2EB962F}"/>
              </a:ext>
            </a:extLst>
          </p:cNvPr>
          <p:cNvSpPr/>
          <p:nvPr/>
        </p:nvSpPr>
        <p:spPr>
          <a:xfrm>
            <a:off x="524832" y="2834597"/>
            <a:ext cx="370719" cy="803953"/>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流程圖: 程序 5">
            <a:extLst>
              <a:ext uri="{FF2B5EF4-FFF2-40B4-BE49-F238E27FC236}">
                <a16:creationId xmlns:a16="http://schemas.microsoft.com/office/drawing/2014/main" id="{6CFEFF15-AA67-4659-ABB3-6A5548677A2C}"/>
              </a:ext>
            </a:extLst>
          </p:cNvPr>
          <p:cNvSpPr/>
          <p:nvPr/>
        </p:nvSpPr>
        <p:spPr>
          <a:xfrm>
            <a:off x="1537634" y="1903212"/>
            <a:ext cx="1672291"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流程圖: 程序 6">
            <a:extLst>
              <a:ext uri="{FF2B5EF4-FFF2-40B4-BE49-F238E27FC236}">
                <a16:creationId xmlns:a16="http://schemas.microsoft.com/office/drawing/2014/main" id="{A45257B2-4BEB-42FD-9FE1-9556C87051D0}"/>
              </a:ext>
            </a:extLst>
          </p:cNvPr>
          <p:cNvSpPr/>
          <p:nvPr/>
        </p:nvSpPr>
        <p:spPr>
          <a:xfrm>
            <a:off x="4366492" y="1906893"/>
            <a:ext cx="1401807"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流程圖: 程序 7">
            <a:extLst>
              <a:ext uri="{FF2B5EF4-FFF2-40B4-BE49-F238E27FC236}">
                <a16:creationId xmlns:a16="http://schemas.microsoft.com/office/drawing/2014/main" id="{5228CBE0-309E-4C91-A817-1D1F88391D91}"/>
              </a:ext>
            </a:extLst>
          </p:cNvPr>
          <p:cNvSpPr/>
          <p:nvPr/>
        </p:nvSpPr>
        <p:spPr>
          <a:xfrm>
            <a:off x="6935836" y="1903212"/>
            <a:ext cx="1672291"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流程圖: 程序 8">
            <a:extLst>
              <a:ext uri="{FF2B5EF4-FFF2-40B4-BE49-F238E27FC236}">
                <a16:creationId xmlns:a16="http://schemas.microsoft.com/office/drawing/2014/main" id="{FE8B68A4-8968-41C5-9BAA-F477AAEB0660}"/>
              </a:ext>
            </a:extLst>
          </p:cNvPr>
          <p:cNvSpPr/>
          <p:nvPr/>
        </p:nvSpPr>
        <p:spPr>
          <a:xfrm>
            <a:off x="9775664" y="1903212"/>
            <a:ext cx="1410942" cy="329128"/>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流程圖: 程序 9">
            <a:extLst>
              <a:ext uri="{FF2B5EF4-FFF2-40B4-BE49-F238E27FC236}">
                <a16:creationId xmlns:a16="http://schemas.microsoft.com/office/drawing/2014/main" id="{17583521-44AE-4D3E-A6F2-444B2EE66F04}"/>
              </a:ext>
            </a:extLst>
          </p:cNvPr>
          <p:cNvSpPr/>
          <p:nvPr/>
        </p:nvSpPr>
        <p:spPr>
          <a:xfrm>
            <a:off x="524832" y="4807488"/>
            <a:ext cx="370719" cy="885217"/>
          </a:xfrm>
          <a:prstGeom prst="flowChartProcess">
            <a:avLst/>
          </a:prstGeom>
          <a:solidFill>
            <a:schemeClr val="accent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A1860F19-CA13-432B-9CA5-F41462712D04}"/>
              </a:ext>
            </a:extLst>
          </p:cNvPr>
          <p:cNvSpPr>
            <a:spLocks noGrp="1"/>
          </p:cNvSpPr>
          <p:nvPr>
            <p:ph type="title"/>
          </p:nvPr>
        </p:nvSpPr>
        <p:spPr/>
        <p:txBody>
          <a:bodyPr/>
          <a:lstStyle/>
          <a:p>
            <a:r>
              <a:rPr lang="en-US" altLang="zh-TW" dirty="0"/>
              <a:t>Convergence test for numerical method - balancing and de-singularize</a:t>
            </a:r>
            <a:endParaRPr lang="zh-TW" altLang="en-US" dirty="0"/>
          </a:p>
        </p:txBody>
      </p:sp>
      <p:sp>
        <p:nvSpPr>
          <p:cNvPr id="3" name="內容版面配置區 2">
            <a:extLst>
              <a:ext uri="{FF2B5EF4-FFF2-40B4-BE49-F238E27FC236}">
                <a16:creationId xmlns:a16="http://schemas.microsoft.com/office/drawing/2014/main" id="{60F56CEF-2E94-4FA5-989A-E1C9DA6A645C}"/>
              </a:ext>
            </a:extLst>
          </p:cNvPr>
          <p:cNvSpPr>
            <a:spLocks noGrp="1"/>
          </p:cNvSpPr>
          <p:nvPr>
            <p:ph idx="1"/>
          </p:nvPr>
        </p:nvSpPr>
        <p:spPr>
          <a:xfrm>
            <a:off x="838200" y="662617"/>
            <a:ext cx="10515600" cy="499433"/>
          </a:xfrm>
        </p:spPr>
        <p:txBody>
          <a:bodyPr/>
          <a:lstStyle/>
          <a:p>
            <a:pPr marL="285750" indent="-285750">
              <a:buFont typeface="Arial" panose="020B0604020202020204" pitchFamily="34" charset="0"/>
              <a:buChar char="•"/>
            </a:pPr>
            <a:r>
              <a:rPr lang="en-US" altLang="zh-TW" dirty="0"/>
              <a:t>The tests are only done using algorithm inv(A), due to its better convergence compared to the other two algorithms.</a:t>
            </a:r>
            <a:endParaRPr lang="zh-TW" altLang="en-US" dirty="0"/>
          </a:p>
        </p:txBody>
      </p:sp>
      <mc:AlternateContent xmlns:mc="http://schemas.openxmlformats.org/markup-compatibility/2006">
        <mc:Choice xmlns:a14="http://schemas.microsoft.com/office/drawing/2010/main" Requires="a14">
          <p:graphicFrame>
            <p:nvGraphicFramePr>
              <p:cNvPr id="4" name="表格 3">
                <a:extLst>
                  <a:ext uri="{FF2B5EF4-FFF2-40B4-BE49-F238E27FC236}">
                    <a16:creationId xmlns:a16="http://schemas.microsoft.com/office/drawing/2014/main" id="{E3F587EC-55EB-4AF5-9DAA-05B7EFCDB055}"/>
                  </a:ext>
                </a:extLst>
              </p:cNvPr>
              <p:cNvGraphicFramePr>
                <a:graphicFrameLocks noGrp="1"/>
              </p:cNvGraphicFramePr>
              <p:nvPr>
                <p:extLst>
                  <p:ext uri="{D42A27DB-BD31-4B8C-83A1-F6EECF244321}">
                    <p14:modId xmlns:p14="http://schemas.microsoft.com/office/powerpoint/2010/main" val="1673840726"/>
                  </p:ext>
                </p:extLst>
              </p:nvPr>
            </p:nvGraphicFramePr>
            <p:xfrm>
              <a:off x="371542" y="1373036"/>
              <a:ext cx="11448915" cy="4822347"/>
            </p:xfrm>
            <a:graphic>
              <a:graphicData uri="http://schemas.openxmlformats.org/drawingml/2006/table">
                <a:tbl>
                  <a:tblPr firstRow="1" bandRow="1">
                    <a:tableStyleId>{2D5ABB26-0587-4C30-8999-92F81FD0307C}</a:tableStyleId>
                  </a:tblPr>
                  <a:tblGrid>
                    <a:gridCol w="640135">
                      <a:extLst>
                        <a:ext uri="{9D8B030D-6E8A-4147-A177-3AD203B41FA5}">
                          <a16:colId xmlns:a16="http://schemas.microsoft.com/office/drawing/2014/main" val="3777158392"/>
                        </a:ext>
                      </a:extLst>
                    </a:gridCol>
                    <a:gridCol w="2702195">
                      <a:extLst>
                        <a:ext uri="{9D8B030D-6E8A-4147-A177-3AD203B41FA5}">
                          <a16:colId xmlns:a16="http://schemas.microsoft.com/office/drawing/2014/main" val="899857799"/>
                        </a:ext>
                      </a:extLst>
                    </a:gridCol>
                    <a:gridCol w="2702195">
                      <a:extLst>
                        <a:ext uri="{9D8B030D-6E8A-4147-A177-3AD203B41FA5}">
                          <a16:colId xmlns:a16="http://schemas.microsoft.com/office/drawing/2014/main" val="2539291184"/>
                        </a:ext>
                      </a:extLst>
                    </a:gridCol>
                    <a:gridCol w="2702195">
                      <a:extLst>
                        <a:ext uri="{9D8B030D-6E8A-4147-A177-3AD203B41FA5}">
                          <a16:colId xmlns:a16="http://schemas.microsoft.com/office/drawing/2014/main" val="2484253969"/>
                        </a:ext>
                      </a:extLst>
                    </a:gridCol>
                    <a:gridCol w="2702195">
                      <a:extLst>
                        <a:ext uri="{9D8B030D-6E8A-4147-A177-3AD203B41FA5}">
                          <a16:colId xmlns:a16="http://schemas.microsoft.com/office/drawing/2014/main" val="1092192741"/>
                        </a:ext>
                      </a:extLst>
                    </a:gridCol>
                  </a:tblGrid>
                  <a:tr h="457635">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=1.5</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𝑘</m:t>
                                </m:r>
                                <m:r>
                                  <a:rPr lang="en-US" altLang="zh-TW" sz="1600" b="0" i="1" smtClean="0">
                                    <a:solidFill>
                                      <a:schemeClr val="tx1"/>
                                    </a:solidFill>
                                    <a:latin typeface="Cambria Math" panose="02040503050406030204" pitchFamily="18" charset="0"/>
                                  </a:rPr>
                                  <m:t>=4.5</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943485108"/>
                      </a:ext>
                    </a:extLst>
                  </a:tr>
                  <a:tr h="457635">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latin typeface="Calibri" panose="020F0502020204030204" pitchFamily="34" charset="0"/>
                              <a:cs typeface="Calibri" panose="020F0502020204030204" pitchFamily="34" charset="0"/>
                            </a:rPr>
                            <a:t>De-singularizing</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Balancing</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latin typeface="Calibri" panose="020F0502020204030204" pitchFamily="34" charset="0"/>
                              <a:cs typeface="Calibri" panose="020F0502020204030204" pitchFamily="34" charset="0"/>
                            </a:rPr>
                            <a:t>De-singularizing</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Balancing</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4012788061"/>
                      </a:ext>
                    </a:extLst>
                  </a:tr>
                  <a:tr h="19243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rPr>
                            <a:t>Inviscid</a:t>
                          </a:r>
                          <a:endParaRPr lang="zh-TW" altLang="en-US" sz="1600" dirty="0">
                            <a:solidFill>
                              <a:schemeClr val="tx1"/>
                            </a:solidFill>
                          </a:endParaRPr>
                        </a:p>
                      </a:txBody>
                      <a:tcPr vert="vert270"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3342413447"/>
                      </a:ext>
                    </a:extLst>
                  </a:tr>
                  <a:tr h="19827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rPr>
                            <a:t>Viscous</a:t>
                          </a:r>
                          <a:endParaRPr lang="zh-TW" altLang="en-US" sz="1600" dirty="0">
                            <a:solidFill>
                              <a:schemeClr val="tx1"/>
                            </a:solidFill>
                          </a:endParaRPr>
                        </a:p>
                      </a:txBody>
                      <a:tcPr vert="vert270"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984316168"/>
                      </a:ext>
                    </a:extLst>
                  </a:tr>
                </a:tbl>
              </a:graphicData>
            </a:graphic>
          </p:graphicFrame>
        </mc:Choice>
        <mc:Fallback>
          <p:graphicFrame>
            <p:nvGraphicFramePr>
              <p:cNvPr id="4" name="表格 3">
                <a:extLst>
                  <a:ext uri="{FF2B5EF4-FFF2-40B4-BE49-F238E27FC236}">
                    <a16:creationId xmlns:a16="http://schemas.microsoft.com/office/drawing/2014/main" id="{E3F587EC-55EB-4AF5-9DAA-05B7EFCDB055}"/>
                  </a:ext>
                </a:extLst>
              </p:cNvPr>
              <p:cNvGraphicFramePr>
                <a:graphicFrameLocks noGrp="1"/>
              </p:cNvGraphicFramePr>
              <p:nvPr>
                <p:extLst>
                  <p:ext uri="{D42A27DB-BD31-4B8C-83A1-F6EECF244321}">
                    <p14:modId xmlns:p14="http://schemas.microsoft.com/office/powerpoint/2010/main" val="1673840726"/>
                  </p:ext>
                </p:extLst>
              </p:nvPr>
            </p:nvGraphicFramePr>
            <p:xfrm>
              <a:off x="371542" y="1373036"/>
              <a:ext cx="11448915" cy="4822347"/>
            </p:xfrm>
            <a:graphic>
              <a:graphicData uri="http://schemas.openxmlformats.org/drawingml/2006/table">
                <a:tbl>
                  <a:tblPr firstRow="1" bandRow="1">
                    <a:tableStyleId>{2D5ABB26-0587-4C30-8999-92F81FD0307C}</a:tableStyleId>
                  </a:tblPr>
                  <a:tblGrid>
                    <a:gridCol w="640135">
                      <a:extLst>
                        <a:ext uri="{9D8B030D-6E8A-4147-A177-3AD203B41FA5}">
                          <a16:colId xmlns:a16="http://schemas.microsoft.com/office/drawing/2014/main" val="3777158392"/>
                        </a:ext>
                      </a:extLst>
                    </a:gridCol>
                    <a:gridCol w="2702195">
                      <a:extLst>
                        <a:ext uri="{9D8B030D-6E8A-4147-A177-3AD203B41FA5}">
                          <a16:colId xmlns:a16="http://schemas.microsoft.com/office/drawing/2014/main" val="899857799"/>
                        </a:ext>
                      </a:extLst>
                    </a:gridCol>
                    <a:gridCol w="2702195">
                      <a:extLst>
                        <a:ext uri="{9D8B030D-6E8A-4147-A177-3AD203B41FA5}">
                          <a16:colId xmlns:a16="http://schemas.microsoft.com/office/drawing/2014/main" val="2539291184"/>
                        </a:ext>
                      </a:extLst>
                    </a:gridCol>
                    <a:gridCol w="2702195">
                      <a:extLst>
                        <a:ext uri="{9D8B030D-6E8A-4147-A177-3AD203B41FA5}">
                          <a16:colId xmlns:a16="http://schemas.microsoft.com/office/drawing/2014/main" val="2484253969"/>
                        </a:ext>
                      </a:extLst>
                    </a:gridCol>
                    <a:gridCol w="2702195">
                      <a:extLst>
                        <a:ext uri="{9D8B030D-6E8A-4147-A177-3AD203B41FA5}">
                          <a16:colId xmlns:a16="http://schemas.microsoft.com/office/drawing/2014/main" val="1092192741"/>
                        </a:ext>
                      </a:extLst>
                    </a:gridCol>
                  </a:tblGrid>
                  <a:tr h="457635">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11937" t="-2667" r="-100225" b="-960000"/>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gridSpan="2">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112063" t="-2667" r="-338" b="-960000"/>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943485108"/>
                      </a:ext>
                    </a:extLst>
                  </a:tr>
                  <a:tr h="457635">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latin typeface="Calibri" panose="020F0502020204030204" pitchFamily="34" charset="0"/>
                              <a:cs typeface="Calibri" panose="020F0502020204030204" pitchFamily="34" charset="0"/>
                            </a:rPr>
                            <a:t>De-singularizing</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Balancing</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latin typeface="Calibri" panose="020F0502020204030204" pitchFamily="34" charset="0"/>
                              <a:cs typeface="Calibri" panose="020F0502020204030204" pitchFamily="34" charset="0"/>
                            </a:rPr>
                            <a:t>De-singularizing</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Balancing</a:t>
                          </a: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4012788061"/>
                      </a:ext>
                    </a:extLst>
                  </a:tr>
                  <a:tr h="19243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rPr>
                            <a:t>Inviscid</a:t>
                          </a:r>
                          <a:endParaRPr lang="zh-TW" altLang="en-US" sz="1600" dirty="0">
                            <a:solidFill>
                              <a:schemeClr val="tx1"/>
                            </a:solidFill>
                          </a:endParaRPr>
                        </a:p>
                      </a:txBody>
                      <a:tcPr vert="vert270"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3342413447"/>
                      </a:ext>
                    </a:extLst>
                  </a:tr>
                  <a:tr h="19827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rPr>
                            <a:t>Viscous</a:t>
                          </a:r>
                          <a:endParaRPr lang="zh-TW" altLang="en-US" sz="1600" dirty="0">
                            <a:solidFill>
                              <a:schemeClr val="tx1"/>
                            </a:solidFill>
                          </a:endParaRPr>
                        </a:p>
                      </a:txBody>
                      <a:tcPr vert="vert270"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endParaRPr lang="zh-TW" altLang="en-US" sz="1600" dirty="0">
                            <a:latin typeface="Calibri" panose="020F0502020204030204" pitchFamily="34" charset="0"/>
                            <a:cs typeface="Calibri" panose="020F0502020204030204" pitchFamily="34" charset="0"/>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984316168"/>
                      </a:ext>
                    </a:extLst>
                  </a:tr>
                </a:tbl>
              </a:graphicData>
            </a:graphic>
          </p:graphicFrame>
        </mc:Fallback>
      </mc:AlternateContent>
      <p:pic>
        <p:nvPicPr>
          <p:cNvPr id="12" name="圖片 11">
            <a:extLst>
              <a:ext uri="{FF2B5EF4-FFF2-40B4-BE49-F238E27FC236}">
                <a16:creationId xmlns:a16="http://schemas.microsoft.com/office/drawing/2014/main" id="{6516FBB1-98B5-4297-9185-2CA06B21E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612" y="4371057"/>
            <a:ext cx="2685564" cy="1746148"/>
          </a:xfrm>
          <a:prstGeom prst="rect">
            <a:avLst/>
          </a:prstGeom>
        </p:spPr>
      </p:pic>
      <p:pic>
        <p:nvPicPr>
          <p:cNvPr id="14" name="圖片 13">
            <a:extLst>
              <a:ext uri="{FF2B5EF4-FFF2-40B4-BE49-F238E27FC236}">
                <a16:creationId xmlns:a16="http://schemas.microsoft.com/office/drawing/2014/main" id="{D00571CB-49C6-4638-8CF7-9EE2C43CD1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316" y="4393871"/>
            <a:ext cx="2641252" cy="1713809"/>
          </a:xfrm>
          <a:prstGeom prst="rect">
            <a:avLst/>
          </a:prstGeom>
        </p:spPr>
      </p:pic>
      <p:pic>
        <p:nvPicPr>
          <p:cNvPr id="16" name="圖片 15">
            <a:extLst>
              <a:ext uri="{FF2B5EF4-FFF2-40B4-BE49-F238E27FC236}">
                <a16:creationId xmlns:a16="http://schemas.microsoft.com/office/drawing/2014/main" id="{731E2F9E-F019-4121-889C-F63BACD96D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9366" y="4361532"/>
            <a:ext cx="2691091" cy="1746148"/>
          </a:xfrm>
          <a:prstGeom prst="rect">
            <a:avLst/>
          </a:prstGeom>
        </p:spPr>
      </p:pic>
      <p:pic>
        <p:nvPicPr>
          <p:cNvPr id="18" name="圖片 17">
            <a:extLst>
              <a:ext uri="{FF2B5EF4-FFF2-40B4-BE49-F238E27FC236}">
                <a16:creationId xmlns:a16="http://schemas.microsoft.com/office/drawing/2014/main" id="{7D39D597-4805-45CD-A2DD-443DD4FFEC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356" y="4377702"/>
            <a:ext cx="2641250" cy="1713808"/>
          </a:xfrm>
          <a:prstGeom prst="rect">
            <a:avLst/>
          </a:prstGeom>
        </p:spPr>
      </p:pic>
      <p:pic>
        <p:nvPicPr>
          <p:cNvPr id="20" name="圖片 19">
            <a:extLst>
              <a:ext uri="{FF2B5EF4-FFF2-40B4-BE49-F238E27FC236}">
                <a16:creationId xmlns:a16="http://schemas.microsoft.com/office/drawing/2014/main" id="{31E42CA0-22FC-4404-9B38-D89339DE08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759" y="2420268"/>
            <a:ext cx="2641253" cy="1713810"/>
          </a:xfrm>
          <a:prstGeom prst="rect">
            <a:avLst/>
          </a:prstGeom>
        </p:spPr>
      </p:pic>
      <p:pic>
        <p:nvPicPr>
          <p:cNvPr id="22" name="圖片 21">
            <a:extLst>
              <a:ext uri="{FF2B5EF4-FFF2-40B4-BE49-F238E27FC236}">
                <a16:creationId xmlns:a16="http://schemas.microsoft.com/office/drawing/2014/main" id="{AB539DD3-421B-4CA7-A009-A5D5F20DFF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6767" y="2397456"/>
            <a:ext cx="2641253" cy="1746147"/>
          </a:xfrm>
          <a:prstGeom prst="rect">
            <a:avLst/>
          </a:prstGeom>
        </p:spPr>
      </p:pic>
      <p:pic>
        <p:nvPicPr>
          <p:cNvPr id="24" name="圖片 23">
            <a:extLst>
              <a:ext uri="{FF2B5EF4-FFF2-40B4-BE49-F238E27FC236}">
                <a16:creationId xmlns:a16="http://schemas.microsoft.com/office/drawing/2014/main" id="{FAB5F788-90AD-4AF3-9FC4-0531FE33B2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4218" y="2397456"/>
            <a:ext cx="2638072" cy="1711746"/>
          </a:xfrm>
          <a:prstGeom prst="rect">
            <a:avLst/>
          </a:prstGeom>
        </p:spPr>
      </p:pic>
      <p:pic>
        <p:nvPicPr>
          <p:cNvPr id="26" name="圖片 25">
            <a:extLst>
              <a:ext uri="{FF2B5EF4-FFF2-40B4-BE49-F238E27FC236}">
                <a16:creationId xmlns:a16="http://schemas.microsoft.com/office/drawing/2014/main" id="{724FE836-5D6E-40B0-A900-D375CEDE9D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6325" y="2412442"/>
            <a:ext cx="2680129" cy="1739035"/>
          </a:xfrm>
          <a:prstGeom prst="rect">
            <a:avLst/>
          </a:prstGeom>
        </p:spPr>
      </p:pic>
      <p:sp>
        <p:nvSpPr>
          <p:cNvPr id="27" name="內容版面配置區 2">
            <a:extLst>
              <a:ext uri="{FF2B5EF4-FFF2-40B4-BE49-F238E27FC236}">
                <a16:creationId xmlns:a16="http://schemas.microsoft.com/office/drawing/2014/main" id="{FE676D10-102D-4CF1-A244-7B82B014202D}"/>
              </a:ext>
            </a:extLst>
          </p:cNvPr>
          <p:cNvSpPr txBox="1">
            <a:spLocks/>
          </p:cNvSpPr>
          <p:nvPr/>
        </p:nvSpPr>
        <p:spPr>
          <a:xfrm>
            <a:off x="842657" y="6195383"/>
            <a:ext cx="10515600" cy="499433"/>
          </a:xfrm>
          <a:prstGeom prst="rect">
            <a:avLst/>
          </a:prstGeom>
        </p:spPr>
        <p:txBody>
          <a:bodyPr vert="horz" lIns="91440" tIns="45720" rIns="91440" bIns="45720" rtlCol="0">
            <a:normAutofit/>
          </a:bodyPr>
          <a:lstStyle>
            <a:lvl1pPr marL="0" indent="0" algn="l" defTabSz="914400" rtl="0" eaLnBrk="1" latinLnBrk="0" hangingPunct="1">
              <a:lnSpc>
                <a:spcPts val="3360"/>
              </a:lnSpc>
              <a:spcBef>
                <a:spcPts val="1000"/>
              </a:spcBef>
              <a:buFont typeface="Arial" panose="020B0604020202020204" pitchFamily="34" charset="0"/>
              <a:buNone/>
              <a:defRPr sz="16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ts val="3360"/>
              </a:lnSpc>
              <a:spcBef>
                <a:spcPts val="500"/>
              </a:spcBef>
              <a:buFont typeface="Arial" panose="020B0604020202020204" pitchFamily="34" charset="0"/>
              <a:buChar char="•"/>
              <a:defRPr sz="1800" kern="1200">
                <a:solidFill>
                  <a:schemeClr val="tx1"/>
                </a:solidFill>
                <a:latin typeface="+mn-ea"/>
                <a:ea typeface="+mn-ea"/>
                <a:cs typeface="+mn-cs"/>
              </a:defRPr>
            </a:lvl2pPr>
            <a:lvl3pPr marL="1143000" indent="-228600" algn="l" defTabSz="914400" rtl="0" eaLnBrk="1" latinLnBrk="0" hangingPunct="1">
              <a:lnSpc>
                <a:spcPts val="3360"/>
              </a:lnSpc>
              <a:spcBef>
                <a:spcPts val="500"/>
              </a:spcBef>
              <a:buFont typeface="Arial" panose="020B0604020202020204" pitchFamily="34" charset="0"/>
              <a:buChar char="•"/>
              <a:defRPr sz="1600" kern="1200">
                <a:solidFill>
                  <a:schemeClr val="tx1"/>
                </a:solidFill>
                <a:latin typeface="+mn-ea"/>
                <a:ea typeface="+mn-ea"/>
                <a:cs typeface="+mn-cs"/>
              </a:defRPr>
            </a:lvl3pPr>
            <a:lvl4pPr marL="1600200" indent="-228600" algn="l" defTabSz="914400" rtl="0" eaLnBrk="1" latinLnBrk="0" hangingPunct="1">
              <a:lnSpc>
                <a:spcPts val="3360"/>
              </a:lnSpc>
              <a:spcBef>
                <a:spcPts val="500"/>
              </a:spcBef>
              <a:buFont typeface="Arial" panose="020B0604020202020204" pitchFamily="34" charset="0"/>
              <a:buChar char="•"/>
              <a:defRPr sz="1400" kern="1200">
                <a:solidFill>
                  <a:schemeClr val="tx1"/>
                </a:solidFill>
                <a:latin typeface="+mn-ea"/>
                <a:ea typeface="+mn-ea"/>
                <a:cs typeface="+mn-cs"/>
              </a:defRPr>
            </a:lvl4pPr>
            <a:lvl5pPr marL="2057400" indent="-228600" algn="l" defTabSz="914400" rtl="0" eaLnBrk="1" latinLnBrk="0" hangingPunct="1">
              <a:lnSpc>
                <a:spcPts val="3360"/>
              </a:lnSpc>
              <a:spcBef>
                <a:spcPts val="500"/>
              </a:spcBef>
              <a:buFont typeface="Arial" panose="020B0604020202020204" pitchFamily="34" charset="0"/>
              <a:buChar char="•"/>
              <a:defRPr sz="14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dirty="0"/>
              <a:t>Results shows that both balancing and de-singularizing are unnecessary.</a:t>
            </a:r>
            <a:endParaRPr lang="zh-TW" altLang="en-US" dirty="0"/>
          </a:p>
        </p:txBody>
      </p:sp>
    </p:spTree>
    <p:extLst>
      <p:ext uri="{BB962C8B-B14F-4D97-AF65-F5344CB8AC3E}">
        <p14:creationId xmlns:p14="http://schemas.microsoft.com/office/powerpoint/2010/main" val="2435535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252263-F760-4086-A543-7D63FB3346C2}"/>
              </a:ext>
            </a:extLst>
          </p:cNvPr>
          <p:cNvSpPr>
            <a:spLocks noGrp="1"/>
          </p:cNvSpPr>
          <p:nvPr>
            <p:ph type="title"/>
          </p:nvPr>
        </p:nvSpPr>
        <p:spPr/>
        <p:txBody>
          <a:bodyPr/>
          <a:lstStyle/>
          <a:p>
            <a:r>
              <a:rPr lang="en-US" altLang="zh-TW" dirty="0"/>
              <a:t>Conversion test for numerical method ─ final choice</a:t>
            </a:r>
            <a:endParaRPr lang="zh-TW" altLang="en-US" dirty="0"/>
          </a:p>
        </p:txBody>
      </p:sp>
      <p:sp>
        <p:nvSpPr>
          <p:cNvPr id="3" name="內容版面配置區 2">
            <a:extLst>
              <a:ext uri="{FF2B5EF4-FFF2-40B4-BE49-F238E27FC236}">
                <a16:creationId xmlns:a16="http://schemas.microsoft.com/office/drawing/2014/main" id="{BFAF3B06-D3BA-4EBA-AC6B-AF3DF182E88E}"/>
              </a:ext>
            </a:extLst>
          </p:cNvPr>
          <p:cNvSpPr>
            <a:spLocks noGrp="1"/>
          </p:cNvSpPr>
          <p:nvPr>
            <p:ph idx="1"/>
          </p:nvPr>
        </p:nvSpPr>
        <p:spPr>
          <a:xfrm>
            <a:off x="838200" y="862642"/>
            <a:ext cx="4429125" cy="2002249"/>
          </a:xfrm>
        </p:spPr>
        <p:txBody>
          <a:bodyPr>
            <a:noAutofit/>
          </a:bodyPr>
          <a:lstStyle/>
          <a:p>
            <a:pPr marL="285750" indent="-285750">
              <a:buFont typeface="Arial" panose="020B0604020202020204" pitchFamily="34" charset="0"/>
              <a:buChar char="•"/>
            </a:pPr>
            <a:r>
              <a:rPr lang="en-US" altLang="zh-TW" dirty="0"/>
              <a:t>Its properties are similar to using hydrofoil wake profiles, while converging at a smaller truncation height.</a:t>
            </a:r>
          </a:p>
        </p:txBody>
      </p:sp>
      <mc:AlternateContent xmlns:mc="http://schemas.openxmlformats.org/markup-compatibility/2006">
        <mc:Choice xmlns:a14="http://schemas.microsoft.com/office/drawing/2010/main" Requires="a14">
          <p:graphicFrame>
            <p:nvGraphicFramePr>
              <p:cNvPr id="4" name="表格 3">
                <a:extLst>
                  <a:ext uri="{FF2B5EF4-FFF2-40B4-BE49-F238E27FC236}">
                    <a16:creationId xmlns:a16="http://schemas.microsoft.com/office/drawing/2014/main" id="{DD97092C-5719-4C9E-8F70-1FE1ED46D754}"/>
                  </a:ext>
                </a:extLst>
              </p:cNvPr>
              <p:cNvGraphicFramePr>
                <a:graphicFrameLocks noGrp="1"/>
              </p:cNvGraphicFramePr>
              <p:nvPr>
                <p:extLst>
                  <p:ext uri="{D42A27DB-BD31-4B8C-83A1-F6EECF244321}">
                    <p14:modId xmlns:p14="http://schemas.microsoft.com/office/powerpoint/2010/main" val="3303465229"/>
                  </p:ext>
                </p:extLst>
              </p:nvPr>
            </p:nvGraphicFramePr>
            <p:xfrm>
              <a:off x="6192878" y="3501937"/>
              <a:ext cx="5591784" cy="2990624"/>
            </p:xfrm>
            <a:graphic>
              <a:graphicData uri="http://schemas.openxmlformats.org/drawingml/2006/table">
                <a:tbl>
                  <a:tblPr firstRow="1" bandRow="1">
                    <a:tableStyleId>{2D5ABB26-0587-4C30-8999-92F81FD0307C}</a:tableStyleId>
                  </a:tblPr>
                  <a:tblGrid>
                    <a:gridCol w="1939110">
                      <a:extLst>
                        <a:ext uri="{9D8B030D-6E8A-4147-A177-3AD203B41FA5}">
                          <a16:colId xmlns:a16="http://schemas.microsoft.com/office/drawing/2014/main" val="2182639943"/>
                        </a:ext>
                      </a:extLst>
                    </a:gridCol>
                    <a:gridCol w="1826337">
                      <a:extLst>
                        <a:ext uri="{9D8B030D-6E8A-4147-A177-3AD203B41FA5}">
                          <a16:colId xmlns:a16="http://schemas.microsoft.com/office/drawing/2014/main" val="1262684138"/>
                        </a:ext>
                      </a:extLst>
                    </a:gridCol>
                    <a:gridCol w="1826337">
                      <a:extLst>
                        <a:ext uri="{9D8B030D-6E8A-4147-A177-3AD203B41FA5}">
                          <a16:colId xmlns:a16="http://schemas.microsoft.com/office/drawing/2014/main" val="3293671303"/>
                        </a:ext>
                      </a:extLst>
                    </a:gridCol>
                  </a:tblGrid>
                  <a:tr h="373828">
                    <a:tc>
                      <a:txBody>
                        <a:bodyPr/>
                        <a:lstStyle/>
                        <a:p>
                          <a:pPr algn="ct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Inviscid</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t>Viscous</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148351624"/>
                      </a:ext>
                    </a:extLst>
                  </a:tr>
                  <a:tr h="373828">
                    <a:tc>
                      <a:txBody>
                        <a:bodyPr/>
                        <a:lstStyle/>
                        <a:p>
                          <a:pPr algn="ctr"/>
                          <a:r>
                            <a:rPr lang="en-US" altLang="zh-TW" sz="1600" dirty="0"/>
                            <a:t>Bottom B.C.</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Exponential decay</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Exponential decay</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016906838"/>
                      </a:ext>
                    </a:extLst>
                  </a:tr>
                  <a:tr h="373828">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h</m:t>
                                </m:r>
                              </m:oMath>
                            </m:oMathPara>
                          </a14:m>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3</m:t>
                                </m:r>
                                <m:r>
                                  <a:rPr lang="en-US" altLang="zh-TW" sz="1600" b="0" i="1" smtClean="0">
                                    <a:solidFill>
                                      <a:schemeClr val="tx1"/>
                                    </a:solidFill>
                                    <a:latin typeface="Cambria Math" panose="02040503050406030204" pitchFamily="18" charset="0"/>
                                  </a:rPr>
                                  <m:t>𝜆</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solidFill>
                                      <a:schemeClr val="tx1"/>
                                    </a:solidFill>
                                    <a:latin typeface="Cambria Math" panose="02040503050406030204" pitchFamily="18" charset="0"/>
                                  </a:rPr>
                                  <m:t>3</m:t>
                                </m:r>
                                <m:r>
                                  <a:rPr lang="en-US" altLang="zh-TW" sz="1600" b="0" i="1" smtClean="0">
                                    <a:solidFill>
                                      <a:schemeClr val="tx1"/>
                                    </a:solidFill>
                                    <a:latin typeface="Cambria Math" panose="02040503050406030204" pitchFamily="18" charset="0"/>
                                  </a:rPr>
                                  <m:t>𝜆</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92700071"/>
                      </a:ext>
                    </a:extLst>
                  </a:tr>
                  <a:tr h="373828">
                    <a:tc>
                      <a:txBody>
                        <a:bodyPr/>
                        <a:lstStyle/>
                        <a:p>
                          <a:pPr algn="ctr"/>
                          <a:r>
                            <a:rPr lang="en-US" altLang="zh-TW" sz="1600" dirty="0"/>
                            <a:t>Number of domains</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4</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TW" sz="1600" b="0" i="1" dirty="0" smtClean="0">
                                    <a:solidFill>
                                      <a:schemeClr val="tx1"/>
                                    </a:solidFill>
                                    <a:latin typeface="Cambria Math" panose="02040503050406030204" pitchFamily="18" charset="0"/>
                                  </a:rPr>
                                  <m:t>1</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532198884"/>
                      </a:ext>
                    </a:extLst>
                  </a:tr>
                  <a:tr h="373828">
                    <a:tc>
                      <a:txBody>
                        <a:bodyPr/>
                        <a:lstStyle/>
                        <a:p>
                          <a:pPr algn="ctr"/>
                          <a:r>
                            <a:rPr lang="en-US" altLang="zh-TW" sz="1600" dirty="0"/>
                            <a:t>GEP solver</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Inverse A</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Inverse A</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4266593536"/>
                      </a:ext>
                    </a:extLst>
                  </a:tr>
                  <a:tr h="373828">
                    <a:tc>
                      <a:txBody>
                        <a:bodyPr/>
                        <a:lstStyle/>
                        <a:p>
                          <a:pPr algn="ctr"/>
                          <a:r>
                            <a:rPr lang="en-US" altLang="zh-TW" sz="1600" dirty="0"/>
                            <a:t>Balancing</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Yes</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Yes</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555695833"/>
                      </a:ext>
                    </a:extLst>
                  </a:tr>
                  <a:tr h="373828">
                    <a:tc>
                      <a:txBody>
                        <a:bodyPr/>
                        <a:lstStyle/>
                        <a:p>
                          <a:pPr algn="ctr"/>
                          <a:r>
                            <a:rPr lang="en-US" altLang="zh-TW" sz="1600" dirty="0"/>
                            <a:t>De-singularize</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rPr>
                            <a:t>No</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rPr>
                            <a:t>No</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32973960"/>
                      </a:ext>
                    </a:extLst>
                  </a:tr>
                  <a:tr h="373828">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𝑁</m:t>
                                </m:r>
                              </m:oMath>
                            </m:oMathPara>
                          </a14:m>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600</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400</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857439756"/>
                      </a:ext>
                    </a:extLst>
                  </a:tr>
                </a:tbl>
              </a:graphicData>
            </a:graphic>
          </p:graphicFrame>
        </mc:Choice>
        <mc:Fallback>
          <p:graphicFrame>
            <p:nvGraphicFramePr>
              <p:cNvPr id="4" name="表格 3">
                <a:extLst>
                  <a:ext uri="{FF2B5EF4-FFF2-40B4-BE49-F238E27FC236}">
                    <a16:creationId xmlns:a16="http://schemas.microsoft.com/office/drawing/2014/main" id="{DD97092C-5719-4C9E-8F70-1FE1ED46D754}"/>
                  </a:ext>
                </a:extLst>
              </p:cNvPr>
              <p:cNvGraphicFramePr>
                <a:graphicFrameLocks noGrp="1"/>
              </p:cNvGraphicFramePr>
              <p:nvPr>
                <p:extLst>
                  <p:ext uri="{D42A27DB-BD31-4B8C-83A1-F6EECF244321}">
                    <p14:modId xmlns:p14="http://schemas.microsoft.com/office/powerpoint/2010/main" val="3303465229"/>
                  </p:ext>
                </p:extLst>
              </p:nvPr>
            </p:nvGraphicFramePr>
            <p:xfrm>
              <a:off x="6192878" y="3501937"/>
              <a:ext cx="5591784" cy="2990624"/>
            </p:xfrm>
            <a:graphic>
              <a:graphicData uri="http://schemas.openxmlformats.org/drawingml/2006/table">
                <a:tbl>
                  <a:tblPr firstRow="1" bandRow="1">
                    <a:tableStyleId>{2D5ABB26-0587-4C30-8999-92F81FD0307C}</a:tableStyleId>
                  </a:tblPr>
                  <a:tblGrid>
                    <a:gridCol w="1939110">
                      <a:extLst>
                        <a:ext uri="{9D8B030D-6E8A-4147-A177-3AD203B41FA5}">
                          <a16:colId xmlns:a16="http://schemas.microsoft.com/office/drawing/2014/main" val="2182639943"/>
                        </a:ext>
                      </a:extLst>
                    </a:gridCol>
                    <a:gridCol w="1826337">
                      <a:extLst>
                        <a:ext uri="{9D8B030D-6E8A-4147-A177-3AD203B41FA5}">
                          <a16:colId xmlns:a16="http://schemas.microsoft.com/office/drawing/2014/main" val="1262684138"/>
                        </a:ext>
                      </a:extLst>
                    </a:gridCol>
                    <a:gridCol w="1826337">
                      <a:extLst>
                        <a:ext uri="{9D8B030D-6E8A-4147-A177-3AD203B41FA5}">
                          <a16:colId xmlns:a16="http://schemas.microsoft.com/office/drawing/2014/main" val="3293671303"/>
                        </a:ext>
                      </a:extLst>
                    </a:gridCol>
                  </a:tblGrid>
                  <a:tr h="373828">
                    <a:tc>
                      <a:txBody>
                        <a:bodyPr/>
                        <a:lstStyle/>
                        <a:p>
                          <a:pPr algn="ct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Inviscid</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t>Viscous</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148351624"/>
                      </a:ext>
                    </a:extLst>
                  </a:tr>
                  <a:tr h="373828">
                    <a:tc>
                      <a:txBody>
                        <a:bodyPr/>
                        <a:lstStyle/>
                        <a:p>
                          <a:pPr algn="ctr"/>
                          <a:r>
                            <a:rPr lang="en-US" altLang="zh-TW" sz="1600" dirty="0"/>
                            <a:t>Bottom B.C.</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Exponential decay</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Exponential decay</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016906838"/>
                      </a:ext>
                    </a:extLst>
                  </a:tr>
                  <a:tr h="373828">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313" t="-201613" r="-189028" b="-509677"/>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106667" t="-201613" r="-101000" b="-509677"/>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206667" t="-201613" r="-1000" b="-509677"/>
                          </a:stretch>
                        </a:blipFill>
                      </a:tcPr>
                    </a:tc>
                    <a:extLst>
                      <a:ext uri="{0D108BD9-81ED-4DB2-BD59-A6C34878D82A}">
                        <a16:rowId xmlns:a16="http://schemas.microsoft.com/office/drawing/2014/main" val="292700071"/>
                      </a:ext>
                    </a:extLst>
                  </a:tr>
                  <a:tr h="373828">
                    <a:tc>
                      <a:txBody>
                        <a:bodyPr/>
                        <a:lstStyle/>
                        <a:p>
                          <a:pPr algn="ctr"/>
                          <a:r>
                            <a:rPr lang="en-US" altLang="zh-TW" sz="1600" dirty="0"/>
                            <a:t>Number of domains</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4</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206667" t="-306557" r="-1000" b="-418033"/>
                          </a:stretch>
                        </a:blipFill>
                      </a:tcPr>
                    </a:tc>
                    <a:extLst>
                      <a:ext uri="{0D108BD9-81ED-4DB2-BD59-A6C34878D82A}">
                        <a16:rowId xmlns:a16="http://schemas.microsoft.com/office/drawing/2014/main" val="1532198884"/>
                      </a:ext>
                    </a:extLst>
                  </a:tr>
                  <a:tr h="373828">
                    <a:tc>
                      <a:txBody>
                        <a:bodyPr/>
                        <a:lstStyle/>
                        <a:p>
                          <a:pPr algn="ctr"/>
                          <a:r>
                            <a:rPr lang="en-US" altLang="zh-TW" sz="1600" dirty="0"/>
                            <a:t>GEP solver</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Inverse A</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Inverse A</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4266593536"/>
                      </a:ext>
                    </a:extLst>
                  </a:tr>
                  <a:tr h="373828">
                    <a:tc>
                      <a:txBody>
                        <a:bodyPr/>
                        <a:lstStyle/>
                        <a:p>
                          <a:pPr algn="ctr"/>
                          <a:r>
                            <a:rPr lang="en-US" altLang="zh-TW" sz="1600" dirty="0"/>
                            <a:t>Balancing</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Yes</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Yes</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555695833"/>
                      </a:ext>
                    </a:extLst>
                  </a:tr>
                  <a:tr h="373828">
                    <a:tc>
                      <a:txBody>
                        <a:bodyPr/>
                        <a:lstStyle/>
                        <a:p>
                          <a:pPr algn="ctr"/>
                          <a:r>
                            <a:rPr lang="en-US" altLang="zh-TW" sz="1600" dirty="0"/>
                            <a:t>De-singularize</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rPr>
                            <a:t>No</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rPr>
                            <a:t>No</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32973960"/>
                      </a:ext>
                    </a:extLst>
                  </a:tr>
                  <a:tr h="373828">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2"/>
                          <a:stretch>
                            <a:fillRect l="-313" t="-709836" r="-189028" b="-14754"/>
                          </a:stretch>
                        </a:blipFill>
                      </a:tcPr>
                    </a:tc>
                    <a:tc>
                      <a:txBody>
                        <a:bodyPr/>
                        <a:lstStyle/>
                        <a:p>
                          <a:pPr algn="ctr"/>
                          <a:r>
                            <a:rPr lang="en-US" altLang="zh-TW" sz="1600" dirty="0">
                              <a:solidFill>
                                <a:schemeClr val="tx1"/>
                              </a:solidFill>
                            </a:rPr>
                            <a:t>600</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400</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857439756"/>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2" name="表格 11">
                <a:extLst>
                  <a:ext uri="{FF2B5EF4-FFF2-40B4-BE49-F238E27FC236}">
                    <a16:creationId xmlns:a16="http://schemas.microsoft.com/office/drawing/2014/main" id="{985FDDD0-A66F-4453-9F25-1715AFF6698A}"/>
                  </a:ext>
                </a:extLst>
              </p:cNvPr>
              <p:cNvGraphicFramePr>
                <a:graphicFrameLocks noGrp="1"/>
              </p:cNvGraphicFramePr>
              <p:nvPr>
                <p:extLst>
                  <p:ext uri="{D42A27DB-BD31-4B8C-83A1-F6EECF244321}">
                    <p14:modId xmlns:p14="http://schemas.microsoft.com/office/powerpoint/2010/main" val="1722378234"/>
                  </p:ext>
                </p:extLst>
              </p:nvPr>
            </p:nvGraphicFramePr>
            <p:xfrm>
              <a:off x="315953" y="3501937"/>
              <a:ext cx="5591784" cy="2990624"/>
            </p:xfrm>
            <a:graphic>
              <a:graphicData uri="http://schemas.openxmlformats.org/drawingml/2006/table">
                <a:tbl>
                  <a:tblPr firstRow="1" bandRow="1">
                    <a:tableStyleId>{2D5ABB26-0587-4C30-8999-92F81FD0307C}</a:tableStyleId>
                  </a:tblPr>
                  <a:tblGrid>
                    <a:gridCol w="1939110">
                      <a:extLst>
                        <a:ext uri="{9D8B030D-6E8A-4147-A177-3AD203B41FA5}">
                          <a16:colId xmlns:a16="http://schemas.microsoft.com/office/drawing/2014/main" val="2182639943"/>
                        </a:ext>
                      </a:extLst>
                    </a:gridCol>
                    <a:gridCol w="1826337">
                      <a:extLst>
                        <a:ext uri="{9D8B030D-6E8A-4147-A177-3AD203B41FA5}">
                          <a16:colId xmlns:a16="http://schemas.microsoft.com/office/drawing/2014/main" val="1262684138"/>
                        </a:ext>
                      </a:extLst>
                    </a:gridCol>
                    <a:gridCol w="1826337">
                      <a:extLst>
                        <a:ext uri="{9D8B030D-6E8A-4147-A177-3AD203B41FA5}">
                          <a16:colId xmlns:a16="http://schemas.microsoft.com/office/drawing/2014/main" val="3293671303"/>
                        </a:ext>
                      </a:extLst>
                    </a:gridCol>
                  </a:tblGrid>
                  <a:tr h="373828">
                    <a:tc>
                      <a:txBody>
                        <a:bodyPr/>
                        <a:lstStyle/>
                        <a:p>
                          <a:pPr algn="ct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Inviscid</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t>Viscous</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148351624"/>
                      </a:ext>
                    </a:extLst>
                  </a:tr>
                  <a:tr h="373828">
                    <a:tc>
                      <a:txBody>
                        <a:bodyPr/>
                        <a:lstStyle/>
                        <a:p>
                          <a:pPr algn="ctr"/>
                          <a:r>
                            <a:rPr lang="en-US" altLang="zh-TW" sz="1600" dirty="0"/>
                            <a:t>Bottom B.C.</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Exponential decay</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Exponential decay</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016906838"/>
                      </a:ext>
                    </a:extLst>
                  </a:tr>
                  <a:tr h="373828">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h</m:t>
                                </m:r>
                              </m:oMath>
                            </m:oMathPara>
                          </a14:m>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solidFill>
                                      <a:srgbClr val="C00000"/>
                                    </a:solidFill>
                                    <a:latin typeface="Cambria Math" panose="02040503050406030204" pitchFamily="18" charset="0"/>
                                  </a:rPr>
                                  <m:t>1.5</m:t>
                                </m:r>
                                <m:r>
                                  <a:rPr lang="en-US" altLang="zh-TW" sz="1600" b="0" i="1" smtClean="0">
                                    <a:solidFill>
                                      <a:srgbClr val="C00000"/>
                                    </a:solidFill>
                                    <a:latin typeface="Cambria Math" panose="02040503050406030204" pitchFamily="18" charset="0"/>
                                  </a:rPr>
                                  <m:t>𝜆</m:t>
                                </m:r>
                              </m:oMath>
                            </m:oMathPara>
                          </a14:m>
                          <a:endParaRPr lang="zh-TW" altLang="en-US" sz="1600" dirty="0">
                            <a:solidFill>
                              <a:srgbClr val="C00000"/>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solidFill>
                                      <a:srgbClr val="C00000"/>
                                    </a:solidFill>
                                    <a:latin typeface="Cambria Math" panose="02040503050406030204" pitchFamily="18" charset="0"/>
                                  </a:rPr>
                                  <m:t>2</m:t>
                                </m:r>
                                <m:r>
                                  <a:rPr lang="en-US" altLang="zh-TW" sz="1600" b="0" i="1" smtClean="0">
                                    <a:solidFill>
                                      <a:srgbClr val="C00000"/>
                                    </a:solidFill>
                                    <a:latin typeface="Cambria Math" panose="02040503050406030204" pitchFamily="18" charset="0"/>
                                  </a:rPr>
                                  <m:t>𝜆</m:t>
                                </m:r>
                              </m:oMath>
                            </m:oMathPara>
                          </a14:m>
                          <a:endParaRPr lang="zh-TW" altLang="en-US" sz="1600" dirty="0">
                            <a:solidFill>
                              <a:srgbClr val="C00000"/>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92700071"/>
                      </a:ext>
                    </a:extLst>
                  </a:tr>
                  <a:tr h="373828">
                    <a:tc>
                      <a:txBody>
                        <a:bodyPr/>
                        <a:lstStyle/>
                        <a:p>
                          <a:pPr algn="ctr"/>
                          <a:r>
                            <a:rPr lang="en-US" altLang="zh-TW" sz="1600" dirty="0"/>
                            <a:t>Number of domains</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4</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TW" sz="1600" b="0" i="1" dirty="0" smtClean="0">
                                    <a:solidFill>
                                      <a:schemeClr val="tx1"/>
                                    </a:solidFill>
                                    <a:latin typeface="Cambria Math" panose="02040503050406030204" pitchFamily="18" charset="0"/>
                                  </a:rPr>
                                  <m:t>1</m:t>
                                </m:r>
                              </m:oMath>
                            </m:oMathPara>
                          </a14:m>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532198884"/>
                      </a:ext>
                    </a:extLst>
                  </a:tr>
                  <a:tr h="373828">
                    <a:tc>
                      <a:txBody>
                        <a:bodyPr/>
                        <a:lstStyle/>
                        <a:p>
                          <a:pPr algn="ctr"/>
                          <a:r>
                            <a:rPr lang="en-US" altLang="zh-TW" sz="1600" dirty="0"/>
                            <a:t>GEP solver</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Inverse A</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Inverse A</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4266593536"/>
                      </a:ext>
                    </a:extLst>
                  </a:tr>
                  <a:tr h="373828">
                    <a:tc>
                      <a:txBody>
                        <a:bodyPr/>
                        <a:lstStyle/>
                        <a:p>
                          <a:pPr algn="ctr"/>
                          <a:r>
                            <a:rPr lang="en-US" altLang="zh-TW" sz="1600" dirty="0"/>
                            <a:t>Balancing</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rgbClr val="C00000"/>
                              </a:solidFill>
                            </a:rPr>
                            <a:t>No</a:t>
                          </a:r>
                          <a:endParaRPr lang="zh-TW" altLang="en-US" sz="1600" dirty="0">
                            <a:solidFill>
                              <a:srgbClr val="C00000"/>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rgbClr val="C00000"/>
                              </a:solidFill>
                            </a:rPr>
                            <a:t>No</a:t>
                          </a:r>
                          <a:endParaRPr lang="zh-TW" altLang="en-US" sz="1600" dirty="0">
                            <a:solidFill>
                              <a:srgbClr val="C00000"/>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555695833"/>
                      </a:ext>
                    </a:extLst>
                  </a:tr>
                  <a:tr h="373828">
                    <a:tc>
                      <a:txBody>
                        <a:bodyPr/>
                        <a:lstStyle/>
                        <a:p>
                          <a:pPr algn="ctr"/>
                          <a:r>
                            <a:rPr lang="en-US" altLang="zh-TW" sz="1600" dirty="0"/>
                            <a:t>De-singularize</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rPr>
                            <a:t>No</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rPr>
                            <a:t>No</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32973960"/>
                      </a:ext>
                    </a:extLst>
                  </a:tr>
                  <a:tr h="373828">
                    <a:tc>
                      <a:txBody>
                        <a:bodyPr/>
                        <a:lstStyle/>
                        <a:p>
                          <a:pPr algn="ct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𝑁</m:t>
                                </m:r>
                              </m:oMath>
                            </m:oMathPara>
                          </a14:m>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600</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400</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857439756"/>
                      </a:ext>
                    </a:extLst>
                  </a:tr>
                </a:tbl>
              </a:graphicData>
            </a:graphic>
          </p:graphicFrame>
        </mc:Choice>
        <mc:Fallback>
          <p:graphicFrame>
            <p:nvGraphicFramePr>
              <p:cNvPr id="12" name="表格 11">
                <a:extLst>
                  <a:ext uri="{FF2B5EF4-FFF2-40B4-BE49-F238E27FC236}">
                    <a16:creationId xmlns:a16="http://schemas.microsoft.com/office/drawing/2014/main" id="{985FDDD0-A66F-4453-9F25-1715AFF6698A}"/>
                  </a:ext>
                </a:extLst>
              </p:cNvPr>
              <p:cNvGraphicFramePr>
                <a:graphicFrameLocks noGrp="1"/>
              </p:cNvGraphicFramePr>
              <p:nvPr>
                <p:extLst>
                  <p:ext uri="{D42A27DB-BD31-4B8C-83A1-F6EECF244321}">
                    <p14:modId xmlns:p14="http://schemas.microsoft.com/office/powerpoint/2010/main" val="1722378234"/>
                  </p:ext>
                </p:extLst>
              </p:nvPr>
            </p:nvGraphicFramePr>
            <p:xfrm>
              <a:off x="315953" y="3501937"/>
              <a:ext cx="5591784" cy="2990624"/>
            </p:xfrm>
            <a:graphic>
              <a:graphicData uri="http://schemas.openxmlformats.org/drawingml/2006/table">
                <a:tbl>
                  <a:tblPr firstRow="1" bandRow="1">
                    <a:tableStyleId>{2D5ABB26-0587-4C30-8999-92F81FD0307C}</a:tableStyleId>
                  </a:tblPr>
                  <a:tblGrid>
                    <a:gridCol w="1939110">
                      <a:extLst>
                        <a:ext uri="{9D8B030D-6E8A-4147-A177-3AD203B41FA5}">
                          <a16:colId xmlns:a16="http://schemas.microsoft.com/office/drawing/2014/main" val="2182639943"/>
                        </a:ext>
                      </a:extLst>
                    </a:gridCol>
                    <a:gridCol w="1826337">
                      <a:extLst>
                        <a:ext uri="{9D8B030D-6E8A-4147-A177-3AD203B41FA5}">
                          <a16:colId xmlns:a16="http://schemas.microsoft.com/office/drawing/2014/main" val="1262684138"/>
                        </a:ext>
                      </a:extLst>
                    </a:gridCol>
                    <a:gridCol w="1826337">
                      <a:extLst>
                        <a:ext uri="{9D8B030D-6E8A-4147-A177-3AD203B41FA5}">
                          <a16:colId xmlns:a16="http://schemas.microsoft.com/office/drawing/2014/main" val="3293671303"/>
                        </a:ext>
                      </a:extLst>
                    </a:gridCol>
                  </a:tblGrid>
                  <a:tr h="373828">
                    <a:tc>
                      <a:txBody>
                        <a:bodyPr/>
                        <a:lstStyle/>
                        <a:p>
                          <a:pPr algn="ct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Inviscid</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t>Viscous</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148351624"/>
                      </a:ext>
                    </a:extLst>
                  </a:tr>
                  <a:tr h="373828">
                    <a:tc>
                      <a:txBody>
                        <a:bodyPr/>
                        <a:lstStyle/>
                        <a:p>
                          <a:pPr algn="ctr"/>
                          <a:r>
                            <a:rPr lang="en-US" altLang="zh-TW" sz="1600" dirty="0"/>
                            <a:t>Bottom B.C.</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Exponential decay</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Exponential decay</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2016906838"/>
                      </a:ext>
                    </a:extLst>
                  </a:tr>
                  <a:tr h="373828">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3"/>
                          <a:stretch>
                            <a:fillRect l="-313" t="-201613" r="-189028" b="-509677"/>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3"/>
                          <a:stretch>
                            <a:fillRect l="-106667" t="-201613" r="-101000" b="-509677"/>
                          </a:stretch>
                        </a:blipFill>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3"/>
                          <a:stretch>
                            <a:fillRect l="-206667" t="-201613" r="-1000" b="-509677"/>
                          </a:stretch>
                        </a:blipFill>
                      </a:tcPr>
                    </a:tc>
                    <a:extLst>
                      <a:ext uri="{0D108BD9-81ED-4DB2-BD59-A6C34878D82A}">
                        <a16:rowId xmlns:a16="http://schemas.microsoft.com/office/drawing/2014/main" val="292700071"/>
                      </a:ext>
                    </a:extLst>
                  </a:tr>
                  <a:tr h="373828">
                    <a:tc>
                      <a:txBody>
                        <a:bodyPr/>
                        <a:lstStyle/>
                        <a:p>
                          <a:pPr algn="ctr"/>
                          <a:r>
                            <a:rPr lang="en-US" altLang="zh-TW" sz="1600" dirty="0"/>
                            <a:t>Number of domains</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4</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3"/>
                          <a:stretch>
                            <a:fillRect l="-206667" t="-306557" r="-1000" b="-418033"/>
                          </a:stretch>
                        </a:blipFill>
                      </a:tcPr>
                    </a:tc>
                    <a:extLst>
                      <a:ext uri="{0D108BD9-81ED-4DB2-BD59-A6C34878D82A}">
                        <a16:rowId xmlns:a16="http://schemas.microsoft.com/office/drawing/2014/main" val="1532198884"/>
                      </a:ext>
                    </a:extLst>
                  </a:tr>
                  <a:tr h="373828">
                    <a:tc>
                      <a:txBody>
                        <a:bodyPr/>
                        <a:lstStyle/>
                        <a:p>
                          <a:pPr algn="ctr"/>
                          <a:r>
                            <a:rPr lang="en-US" altLang="zh-TW" sz="1600" dirty="0"/>
                            <a:t>GEP solver</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Inverse A</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Inverse A</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4266593536"/>
                      </a:ext>
                    </a:extLst>
                  </a:tr>
                  <a:tr h="373828">
                    <a:tc>
                      <a:txBody>
                        <a:bodyPr/>
                        <a:lstStyle/>
                        <a:p>
                          <a:pPr algn="ctr"/>
                          <a:r>
                            <a:rPr lang="en-US" altLang="zh-TW" sz="1600" dirty="0"/>
                            <a:t>Balancing</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rgbClr val="C00000"/>
                              </a:solidFill>
                            </a:rPr>
                            <a:t>No</a:t>
                          </a:r>
                          <a:endParaRPr lang="zh-TW" altLang="en-US" sz="1600" dirty="0">
                            <a:solidFill>
                              <a:srgbClr val="C00000"/>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rgbClr val="C00000"/>
                              </a:solidFill>
                            </a:rPr>
                            <a:t>No</a:t>
                          </a:r>
                          <a:endParaRPr lang="zh-TW" altLang="en-US" sz="1600" dirty="0">
                            <a:solidFill>
                              <a:srgbClr val="C00000"/>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555695833"/>
                      </a:ext>
                    </a:extLst>
                  </a:tr>
                  <a:tr h="373828">
                    <a:tc>
                      <a:txBody>
                        <a:bodyPr/>
                        <a:lstStyle/>
                        <a:p>
                          <a:pPr algn="ctr"/>
                          <a:r>
                            <a:rPr lang="en-US" altLang="zh-TW" sz="1600" dirty="0"/>
                            <a:t>De-singularize</a:t>
                          </a:r>
                          <a:endParaRPr lang="zh-TW" altLang="en-US" sz="1600" dirty="0"/>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rPr>
                            <a:t>No</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solidFill>
                                <a:schemeClr val="tx1"/>
                              </a:solidFill>
                            </a:rPr>
                            <a:t>No</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132973960"/>
                      </a:ext>
                    </a:extLst>
                  </a:tr>
                  <a:tr h="373828">
                    <a:tc>
                      <a:txBody>
                        <a:bodyPr/>
                        <a:lstStyle/>
                        <a:p>
                          <a:endParaRPr lang="zh-TW"/>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blipFill>
                          <a:blip r:embed="rId3"/>
                          <a:stretch>
                            <a:fillRect l="-313" t="-709836" r="-189028" b="-14754"/>
                          </a:stretch>
                        </a:blipFill>
                      </a:tcPr>
                    </a:tc>
                    <a:tc>
                      <a:txBody>
                        <a:bodyPr/>
                        <a:lstStyle/>
                        <a:p>
                          <a:pPr algn="ctr"/>
                          <a:r>
                            <a:rPr lang="en-US" altLang="zh-TW" sz="1600" dirty="0">
                              <a:solidFill>
                                <a:schemeClr val="tx1"/>
                              </a:solidFill>
                            </a:rPr>
                            <a:t>600</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tc>
                      <a:txBody>
                        <a:bodyPr/>
                        <a:lstStyle/>
                        <a:p>
                          <a:pPr algn="ctr"/>
                          <a:r>
                            <a:rPr lang="en-US" altLang="zh-TW" sz="1600" dirty="0">
                              <a:solidFill>
                                <a:schemeClr val="tx1"/>
                              </a:solidFill>
                            </a:rPr>
                            <a:t>400</a:t>
                          </a:r>
                          <a:endParaRPr lang="zh-TW" altLang="en-US" sz="1600" dirty="0">
                            <a:solidFill>
                              <a:schemeClr val="tx1"/>
                            </a:solidFill>
                          </a:endParaRPr>
                        </a:p>
                      </a:txBody>
                      <a:tcPr anchor="ctr">
                        <a:lnL w="19050" cap="flat" cmpd="sng" algn="ctr">
                          <a:solidFill>
                            <a:srgbClr val="E6E6E6"/>
                          </a:solidFill>
                          <a:prstDash val="solid"/>
                          <a:round/>
                          <a:headEnd type="none" w="med" len="med"/>
                          <a:tailEnd type="none" w="med" len="med"/>
                        </a:lnL>
                        <a:lnR w="19050" cap="flat" cmpd="sng" algn="ctr">
                          <a:solidFill>
                            <a:srgbClr val="E6E6E6"/>
                          </a:solidFill>
                          <a:prstDash val="solid"/>
                          <a:round/>
                          <a:headEnd type="none" w="med" len="med"/>
                          <a:tailEnd type="none" w="med" len="med"/>
                        </a:lnR>
                        <a:lnT w="19050" cap="flat" cmpd="sng" algn="ctr">
                          <a:solidFill>
                            <a:srgbClr val="E6E6E6"/>
                          </a:solidFill>
                          <a:prstDash val="solid"/>
                          <a:round/>
                          <a:headEnd type="none" w="med" len="med"/>
                          <a:tailEnd type="none" w="med" len="med"/>
                        </a:lnT>
                        <a:lnB w="19050" cap="flat" cmpd="sng" algn="ctr">
                          <a:solidFill>
                            <a:srgbClr val="E6E6E6"/>
                          </a:solidFill>
                          <a:prstDash val="solid"/>
                          <a:round/>
                          <a:headEnd type="none" w="med" len="med"/>
                          <a:tailEnd type="none" w="med" len="med"/>
                        </a:lnB>
                      </a:tcPr>
                    </a:tc>
                    <a:extLst>
                      <a:ext uri="{0D108BD9-81ED-4DB2-BD59-A6C34878D82A}">
                        <a16:rowId xmlns:a16="http://schemas.microsoft.com/office/drawing/2014/main" val="857439756"/>
                      </a:ext>
                    </a:extLst>
                  </a:tr>
                </a:tbl>
              </a:graphicData>
            </a:graphic>
          </p:graphicFrame>
        </mc:Fallback>
      </mc:AlternateContent>
      <p:sp>
        <p:nvSpPr>
          <p:cNvPr id="14" name="流程圖: 程序 13">
            <a:extLst>
              <a:ext uri="{FF2B5EF4-FFF2-40B4-BE49-F238E27FC236}">
                <a16:creationId xmlns:a16="http://schemas.microsoft.com/office/drawing/2014/main" id="{7D6A3095-3672-4F66-8361-E440744201EA}"/>
              </a:ext>
            </a:extLst>
          </p:cNvPr>
          <p:cNvSpPr/>
          <p:nvPr/>
        </p:nvSpPr>
        <p:spPr>
          <a:xfrm>
            <a:off x="2331670" y="3034757"/>
            <a:ext cx="1560350" cy="350195"/>
          </a:xfrm>
          <a:prstGeom prst="flowChartProcess">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Cylinder wake</a:t>
            </a:r>
            <a:endParaRPr lang="zh-TW" altLang="en-US" dirty="0">
              <a:solidFill>
                <a:schemeClr val="tx1"/>
              </a:solidFill>
            </a:endParaRPr>
          </a:p>
        </p:txBody>
      </p:sp>
      <p:sp>
        <p:nvSpPr>
          <p:cNvPr id="15" name="流程圖: 程序 14">
            <a:extLst>
              <a:ext uri="{FF2B5EF4-FFF2-40B4-BE49-F238E27FC236}">
                <a16:creationId xmlns:a16="http://schemas.microsoft.com/office/drawing/2014/main" id="{DE71C9E8-B6C2-4C4A-BFF0-84171BC09628}"/>
              </a:ext>
            </a:extLst>
          </p:cNvPr>
          <p:cNvSpPr/>
          <p:nvPr/>
        </p:nvSpPr>
        <p:spPr>
          <a:xfrm>
            <a:off x="8299982" y="3034756"/>
            <a:ext cx="1678355" cy="350195"/>
          </a:xfrm>
          <a:prstGeom prst="flowChartProcess">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Hydrofoil wake</a:t>
            </a:r>
            <a:endParaRPr lang="zh-TW" altLang="en-US" dirty="0">
              <a:solidFill>
                <a:schemeClr val="tx1"/>
              </a:solidFill>
            </a:endParaRPr>
          </a:p>
        </p:txBody>
      </p:sp>
      <p:pic>
        <p:nvPicPr>
          <p:cNvPr id="16" name="圖片 15">
            <a:extLst>
              <a:ext uri="{FF2B5EF4-FFF2-40B4-BE49-F238E27FC236}">
                <a16:creationId xmlns:a16="http://schemas.microsoft.com/office/drawing/2014/main" id="{87EB8351-729A-49A4-9E0D-F7C3D8BA8A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3457" y="1076112"/>
            <a:ext cx="2958568" cy="1896293"/>
          </a:xfrm>
          <a:prstGeom prst="rect">
            <a:avLst/>
          </a:prstGeom>
        </p:spPr>
      </p:pic>
      <mc:AlternateContent xmlns:mc="http://schemas.openxmlformats.org/markup-compatibility/2006">
        <mc:Choice xmlns:a14="http://schemas.microsoft.com/office/drawing/2010/main" Requires="a14">
          <p:sp>
            <p:nvSpPr>
              <p:cNvPr id="17" name="文字方塊 16">
                <a:extLst>
                  <a:ext uri="{FF2B5EF4-FFF2-40B4-BE49-F238E27FC236}">
                    <a16:creationId xmlns:a16="http://schemas.microsoft.com/office/drawing/2014/main" id="{F37E8512-C4AF-4A35-B904-F703DC00ECF5}"/>
                  </a:ext>
                </a:extLst>
              </p:cNvPr>
              <p:cNvSpPr txBox="1"/>
              <p:nvPr/>
            </p:nvSpPr>
            <p:spPr>
              <a:xfrm>
                <a:off x="6920814" y="630601"/>
                <a:ext cx="914400" cy="464082"/>
              </a:xfrm>
              <a:prstGeom prst="rect">
                <a:avLst/>
              </a:prstGeom>
            </p:spPr>
            <p:txBody>
              <a:bodyPr vert="horz" wrap="none" lIns="0" tIns="0" rIns="0" bIns="0" rtlCol="0">
                <a:normAutofit/>
              </a:bodyPr>
              <a:lstStyle/>
              <a:p>
                <a:pPr algn="l">
                  <a:lnSpc>
                    <a:spcPts val="3360"/>
                  </a:lnSpc>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𝑅𝑒</m:t>
                      </m:r>
                      <m:r>
                        <a:rPr lang="en-US" altLang="zh-TW" sz="1600" b="0" i="1" smtClean="0">
                          <a:latin typeface="Cambria Math" panose="02040503050406030204" pitchFamily="18" charset="0"/>
                        </a:rPr>
                        <m:t>=∞</m:t>
                      </m:r>
                    </m:oMath>
                  </m:oMathPara>
                </a14:m>
                <a:endParaRPr lang="zh-TW" altLang="en-US" sz="1600" dirty="0"/>
              </a:p>
            </p:txBody>
          </p:sp>
        </mc:Choice>
        <mc:Fallback>
          <p:sp>
            <p:nvSpPr>
              <p:cNvPr id="17" name="文字方塊 16">
                <a:extLst>
                  <a:ext uri="{FF2B5EF4-FFF2-40B4-BE49-F238E27FC236}">
                    <a16:creationId xmlns:a16="http://schemas.microsoft.com/office/drawing/2014/main" id="{F37E8512-C4AF-4A35-B904-F703DC00ECF5}"/>
                  </a:ext>
                </a:extLst>
              </p:cNvPr>
              <p:cNvSpPr txBox="1">
                <a:spLocks noRot="1" noChangeAspect="1" noMove="1" noResize="1" noEditPoints="1" noAdjustHandles="1" noChangeArrowheads="1" noChangeShapeType="1" noTextEdit="1"/>
              </p:cNvSpPr>
              <p:nvPr/>
            </p:nvSpPr>
            <p:spPr>
              <a:xfrm>
                <a:off x="6920814" y="630601"/>
                <a:ext cx="914400" cy="46408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 name="文字方塊 18">
                <a:extLst>
                  <a:ext uri="{FF2B5EF4-FFF2-40B4-BE49-F238E27FC236}">
                    <a16:creationId xmlns:a16="http://schemas.microsoft.com/office/drawing/2014/main" id="{84E96016-D2A6-46F4-9CD2-53ADC26968D9}"/>
                  </a:ext>
                </a:extLst>
              </p:cNvPr>
              <p:cNvSpPr txBox="1"/>
              <p:nvPr/>
            </p:nvSpPr>
            <p:spPr>
              <a:xfrm>
                <a:off x="10070756" y="612030"/>
                <a:ext cx="1114425" cy="464082"/>
              </a:xfrm>
              <a:prstGeom prst="rect">
                <a:avLst/>
              </a:prstGeom>
            </p:spPr>
            <p:txBody>
              <a:bodyPr vert="horz" wrap="none" lIns="0" tIns="0" rIns="0" bIns="0" rtlCol="0">
                <a:normAutofit/>
              </a:bodyPr>
              <a:lstStyle/>
              <a:p>
                <a:pPr algn="l">
                  <a:lnSpc>
                    <a:spcPts val="3360"/>
                  </a:lnSpc>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𝑅𝑒</m:t>
                      </m:r>
                      <m:r>
                        <a:rPr lang="en-US" altLang="zh-TW" sz="1600" b="0" i="1" smtClean="0">
                          <a:latin typeface="Cambria Math" panose="02040503050406030204" pitchFamily="18" charset="0"/>
                        </a:rPr>
                        <m:t>=1000</m:t>
                      </m:r>
                    </m:oMath>
                  </m:oMathPara>
                </a14:m>
                <a:endParaRPr lang="zh-TW" altLang="en-US" sz="1600" dirty="0"/>
              </a:p>
            </p:txBody>
          </p:sp>
        </mc:Choice>
        <mc:Fallback>
          <p:sp>
            <p:nvSpPr>
              <p:cNvPr id="19" name="文字方塊 18">
                <a:extLst>
                  <a:ext uri="{FF2B5EF4-FFF2-40B4-BE49-F238E27FC236}">
                    <a16:creationId xmlns:a16="http://schemas.microsoft.com/office/drawing/2014/main" id="{84E96016-D2A6-46F4-9CD2-53ADC26968D9}"/>
                  </a:ext>
                </a:extLst>
              </p:cNvPr>
              <p:cNvSpPr txBox="1">
                <a:spLocks noRot="1" noChangeAspect="1" noMove="1" noResize="1" noEditPoints="1" noAdjustHandles="1" noChangeArrowheads="1" noChangeShapeType="1" noTextEdit="1"/>
              </p:cNvSpPr>
              <p:nvPr/>
            </p:nvSpPr>
            <p:spPr>
              <a:xfrm>
                <a:off x="10070756" y="612030"/>
                <a:ext cx="1114425" cy="464082"/>
              </a:xfrm>
              <a:prstGeom prst="rect">
                <a:avLst/>
              </a:prstGeom>
              <a:blipFill>
                <a:blip r:embed="rId6"/>
                <a:stretch>
                  <a:fillRect/>
                </a:stretch>
              </a:blipFill>
            </p:spPr>
            <p:txBody>
              <a:bodyPr/>
              <a:lstStyle/>
              <a:p>
                <a:r>
                  <a:rPr lang="zh-TW" altLang="en-US">
                    <a:noFill/>
                  </a:rPr>
                  <a:t> </a:t>
                </a:r>
              </a:p>
            </p:txBody>
          </p:sp>
        </mc:Fallback>
      </mc:AlternateContent>
      <p:pic>
        <p:nvPicPr>
          <p:cNvPr id="21" name="圖片 20">
            <a:extLst>
              <a:ext uri="{FF2B5EF4-FFF2-40B4-BE49-F238E27FC236}">
                <a16:creationId xmlns:a16="http://schemas.microsoft.com/office/drawing/2014/main" id="{E057A8A4-43D6-42AC-B524-F594008CE2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69036" y="1038329"/>
            <a:ext cx="3046740" cy="1952807"/>
          </a:xfrm>
          <a:prstGeom prst="rect">
            <a:avLst/>
          </a:prstGeom>
        </p:spPr>
      </p:pic>
    </p:spTree>
    <p:extLst>
      <p:ext uri="{BB962C8B-B14F-4D97-AF65-F5344CB8AC3E}">
        <p14:creationId xmlns:p14="http://schemas.microsoft.com/office/powerpoint/2010/main" val="3170623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4606CB-42D3-4121-AA85-6B41E490EEDC}"/>
              </a:ext>
            </a:extLst>
          </p:cNvPr>
          <p:cNvSpPr>
            <a:spLocks noGrp="1"/>
          </p:cNvSpPr>
          <p:nvPr>
            <p:ph type="title"/>
          </p:nvPr>
        </p:nvSpPr>
        <p:spPr/>
        <p:txBody>
          <a:bodyPr/>
          <a:lstStyle/>
          <a:p>
            <a:r>
              <a:rPr lang="en-US" altLang="zh-TW" dirty="0"/>
              <a:t>Morland(1991) shear layer instability</a:t>
            </a:r>
            <a:endParaRPr lang="zh-TW" altLang="en-US" dirty="0"/>
          </a:p>
        </p:txBody>
      </p:sp>
      <mc:AlternateContent xmlns:mc="http://schemas.openxmlformats.org/markup-compatibility/2006">
        <mc:Choice xmlns:a14="http://schemas.microsoft.com/office/drawing/2010/main" Requires="a14">
          <p:graphicFrame>
            <p:nvGraphicFramePr>
              <p:cNvPr id="4" name="內容版面配置區 3">
                <a:extLst>
                  <a:ext uri="{FF2B5EF4-FFF2-40B4-BE49-F238E27FC236}">
                    <a16:creationId xmlns:a16="http://schemas.microsoft.com/office/drawing/2014/main" id="{4B66C864-B868-4B12-8878-36789C365E9C}"/>
                  </a:ext>
                </a:extLst>
              </p:cNvPr>
              <p:cNvGraphicFramePr>
                <a:graphicFrameLocks noGrp="1"/>
              </p:cNvGraphicFramePr>
              <p:nvPr>
                <p:ph idx="1"/>
                <p:extLst>
                  <p:ext uri="{D42A27DB-BD31-4B8C-83A1-F6EECF244321}">
                    <p14:modId xmlns:p14="http://schemas.microsoft.com/office/powerpoint/2010/main" val="263225923"/>
                  </p:ext>
                </p:extLst>
              </p:nvPr>
            </p:nvGraphicFramePr>
            <p:xfrm>
              <a:off x="1112806" y="1330346"/>
              <a:ext cx="7817891" cy="1925511"/>
            </p:xfrm>
            <a:graphic>
              <a:graphicData uri="http://schemas.openxmlformats.org/drawingml/2006/table">
                <a:tbl>
                  <a:tblPr firstRow="1" bandRow="1">
                    <a:tableStyleId>{5940675A-B579-460E-94D1-54222C63F5DA}</a:tableStyleId>
                  </a:tblPr>
                  <a:tblGrid>
                    <a:gridCol w="2866486">
                      <a:extLst>
                        <a:ext uri="{9D8B030D-6E8A-4147-A177-3AD203B41FA5}">
                          <a16:colId xmlns:a16="http://schemas.microsoft.com/office/drawing/2014/main" val="1938151404"/>
                        </a:ext>
                      </a:extLst>
                    </a:gridCol>
                    <a:gridCol w="4951405">
                      <a:extLst>
                        <a:ext uri="{9D8B030D-6E8A-4147-A177-3AD203B41FA5}">
                          <a16:colId xmlns:a16="http://schemas.microsoft.com/office/drawing/2014/main" val="1529493453"/>
                        </a:ext>
                      </a:extLst>
                    </a:gridCol>
                  </a:tblGrid>
                  <a:tr h="370840">
                    <a:tc>
                      <a:txBody>
                        <a:bodyPr/>
                        <a:lstStyle/>
                        <a:p>
                          <a:r>
                            <a:rPr lang="en-US" altLang="zh-TW" sz="1600" kern="1200" dirty="0">
                              <a:solidFill>
                                <a:schemeClr val="tx1"/>
                              </a:solidFill>
                              <a:highlight>
                                <a:srgbClr val="E6E6E6"/>
                              </a:highlight>
                              <a:latin typeface="Calibri" panose="020F0502020204030204" pitchFamily="34" charset="0"/>
                              <a:ea typeface="+mn-ea"/>
                              <a:cs typeface="Calibri" panose="020F0502020204030204" pitchFamily="34" charset="0"/>
                            </a:rPr>
                            <a:t>Exponential</a:t>
                          </a:r>
                          <a:endParaRPr lang="zh-TW" altLang="en-US" sz="1600" kern="1200" dirty="0">
                            <a:solidFill>
                              <a:schemeClr val="tx1"/>
                            </a:solidFill>
                            <a:highlight>
                              <a:srgbClr val="E6E6E6"/>
                            </a:highlight>
                            <a:latin typeface="Calibri" panose="020F0502020204030204" pitchFamily="34" charset="0"/>
                            <a:ea typeface="+mn-ea"/>
                            <a:cs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14:m>
                            <m:oMathPara xmlns:m="http://schemas.openxmlformats.org/officeDocument/2006/math">
                              <m:oMathParaPr>
                                <m:jc m:val="left"/>
                              </m:oMathParaPr>
                              <m:oMath xmlns:m="http://schemas.openxmlformats.org/officeDocument/2006/math">
                                <m:r>
                                  <a:rPr lang="en-US" altLang="zh-TW" sz="1600" b="0" i="1" smtClean="0">
                                    <a:latin typeface="Cambria Math" panose="02040503050406030204" pitchFamily="18" charset="0"/>
                                  </a:rPr>
                                  <m:t>𝑈</m:t>
                                </m:r>
                                <m:d>
                                  <m:dPr>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𝑧</m:t>
                                    </m:r>
                                  </m:e>
                                </m:d>
                                <m:r>
                                  <a:rPr lang="en-US" altLang="zh-TW" sz="1600" b="0" i="1" smtClean="0">
                                    <a:latin typeface="Cambria Math" panose="02040503050406030204" pitchFamily="18" charset="0"/>
                                  </a:rPr>
                                  <m:t>=</m:t>
                                </m:r>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𝑢</m:t>
                                    </m:r>
                                  </m:e>
                                  <m:sub>
                                    <m:r>
                                      <a:rPr lang="en-US" altLang="zh-TW" sz="1600" b="0" i="1" smtClean="0">
                                        <a:latin typeface="Cambria Math" panose="02040503050406030204" pitchFamily="18" charset="0"/>
                                      </a:rPr>
                                      <m:t>𝑑</m:t>
                                    </m:r>
                                  </m:sub>
                                </m:sSub>
                                <m:func>
                                  <m:funcPr>
                                    <m:ctrlPr>
                                      <a:rPr lang="en-US" altLang="zh-TW" sz="1600" b="0" i="1" smtClean="0">
                                        <a:latin typeface="Cambria Math" panose="02040503050406030204" pitchFamily="18" charset="0"/>
                                      </a:rPr>
                                    </m:ctrlPr>
                                  </m:funcPr>
                                  <m:fName>
                                    <m:r>
                                      <m:rPr>
                                        <m:sty m:val="p"/>
                                      </m:rPr>
                                      <a:rPr lang="en-US" altLang="zh-TW" sz="1600" b="0" i="0" smtClean="0">
                                        <a:latin typeface="Cambria Math" panose="02040503050406030204" pitchFamily="18" charset="0"/>
                                      </a:rPr>
                                      <m:t>exp</m:t>
                                    </m:r>
                                  </m:fName>
                                  <m:e>
                                    <m:d>
                                      <m:dPr>
                                        <m:ctrlPr>
                                          <a:rPr lang="en-US" altLang="zh-TW" sz="1600" b="0" i="1" smtClean="0">
                                            <a:latin typeface="Cambria Math" panose="02040503050406030204" pitchFamily="18" charset="0"/>
                                          </a:rPr>
                                        </m:ctrlPr>
                                      </m:dPr>
                                      <m:e>
                                        <m:f>
                                          <m:fPr>
                                            <m:ctrlPr>
                                              <a:rPr lang="en-US" altLang="zh-TW" sz="1600" b="0" i="1" smtClean="0">
                                                <a:latin typeface="Cambria Math" panose="02040503050406030204" pitchFamily="18" charset="0"/>
                                              </a:rPr>
                                            </m:ctrlPr>
                                          </m:fPr>
                                          <m:num>
                                            <m:r>
                                              <a:rPr lang="en-US" altLang="zh-TW" sz="1600" b="0" i="1" smtClean="0">
                                                <a:latin typeface="Cambria Math" panose="02040503050406030204" pitchFamily="18" charset="0"/>
                                              </a:rPr>
                                              <m:t>2</m:t>
                                            </m:r>
                                            <m:r>
                                              <a:rPr lang="en-US" altLang="zh-TW" sz="1600" b="0" i="1" smtClean="0">
                                                <a:latin typeface="Cambria Math" panose="02040503050406030204" pitchFamily="18" charset="0"/>
                                              </a:rPr>
                                              <m:t>𝑧</m:t>
                                            </m:r>
                                          </m:num>
                                          <m:den>
                                            <m:r>
                                              <m:rPr>
                                                <m:sty m:val="p"/>
                                              </m:rPr>
                                              <a:rPr lang="en-US" altLang="zh-TW" sz="1600" b="0" i="0" smtClean="0">
                                                <a:latin typeface="Cambria Math" panose="02040503050406030204" pitchFamily="18" charset="0"/>
                                              </a:rPr>
                                              <m:t>Δ</m:t>
                                            </m:r>
                                          </m:den>
                                        </m:f>
                                      </m:e>
                                    </m:d>
                                  </m:e>
                                </m:func>
                                <m:r>
                                  <a:rPr lang="en-US" altLang="zh-TW" sz="1600" b="0" i="1" smtClean="0">
                                    <a:latin typeface="Cambria Math" panose="02040503050406030204" pitchFamily="18" charset="0"/>
                                  </a:rPr>
                                  <m:t>,</m:t>
                                </m:r>
                              </m:oMath>
                            </m:oMathPara>
                          </a14:m>
                          <a:endParaRPr lang="zh-TW" alt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97080065"/>
                      </a:ext>
                    </a:extLst>
                  </a:tr>
                  <a:tr h="370840">
                    <a:tc>
                      <a:txBody>
                        <a:bodyPr/>
                        <a:lstStyle/>
                        <a:p>
                          <a:pPr marL="0" algn="l" defTabSz="914400" rtl="0" eaLnBrk="1" latinLnBrk="0" hangingPunct="1"/>
                          <a:r>
                            <a:rPr lang="en-US" altLang="zh-TW" sz="1600" kern="1200" dirty="0">
                              <a:solidFill>
                                <a:schemeClr val="tx1"/>
                              </a:solidFill>
                              <a:highlight>
                                <a:srgbClr val="E6E6E6"/>
                              </a:highlight>
                              <a:latin typeface="Calibri" panose="020F0502020204030204" pitchFamily="34" charset="0"/>
                              <a:ea typeface="+mn-ea"/>
                              <a:cs typeface="Calibri" panose="020F0502020204030204" pitchFamily="34" charset="0"/>
                            </a:rPr>
                            <a:t>Error function</a:t>
                          </a:r>
                          <a:endParaRPr lang="zh-TW" altLang="en-US" sz="1600" kern="1200" dirty="0">
                            <a:solidFill>
                              <a:schemeClr val="tx1"/>
                            </a:solidFill>
                            <a:highlight>
                              <a:srgbClr val="E6E6E6"/>
                            </a:highlight>
                            <a:latin typeface="Calibri" panose="020F0502020204030204" pitchFamily="34" charset="0"/>
                            <a:ea typeface="+mn-ea"/>
                            <a:cs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altLang="zh-TW" sz="1600" b="0" i="1" smtClean="0">
                                    <a:latin typeface="Cambria Math" panose="02040503050406030204" pitchFamily="18" charset="0"/>
                                  </a:rPr>
                                  <m:t>𝑈</m:t>
                                </m:r>
                                <m:d>
                                  <m:dPr>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𝑧</m:t>
                                    </m:r>
                                  </m:e>
                                </m:d>
                                <m:r>
                                  <a:rPr lang="en-US" altLang="zh-TW" sz="1600" b="0" i="1" smtClean="0">
                                    <a:latin typeface="Cambria Math" panose="02040503050406030204" pitchFamily="18" charset="0"/>
                                  </a:rPr>
                                  <m:t>=</m:t>
                                </m:r>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𝑢</m:t>
                                    </m:r>
                                  </m:e>
                                  <m:sub>
                                    <m:r>
                                      <a:rPr lang="en-US" altLang="zh-TW" sz="1600" b="0" i="1" smtClean="0">
                                        <a:latin typeface="Cambria Math" panose="02040503050406030204" pitchFamily="18" charset="0"/>
                                      </a:rPr>
                                      <m:t>𝑑</m:t>
                                    </m:r>
                                  </m:sub>
                                </m:sSub>
                                <m:r>
                                  <m:rPr>
                                    <m:nor/>
                                  </m:rPr>
                                  <a:rPr lang="en-US" altLang="zh-TW" sz="1600" b="0" i="0" smtClean="0">
                                    <a:latin typeface="Cambria Math" panose="02040503050406030204" pitchFamily="18" charset="0"/>
                                  </a:rPr>
                                  <m:t>erfc</m:t>
                                </m:r>
                                <m:d>
                                  <m:dPr>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m:t>
                                    </m:r>
                                    <m:f>
                                      <m:fPr>
                                        <m:ctrlPr>
                                          <a:rPr lang="en-US" altLang="zh-TW" sz="1600" b="0" i="1" smtClean="0">
                                            <a:latin typeface="Cambria Math" panose="02040503050406030204" pitchFamily="18" charset="0"/>
                                          </a:rPr>
                                        </m:ctrlPr>
                                      </m:fPr>
                                      <m:num>
                                        <m:r>
                                          <a:rPr lang="en-US" altLang="zh-TW" sz="1600" b="0" i="1" smtClean="0">
                                            <a:latin typeface="Cambria Math" panose="02040503050406030204" pitchFamily="18" charset="0"/>
                                          </a:rPr>
                                          <m:t>2</m:t>
                                        </m:r>
                                        <m:r>
                                          <a:rPr lang="en-US" altLang="zh-TW" sz="1600" b="0" i="1" smtClean="0">
                                            <a:latin typeface="Cambria Math" panose="02040503050406030204" pitchFamily="18" charset="0"/>
                                          </a:rPr>
                                          <m:t>𝑧</m:t>
                                        </m:r>
                                      </m:num>
                                      <m:den>
                                        <m:r>
                                          <m:rPr>
                                            <m:sty m:val="p"/>
                                          </m:rPr>
                                          <a:rPr lang="en-US" altLang="zh-TW" sz="1600" b="0" i="0" smtClean="0">
                                            <a:latin typeface="Cambria Math" panose="02040503050406030204" pitchFamily="18" charset="0"/>
                                          </a:rPr>
                                          <m:t>Δ</m:t>
                                        </m:r>
                                        <m:rad>
                                          <m:radPr>
                                            <m:degHide m:val="on"/>
                                            <m:ctrlPr>
                                              <a:rPr lang="en-US" altLang="zh-TW" sz="1600" b="0" i="1" smtClean="0">
                                                <a:latin typeface="Cambria Math" panose="02040503050406030204" pitchFamily="18" charset="0"/>
                                              </a:rPr>
                                            </m:ctrlPr>
                                          </m:radPr>
                                          <m:deg/>
                                          <m:e>
                                            <m:r>
                                              <a:rPr lang="en-US" altLang="zh-TW" sz="1600" b="0" i="1" smtClean="0">
                                                <a:latin typeface="Cambria Math" panose="02040503050406030204" pitchFamily="18" charset="0"/>
                                              </a:rPr>
                                              <m:t>𝜋</m:t>
                                            </m:r>
                                          </m:e>
                                        </m:rad>
                                      </m:den>
                                    </m:f>
                                  </m:e>
                                </m:d>
                                <m:r>
                                  <a:rPr lang="en-US" altLang="zh-TW" sz="1600" b="0" i="1" smtClean="0">
                                    <a:latin typeface="Cambria Math" panose="02040503050406030204" pitchFamily="18" charset="0"/>
                                  </a:rPr>
                                  <m:t>,</m:t>
                                </m:r>
                              </m:oMath>
                            </m:oMathPara>
                          </a14:m>
                          <a:endParaRPr lang="zh-TW" alt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74204350"/>
                      </a:ext>
                    </a:extLst>
                  </a:tr>
                  <a:tr h="370840">
                    <a:tc>
                      <a:txBody>
                        <a:bodyPr/>
                        <a:lstStyle/>
                        <a:p>
                          <a:pPr marL="0" algn="l" defTabSz="914400" rtl="0" eaLnBrk="1" latinLnBrk="0" hangingPunct="1"/>
                          <a:r>
                            <a:rPr lang="en-US" altLang="zh-TW" sz="1600" kern="1200" dirty="0">
                              <a:solidFill>
                                <a:schemeClr val="tx1"/>
                              </a:solidFill>
                              <a:highlight>
                                <a:srgbClr val="E6E6E6"/>
                              </a:highlight>
                              <a:latin typeface="Calibri" panose="020F0502020204030204" pitchFamily="34" charset="0"/>
                              <a:ea typeface="+mn-ea"/>
                              <a:cs typeface="Calibri" panose="020F0502020204030204" pitchFamily="34" charset="0"/>
                            </a:rPr>
                            <a:t>Integrated error function</a:t>
                          </a:r>
                          <a:endParaRPr lang="zh-TW" altLang="en-US" sz="1600" kern="1200" dirty="0">
                            <a:solidFill>
                              <a:schemeClr val="tx1"/>
                            </a:solidFill>
                            <a:highlight>
                              <a:srgbClr val="E6E6E6"/>
                            </a:highlight>
                            <a:latin typeface="Calibri" panose="020F0502020204030204" pitchFamily="34" charset="0"/>
                            <a:ea typeface="+mn-ea"/>
                            <a:cs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altLang="zh-TW" sz="1600" b="0" i="1" smtClean="0">
                                    <a:latin typeface="Cambria Math" panose="02040503050406030204" pitchFamily="18" charset="0"/>
                                  </a:rPr>
                                  <m:t>𝑈</m:t>
                                </m:r>
                                <m:d>
                                  <m:dPr>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𝑧</m:t>
                                    </m:r>
                                  </m:e>
                                </m:d>
                                <m:r>
                                  <a:rPr lang="en-US" altLang="zh-TW" sz="1600" b="0" i="1" smtClean="0">
                                    <a:latin typeface="Cambria Math" panose="02040503050406030204" pitchFamily="18" charset="0"/>
                                  </a:rPr>
                                  <m:t>=</m:t>
                                </m:r>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𝑢</m:t>
                                    </m:r>
                                  </m:e>
                                  <m:sub>
                                    <m:r>
                                      <a:rPr lang="en-US" altLang="zh-TW" sz="1600" b="0" i="1" smtClean="0">
                                        <a:latin typeface="Cambria Math" panose="02040503050406030204" pitchFamily="18" charset="0"/>
                                      </a:rPr>
                                      <m:t>𝑑</m:t>
                                    </m:r>
                                  </m:sub>
                                </m:sSub>
                                <m:d>
                                  <m:dPr>
                                    <m:begChr m:val="["/>
                                    <m:endChr m:val="]"/>
                                    <m:ctrlPr>
                                      <a:rPr lang="en-US" altLang="zh-TW" sz="1600" b="0" i="1" smtClean="0">
                                        <a:latin typeface="Cambria Math" panose="02040503050406030204" pitchFamily="18" charset="0"/>
                                      </a:rPr>
                                    </m:ctrlPr>
                                  </m:dPr>
                                  <m:e>
                                    <m:r>
                                      <m:rPr>
                                        <m:nor/>
                                      </m:rPr>
                                      <a:rPr lang="en-US" altLang="zh-TW" sz="1600" b="0" i="0" smtClean="0">
                                        <a:latin typeface="Cambria Math" panose="02040503050406030204" pitchFamily="18" charset="0"/>
                                      </a:rPr>
                                      <m:t>exp</m:t>
                                    </m:r>
                                    <m:d>
                                      <m:dPr>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m:t>
                                        </m:r>
                                        <m:f>
                                          <m:fPr>
                                            <m:ctrlPr>
                                              <a:rPr lang="en-US" altLang="zh-TW" sz="1600" b="0" i="1" smtClean="0">
                                                <a:latin typeface="Cambria Math" panose="02040503050406030204" pitchFamily="18" charset="0"/>
                                              </a:rPr>
                                            </m:ctrlPr>
                                          </m:fPr>
                                          <m:num>
                                            <m:r>
                                              <a:rPr lang="en-US" altLang="zh-TW" sz="1600" b="0" i="1" smtClean="0">
                                                <a:latin typeface="Cambria Math" panose="02040503050406030204" pitchFamily="18" charset="0"/>
                                              </a:rPr>
                                              <m:t>𝜋</m:t>
                                            </m:r>
                                            <m:sSup>
                                              <m:sSupPr>
                                                <m:ctrlPr>
                                                  <a:rPr lang="en-US" altLang="zh-TW" sz="1600" b="0" i="1" smtClean="0">
                                                    <a:latin typeface="Cambria Math" panose="02040503050406030204" pitchFamily="18" charset="0"/>
                                                  </a:rPr>
                                                </m:ctrlPr>
                                              </m:sSupPr>
                                              <m:e>
                                                <m:r>
                                                  <a:rPr lang="en-US" altLang="zh-TW" sz="1600" b="0" i="1" smtClean="0">
                                                    <a:latin typeface="Cambria Math" panose="02040503050406030204" pitchFamily="18" charset="0"/>
                                                  </a:rPr>
                                                  <m:t>𝑧</m:t>
                                                </m:r>
                                              </m:e>
                                              <m:sup>
                                                <m:r>
                                                  <a:rPr lang="en-US" altLang="zh-TW" sz="1600" b="0" i="1" smtClean="0">
                                                    <a:latin typeface="Cambria Math" panose="02040503050406030204" pitchFamily="18" charset="0"/>
                                                  </a:rPr>
                                                  <m:t>2</m:t>
                                                </m:r>
                                              </m:sup>
                                            </m:sSup>
                                          </m:num>
                                          <m:den>
                                            <m:r>
                                              <a:rPr lang="en-US" altLang="zh-TW" sz="1600" b="0" i="1" smtClean="0">
                                                <a:latin typeface="Cambria Math" panose="02040503050406030204" pitchFamily="18" charset="0"/>
                                              </a:rPr>
                                              <m:t>4</m:t>
                                            </m:r>
                                            <m:sSup>
                                              <m:sSupPr>
                                                <m:ctrlPr>
                                                  <a:rPr lang="en-US" altLang="zh-TW" sz="1600" b="0" i="1" smtClean="0">
                                                    <a:latin typeface="Cambria Math" panose="02040503050406030204" pitchFamily="18" charset="0"/>
                                                  </a:rPr>
                                                </m:ctrlPr>
                                              </m:sSupPr>
                                              <m:e>
                                                <m:r>
                                                  <m:rPr>
                                                    <m:sty m:val="p"/>
                                                  </m:rPr>
                                                  <a:rPr lang="en-US" altLang="zh-TW" sz="1600" b="0" i="0" smtClean="0">
                                                    <a:latin typeface="Cambria Math" panose="02040503050406030204" pitchFamily="18" charset="0"/>
                                                  </a:rPr>
                                                  <m:t>Δ</m:t>
                                                </m:r>
                                              </m:e>
                                              <m:sup>
                                                <m:r>
                                                  <a:rPr lang="en-US" altLang="zh-TW" sz="1600" b="0" i="1" smtClean="0">
                                                    <a:latin typeface="Cambria Math" panose="02040503050406030204" pitchFamily="18" charset="0"/>
                                                  </a:rPr>
                                                  <m:t>2</m:t>
                                                </m:r>
                                              </m:sup>
                                            </m:sSup>
                                          </m:den>
                                        </m:f>
                                      </m:e>
                                    </m:d>
                                    <m:r>
                                      <m:rPr>
                                        <m:nor/>
                                      </m:rPr>
                                      <a:rPr lang="en-US" altLang="zh-TW" sz="1600" b="0" i="0" smtClean="0">
                                        <a:latin typeface="Cambria Math" panose="02040503050406030204" pitchFamily="18" charset="0"/>
                                      </a:rPr>
                                      <m:t>+</m:t>
                                    </m:r>
                                    <m:f>
                                      <m:fPr>
                                        <m:ctrlPr>
                                          <a:rPr lang="en-US" altLang="zh-TW" sz="1600" b="0" i="1" smtClean="0">
                                            <a:latin typeface="Cambria Math" panose="02040503050406030204" pitchFamily="18" charset="0"/>
                                          </a:rPr>
                                        </m:ctrlPr>
                                      </m:fPr>
                                      <m:num>
                                        <m:r>
                                          <a:rPr lang="en-US" altLang="zh-TW" sz="1600" b="0" i="1" smtClean="0">
                                            <a:latin typeface="Cambria Math" panose="02040503050406030204" pitchFamily="18" charset="0"/>
                                          </a:rPr>
                                          <m:t>𝜋</m:t>
                                        </m:r>
                                        <m:r>
                                          <a:rPr lang="en-US" altLang="zh-TW" sz="1600" b="0" i="1" smtClean="0">
                                            <a:latin typeface="Cambria Math" panose="02040503050406030204" pitchFamily="18" charset="0"/>
                                          </a:rPr>
                                          <m:t>𝑧</m:t>
                                        </m:r>
                                      </m:num>
                                      <m:den>
                                        <m:r>
                                          <a:rPr lang="en-US" altLang="zh-TW" sz="1600" b="0" i="1" smtClean="0">
                                            <a:latin typeface="Cambria Math" panose="02040503050406030204" pitchFamily="18" charset="0"/>
                                          </a:rPr>
                                          <m:t>2</m:t>
                                        </m:r>
                                        <m:r>
                                          <m:rPr>
                                            <m:sty m:val="p"/>
                                          </m:rPr>
                                          <a:rPr lang="en-US" altLang="zh-TW" sz="1600" b="0" i="0" smtClean="0">
                                            <a:latin typeface="Cambria Math" panose="02040503050406030204" pitchFamily="18" charset="0"/>
                                          </a:rPr>
                                          <m:t>Δ</m:t>
                                        </m:r>
                                      </m:den>
                                    </m:f>
                                    <m:r>
                                      <m:rPr>
                                        <m:nor/>
                                      </m:rPr>
                                      <a:rPr lang="en-US" altLang="zh-TW" sz="1600" b="0" i="0" smtClean="0">
                                        <a:latin typeface="Cambria Math" panose="02040503050406030204" pitchFamily="18" charset="0"/>
                                      </a:rPr>
                                      <m:t>erfc</m:t>
                                    </m:r>
                                    <m:d>
                                      <m:dPr>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m:t>
                                        </m:r>
                                        <m:f>
                                          <m:fPr>
                                            <m:ctrlPr>
                                              <a:rPr lang="en-US" altLang="zh-TW" sz="1600" b="0" i="1" smtClean="0">
                                                <a:latin typeface="Cambria Math" panose="02040503050406030204" pitchFamily="18" charset="0"/>
                                              </a:rPr>
                                            </m:ctrlPr>
                                          </m:fPr>
                                          <m:num>
                                            <m:rad>
                                              <m:radPr>
                                                <m:degHide m:val="on"/>
                                                <m:ctrlPr>
                                                  <a:rPr lang="en-US" altLang="zh-TW" sz="1600" b="0" i="1" smtClean="0">
                                                    <a:latin typeface="Cambria Math" panose="02040503050406030204" pitchFamily="18" charset="0"/>
                                                  </a:rPr>
                                                </m:ctrlPr>
                                              </m:radPr>
                                              <m:deg/>
                                              <m:e>
                                                <m:r>
                                                  <a:rPr lang="en-US" altLang="zh-TW" sz="1600" b="0" i="1" smtClean="0">
                                                    <a:latin typeface="Cambria Math" panose="02040503050406030204" pitchFamily="18" charset="0"/>
                                                  </a:rPr>
                                                  <m:t>𝜋</m:t>
                                                </m:r>
                                              </m:e>
                                            </m:rad>
                                            <m:r>
                                              <a:rPr lang="en-US" altLang="zh-TW" sz="1600" b="0" i="1" smtClean="0">
                                                <a:latin typeface="Cambria Math" panose="02040503050406030204" pitchFamily="18" charset="0"/>
                                              </a:rPr>
                                              <m:t>𝑧</m:t>
                                            </m:r>
                                          </m:num>
                                          <m:den>
                                            <m:r>
                                              <a:rPr lang="en-US" altLang="zh-TW" sz="1600" b="0" i="1" smtClean="0">
                                                <a:latin typeface="Cambria Math" panose="02040503050406030204" pitchFamily="18" charset="0"/>
                                              </a:rPr>
                                              <m:t>2</m:t>
                                            </m:r>
                                            <m:r>
                                              <m:rPr>
                                                <m:sty m:val="p"/>
                                              </m:rPr>
                                              <a:rPr lang="en-US" altLang="zh-TW" sz="1600" b="0" i="0" smtClean="0">
                                                <a:latin typeface="Cambria Math" panose="02040503050406030204" pitchFamily="18" charset="0"/>
                                              </a:rPr>
                                              <m:t>Δ</m:t>
                                            </m:r>
                                          </m:den>
                                        </m:f>
                                      </m:e>
                                    </m:d>
                                  </m:e>
                                </m:d>
                                <m:r>
                                  <a:rPr lang="en-US" altLang="zh-TW" sz="1600" b="0" i="1" smtClean="0">
                                    <a:latin typeface="Cambria Math" panose="02040503050406030204" pitchFamily="18" charset="0"/>
                                  </a:rPr>
                                  <m:t>,</m:t>
                                </m:r>
                              </m:oMath>
                            </m:oMathPara>
                          </a14:m>
                          <a:endParaRPr lang="zh-TW" alt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02417282"/>
                      </a:ext>
                    </a:extLst>
                  </a:tr>
                </a:tbl>
              </a:graphicData>
            </a:graphic>
          </p:graphicFrame>
        </mc:Choice>
        <mc:Fallback>
          <p:graphicFrame>
            <p:nvGraphicFramePr>
              <p:cNvPr id="4" name="內容版面配置區 3">
                <a:extLst>
                  <a:ext uri="{FF2B5EF4-FFF2-40B4-BE49-F238E27FC236}">
                    <a16:creationId xmlns:a16="http://schemas.microsoft.com/office/drawing/2014/main" id="{4B66C864-B868-4B12-8878-36789C365E9C}"/>
                  </a:ext>
                </a:extLst>
              </p:cNvPr>
              <p:cNvGraphicFramePr>
                <a:graphicFrameLocks noGrp="1"/>
              </p:cNvGraphicFramePr>
              <p:nvPr>
                <p:ph idx="1"/>
                <p:extLst>
                  <p:ext uri="{D42A27DB-BD31-4B8C-83A1-F6EECF244321}">
                    <p14:modId xmlns:p14="http://schemas.microsoft.com/office/powerpoint/2010/main" val="263225923"/>
                  </p:ext>
                </p:extLst>
              </p:nvPr>
            </p:nvGraphicFramePr>
            <p:xfrm>
              <a:off x="1112806" y="1330346"/>
              <a:ext cx="7817891" cy="1925511"/>
            </p:xfrm>
            <a:graphic>
              <a:graphicData uri="http://schemas.openxmlformats.org/drawingml/2006/table">
                <a:tbl>
                  <a:tblPr firstRow="1" bandRow="1">
                    <a:tableStyleId>{5940675A-B579-460E-94D1-54222C63F5DA}</a:tableStyleId>
                  </a:tblPr>
                  <a:tblGrid>
                    <a:gridCol w="2866486">
                      <a:extLst>
                        <a:ext uri="{9D8B030D-6E8A-4147-A177-3AD203B41FA5}">
                          <a16:colId xmlns:a16="http://schemas.microsoft.com/office/drawing/2014/main" val="1938151404"/>
                        </a:ext>
                      </a:extLst>
                    </a:gridCol>
                    <a:gridCol w="4951405">
                      <a:extLst>
                        <a:ext uri="{9D8B030D-6E8A-4147-A177-3AD203B41FA5}">
                          <a16:colId xmlns:a16="http://schemas.microsoft.com/office/drawing/2014/main" val="1529493453"/>
                        </a:ext>
                      </a:extLst>
                    </a:gridCol>
                  </a:tblGrid>
                  <a:tr h="639318">
                    <a:tc>
                      <a:txBody>
                        <a:bodyPr/>
                        <a:lstStyle/>
                        <a:p>
                          <a:r>
                            <a:rPr lang="en-US" altLang="zh-TW" sz="1600" kern="1200" dirty="0">
                              <a:solidFill>
                                <a:schemeClr val="tx1"/>
                              </a:solidFill>
                              <a:highlight>
                                <a:srgbClr val="E6E6E6"/>
                              </a:highlight>
                              <a:latin typeface="Calibri" panose="020F0502020204030204" pitchFamily="34" charset="0"/>
                              <a:ea typeface="+mn-ea"/>
                              <a:cs typeface="Calibri" panose="020F0502020204030204" pitchFamily="34" charset="0"/>
                            </a:rPr>
                            <a:t>Exponential</a:t>
                          </a:r>
                          <a:endParaRPr lang="zh-TW" altLang="en-US" sz="1600" kern="1200" dirty="0">
                            <a:solidFill>
                              <a:schemeClr val="tx1"/>
                            </a:solidFill>
                            <a:highlight>
                              <a:srgbClr val="E6E6E6"/>
                            </a:highlight>
                            <a:latin typeface="Calibri" panose="020F0502020204030204" pitchFamily="34" charset="0"/>
                            <a:ea typeface="+mn-ea"/>
                            <a:cs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TW"/>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57934" b="-201905"/>
                          </a:stretch>
                        </a:blipFill>
                      </a:tcPr>
                    </a:tc>
                    <a:extLst>
                      <a:ext uri="{0D108BD9-81ED-4DB2-BD59-A6C34878D82A}">
                        <a16:rowId xmlns:a16="http://schemas.microsoft.com/office/drawing/2014/main" val="797080065"/>
                      </a:ext>
                    </a:extLst>
                  </a:tr>
                  <a:tr h="639318">
                    <a:tc>
                      <a:txBody>
                        <a:bodyPr/>
                        <a:lstStyle/>
                        <a:p>
                          <a:pPr marL="0" algn="l" defTabSz="914400" rtl="0" eaLnBrk="1" latinLnBrk="0" hangingPunct="1"/>
                          <a:r>
                            <a:rPr lang="en-US" altLang="zh-TW" sz="1600" kern="1200" dirty="0">
                              <a:solidFill>
                                <a:schemeClr val="tx1"/>
                              </a:solidFill>
                              <a:highlight>
                                <a:srgbClr val="E6E6E6"/>
                              </a:highlight>
                              <a:latin typeface="Calibri" panose="020F0502020204030204" pitchFamily="34" charset="0"/>
                              <a:ea typeface="+mn-ea"/>
                              <a:cs typeface="Calibri" panose="020F0502020204030204" pitchFamily="34" charset="0"/>
                            </a:rPr>
                            <a:t>Error function</a:t>
                          </a:r>
                          <a:endParaRPr lang="zh-TW" altLang="en-US" sz="1600" kern="1200" dirty="0">
                            <a:solidFill>
                              <a:schemeClr val="tx1"/>
                            </a:solidFill>
                            <a:highlight>
                              <a:srgbClr val="E6E6E6"/>
                            </a:highlight>
                            <a:latin typeface="Calibri" panose="020F0502020204030204" pitchFamily="34" charset="0"/>
                            <a:ea typeface="+mn-ea"/>
                            <a:cs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TW"/>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57934" t="-99057" b="-100000"/>
                          </a:stretch>
                        </a:blipFill>
                      </a:tcPr>
                    </a:tc>
                    <a:extLst>
                      <a:ext uri="{0D108BD9-81ED-4DB2-BD59-A6C34878D82A}">
                        <a16:rowId xmlns:a16="http://schemas.microsoft.com/office/drawing/2014/main" val="574204350"/>
                      </a:ext>
                    </a:extLst>
                  </a:tr>
                  <a:tr h="646875">
                    <a:tc>
                      <a:txBody>
                        <a:bodyPr/>
                        <a:lstStyle/>
                        <a:p>
                          <a:pPr marL="0" algn="l" defTabSz="914400" rtl="0" eaLnBrk="1" latinLnBrk="0" hangingPunct="1"/>
                          <a:r>
                            <a:rPr lang="en-US" altLang="zh-TW" sz="1600" kern="1200" dirty="0">
                              <a:solidFill>
                                <a:schemeClr val="tx1"/>
                              </a:solidFill>
                              <a:highlight>
                                <a:srgbClr val="E6E6E6"/>
                              </a:highlight>
                              <a:latin typeface="Calibri" panose="020F0502020204030204" pitchFamily="34" charset="0"/>
                              <a:ea typeface="+mn-ea"/>
                              <a:cs typeface="Calibri" panose="020F0502020204030204" pitchFamily="34" charset="0"/>
                            </a:rPr>
                            <a:t>Integrated error function</a:t>
                          </a:r>
                          <a:endParaRPr lang="zh-TW" altLang="en-US" sz="1600" kern="1200" dirty="0">
                            <a:solidFill>
                              <a:schemeClr val="tx1"/>
                            </a:solidFill>
                            <a:highlight>
                              <a:srgbClr val="E6E6E6"/>
                            </a:highlight>
                            <a:latin typeface="Calibri" panose="020F0502020204030204" pitchFamily="34" charset="0"/>
                            <a:ea typeface="+mn-ea"/>
                            <a:cs typeface="Calibri" panose="020F05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TW"/>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57934" t="-199057"/>
                          </a:stretch>
                        </a:blipFill>
                      </a:tcPr>
                    </a:tc>
                    <a:extLst>
                      <a:ext uri="{0D108BD9-81ED-4DB2-BD59-A6C34878D82A}">
                        <a16:rowId xmlns:a16="http://schemas.microsoft.com/office/drawing/2014/main" val="1202417282"/>
                      </a:ext>
                    </a:extLst>
                  </a:tr>
                </a:tbl>
              </a:graphicData>
            </a:graphic>
          </p:graphicFrame>
        </mc:Fallback>
      </mc:AlternateContent>
      <mc:AlternateContent xmlns:mc="http://schemas.openxmlformats.org/markup-compatibility/2006">
        <mc:Choice xmlns:a14="http://schemas.microsoft.com/office/drawing/2010/main" Requires="a14">
          <p:sp>
            <p:nvSpPr>
              <p:cNvPr id="5" name="文字方塊 4">
                <a:extLst>
                  <a:ext uri="{FF2B5EF4-FFF2-40B4-BE49-F238E27FC236}">
                    <a16:creationId xmlns:a16="http://schemas.microsoft.com/office/drawing/2014/main" id="{D268E30D-A867-4B65-8CE3-E16B7E7FFE89}"/>
                  </a:ext>
                </a:extLst>
              </p:cNvPr>
              <p:cNvSpPr txBox="1"/>
              <p:nvPr/>
            </p:nvSpPr>
            <p:spPr>
              <a:xfrm>
                <a:off x="6691910" y="1384665"/>
                <a:ext cx="2338842" cy="990015"/>
              </a:xfrm>
              <a:prstGeom prst="rect">
                <a:avLst/>
              </a:prstGeom>
              <a:noFill/>
              <a:ln w="19050">
                <a:solidFill>
                  <a:srgbClr val="CC0000"/>
                </a:solidFill>
              </a:ln>
            </p:spPr>
            <p:txBody>
              <a:bodyPr wrap="square" rtlCol="0">
                <a:spAutoFit/>
              </a:bodyPr>
              <a:lstStyle/>
              <a:p>
                <a:pPr algn="l">
                  <a:lnSpc>
                    <a:spcPts val="3000"/>
                  </a:lnSpc>
                </a:pPr>
                <a14:m>
                  <m:oMath xmlns:m="http://schemas.openxmlformats.org/officeDocument/2006/math">
                    <m:sSub>
                      <m:sSubPr>
                        <m:ctrlPr>
                          <a:rPr lang="en-US" altLang="zh-TW" sz="1600" b="0" i="1" smtClean="0">
                            <a:latin typeface="Cambria Math" panose="02040503050406030204" pitchFamily="18" charset="0"/>
                            <a:cs typeface="Calibri" panose="020F0502020204030204" pitchFamily="34" charset="0"/>
                          </a:rPr>
                        </m:ctrlPr>
                      </m:sSubPr>
                      <m:e>
                        <m:r>
                          <a:rPr lang="en-US" altLang="zh-TW" sz="1600" b="0" i="1" smtClean="0">
                            <a:latin typeface="Cambria Math" panose="02040503050406030204" pitchFamily="18" charset="0"/>
                            <a:cs typeface="Calibri" panose="020F0502020204030204" pitchFamily="34" charset="0"/>
                          </a:rPr>
                          <m:t>𝑢</m:t>
                        </m:r>
                      </m:e>
                      <m:sub>
                        <m:r>
                          <a:rPr lang="en-US" altLang="zh-TW" sz="1600" b="0" i="1" smtClean="0">
                            <a:latin typeface="Cambria Math" panose="02040503050406030204" pitchFamily="18" charset="0"/>
                            <a:cs typeface="Calibri" panose="020F0502020204030204" pitchFamily="34" charset="0"/>
                          </a:rPr>
                          <m:t>𝑑</m:t>
                        </m:r>
                      </m:sub>
                    </m:sSub>
                  </m:oMath>
                </a14:m>
                <a:r>
                  <a:rPr lang="zh-TW" altLang="en-US" sz="1600" dirty="0">
                    <a:latin typeface="Calibri" panose="020F0502020204030204" pitchFamily="34" charset="0"/>
                    <a:cs typeface="Calibri" panose="020F0502020204030204" pitchFamily="34" charset="0"/>
                  </a:rPr>
                  <a:t> </a:t>
                </a:r>
                <a:r>
                  <a:rPr lang="en-US" altLang="zh-TW" sz="1600" dirty="0">
                    <a:latin typeface="Calibri" panose="020F0502020204030204" pitchFamily="34" charset="0"/>
                    <a:cs typeface="Calibri" panose="020F0502020204030204" pitchFamily="34" charset="0"/>
                  </a:rPr>
                  <a:t>: fluid surface velocity</a:t>
                </a:r>
              </a:p>
              <a:p>
                <a:pPr algn="l">
                  <a:lnSpc>
                    <a:spcPts val="4000"/>
                  </a:lnSpc>
                </a:pPr>
                <a14:m>
                  <m:oMath xmlns:m="http://schemas.openxmlformats.org/officeDocument/2006/math">
                    <m:r>
                      <m:rPr>
                        <m:sty m:val="p"/>
                      </m:rPr>
                      <a:rPr lang="en-US" altLang="zh-TW" sz="1600" b="0" i="0" smtClean="0">
                        <a:latin typeface="Cambria Math" panose="02040503050406030204" pitchFamily="18" charset="0"/>
                        <a:cs typeface="Calibri" panose="020F0502020204030204" pitchFamily="34" charset="0"/>
                      </a:rPr>
                      <m:t>Δ</m:t>
                    </m:r>
                    <m:r>
                      <a:rPr lang="en-US" altLang="zh-TW" sz="1600" b="0" i="0" smtClean="0">
                        <a:latin typeface="Cambria Math" panose="02040503050406030204" pitchFamily="18" charset="0"/>
                        <a:cs typeface="Calibri" panose="020F0502020204030204" pitchFamily="34" charset="0"/>
                      </a:rPr>
                      <m:t>=</m:t>
                    </m:r>
                    <m:f>
                      <m:fPr>
                        <m:ctrlPr>
                          <a:rPr lang="en-US" altLang="zh-TW" sz="1600" b="0" i="1" smtClean="0">
                            <a:latin typeface="Cambria Math" panose="02040503050406030204" pitchFamily="18" charset="0"/>
                            <a:cs typeface="Calibri" panose="020F0502020204030204" pitchFamily="34" charset="0"/>
                          </a:rPr>
                        </m:ctrlPr>
                      </m:fPr>
                      <m:num>
                        <m:r>
                          <a:rPr lang="en-US" altLang="zh-TW" sz="1600" b="0" i="0" smtClean="0">
                            <a:latin typeface="Cambria Math" panose="02040503050406030204" pitchFamily="18" charset="0"/>
                            <a:cs typeface="Calibri" panose="020F0502020204030204" pitchFamily="34" charset="0"/>
                          </a:rPr>
                          <m:t>2</m:t>
                        </m:r>
                      </m:num>
                      <m:den>
                        <m:sSub>
                          <m:sSubPr>
                            <m:ctrlPr>
                              <a:rPr lang="en-US" altLang="zh-TW" sz="1600" b="0" i="1" smtClean="0">
                                <a:latin typeface="Cambria Math" panose="02040503050406030204" pitchFamily="18" charset="0"/>
                                <a:cs typeface="Calibri" panose="020F0502020204030204" pitchFamily="34" charset="0"/>
                              </a:rPr>
                            </m:ctrlPr>
                          </m:sSubPr>
                          <m:e>
                            <m:r>
                              <a:rPr lang="en-US" altLang="zh-TW" sz="1600" b="0" i="1" smtClean="0">
                                <a:latin typeface="Cambria Math" panose="02040503050406030204" pitchFamily="18" charset="0"/>
                                <a:cs typeface="Calibri" panose="020F0502020204030204" pitchFamily="34" charset="0"/>
                              </a:rPr>
                              <m:t>𝑢</m:t>
                            </m:r>
                          </m:e>
                          <m:sub>
                            <m:r>
                              <a:rPr lang="en-US" altLang="zh-TW" sz="1600" b="0" i="1" smtClean="0">
                                <a:latin typeface="Cambria Math" panose="02040503050406030204" pitchFamily="18" charset="0"/>
                                <a:cs typeface="Calibri" panose="020F0502020204030204" pitchFamily="34" charset="0"/>
                              </a:rPr>
                              <m:t>𝑑</m:t>
                            </m:r>
                          </m:sub>
                        </m:sSub>
                      </m:den>
                    </m:f>
                    <m:nary>
                      <m:naryPr>
                        <m:ctrlPr>
                          <a:rPr lang="en-US" altLang="zh-TW" sz="1600" b="0" i="1" smtClean="0">
                            <a:latin typeface="Cambria Math" panose="02040503050406030204" pitchFamily="18" charset="0"/>
                            <a:cs typeface="Calibri" panose="020F0502020204030204" pitchFamily="34" charset="0"/>
                          </a:rPr>
                        </m:ctrlPr>
                      </m:naryPr>
                      <m:sub>
                        <m:r>
                          <m:rPr>
                            <m:brk m:alnAt="23"/>
                          </m:rPr>
                          <a:rPr lang="en-US" altLang="zh-TW" sz="1600" b="0" i="1" smtClean="0">
                            <a:latin typeface="Cambria Math" panose="02040503050406030204" pitchFamily="18" charset="0"/>
                            <a:cs typeface="Calibri" panose="020F0502020204030204" pitchFamily="34" charset="0"/>
                          </a:rPr>
                          <m:t>−</m:t>
                        </m:r>
                        <m:r>
                          <a:rPr lang="en-US" altLang="zh-TW" sz="1600" b="0" i="1" smtClean="0">
                            <a:latin typeface="Cambria Math" panose="02040503050406030204" pitchFamily="18" charset="0"/>
                            <a:cs typeface="Calibri" panose="020F0502020204030204" pitchFamily="34" charset="0"/>
                          </a:rPr>
                          <m:t>∞</m:t>
                        </m:r>
                      </m:sub>
                      <m:sup>
                        <m:r>
                          <a:rPr lang="en-US" altLang="zh-TW" sz="1600" b="0" i="1" smtClean="0">
                            <a:latin typeface="Cambria Math" panose="02040503050406030204" pitchFamily="18" charset="0"/>
                            <a:cs typeface="Calibri" panose="020F0502020204030204" pitchFamily="34" charset="0"/>
                          </a:rPr>
                          <m:t>0</m:t>
                        </m:r>
                      </m:sup>
                      <m:e>
                        <m:r>
                          <a:rPr lang="en-US" altLang="zh-TW" sz="1600" b="0" i="1" smtClean="0">
                            <a:latin typeface="Cambria Math" panose="02040503050406030204" pitchFamily="18" charset="0"/>
                            <a:cs typeface="Calibri" panose="020F0502020204030204" pitchFamily="34" charset="0"/>
                          </a:rPr>
                          <m:t>𝑈</m:t>
                        </m:r>
                        <m:d>
                          <m:dPr>
                            <m:ctrlPr>
                              <a:rPr lang="en-US" altLang="zh-TW" sz="1600" b="0" i="1" smtClean="0">
                                <a:latin typeface="Cambria Math" panose="02040503050406030204" pitchFamily="18" charset="0"/>
                                <a:cs typeface="Calibri" panose="020F0502020204030204" pitchFamily="34" charset="0"/>
                              </a:rPr>
                            </m:ctrlPr>
                          </m:dPr>
                          <m:e>
                            <m:r>
                              <a:rPr lang="en-US" altLang="zh-TW" sz="1600" b="0" i="1" smtClean="0">
                                <a:latin typeface="Cambria Math" panose="02040503050406030204" pitchFamily="18" charset="0"/>
                                <a:cs typeface="Calibri" panose="020F0502020204030204" pitchFamily="34" charset="0"/>
                              </a:rPr>
                              <m:t>𝑧</m:t>
                            </m:r>
                          </m:e>
                        </m:d>
                        <m:r>
                          <a:rPr lang="en-US" altLang="zh-TW" sz="1600" b="0" i="1" smtClean="0">
                            <a:latin typeface="Cambria Math" panose="02040503050406030204" pitchFamily="18" charset="0"/>
                            <a:cs typeface="Calibri" panose="020F0502020204030204" pitchFamily="34" charset="0"/>
                          </a:rPr>
                          <m:t>𝑑𝑧</m:t>
                        </m:r>
                      </m:e>
                    </m:nary>
                  </m:oMath>
                </a14:m>
                <a:r>
                  <a:rPr lang="en-US" altLang="zh-TW" sz="1600" dirty="0">
                    <a:latin typeface="Calibri" panose="020F0502020204030204" pitchFamily="34" charset="0"/>
                    <a:cs typeface="Calibri" panose="020F0502020204030204" pitchFamily="34" charset="0"/>
                  </a:rPr>
                  <a:t> </a:t>
                </a:r>
                <a:endParaRPr lang="zh-TW" altLang="en-US" sz="1600" dirty="0">
                  <a:latin typeface="Calibri" panose="020F0502020204030204" pitchFamily="34" charset="0"/>
                  <a:cs typeface="Calibri" panose="020F0502020204030204" pitchFamily="34" charset="0"/>
                </a:endParaRPr>
              </a:p>
            </p:txBody>
          </p:sp>
        </mc:Choice>
        <mc:Fallback>
          <p:sp>
            <p:nvSpPr>
              <p:cNvPr id="5" name="文字方塊 4">
                <a:extLst>
                  <a:ext uri="{FF2B5EF4-FFF2-40B4-BE49-F238E27FC236}">
                    <a16:creationId xmlns:a16="http://schemas.microsoft.com/office/drawing/2014/main" id="{D268E30D-A867-4B65-8CE3-E16B7E7FFE89}"/>
                  </a:ext>
                </a:extLst>
              </p:cNvPr>
              <p:cNvSpPr txBox="1">
                <a:spLocks noRot="1" noChangeAspect="1" noMove="1" noResize="1" noEditPoints="1" noAdjustHandles="1" noChangeArrowheads="1" noChangeShapeType="1" noTextEdit="1"/>
              </p:cNvSpPr>
              <p:nvPr/>
            </p:nvSpPr>
            <p:spPr>
              <a:xfrm>
                <a:off x="6691910" y="1384665"/>
                <a:ext cx="2338842" cy="990015"/>
              </a:xfrm>
              <a:prstGeom prst="rect">
                <a:avLst/>
              </a:prstGeom>
              <a:blipFill>
                <a:blip r:embed="rId3"/>
                <a:stretch>
                  <a:fillRect b="-61446"/>
                </a:stretch>
              </a:blipFill>
              <a:ln w="19050">
                <a:solidFill>
                  <a:srgbClr val="CC0000"/>
                </a:solidFill>
              </a:ln>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流程圖: 程序 6">
                <a:extLst>
                  <a:ext uri="{FF2B5EF4-FFF2-40B4-BE49-F238E27FC236}">
                    <a16:creationId xmlns:a16="http://schemas.microsoft.com/office/drawing/2014/main" id="{43D4210E-B00B-4D49-A7B0-5857B2BDB905}"/>
                  </a:ext>
                </a:extLst>
              </p:cNvPr>
              <p:cNvSpPr/>
              <p:nvPr/>
            </p:nvSpPr>
            <p:spPr>
              <a:xfrm>
                <a:off x="9325582" y="305515"/>
                <a:ext cx="2656508" cy="1575882"/>
              </a:xfrm>
              <a:prstGeom prst="flowChartProcess">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ts val="3360"/>
                  </a:lnSpc>
                  <a:spcBef>
                    <a:spcPts val="0"/>
                  </a:spcBef>
                </a:pPr>
                <a:r>
                  <a:rPr lang="en-US" altLang="zh-TW" sz="1600" b="1" dirty="0">
                    <a:solidFill>
                      <a:schemeClr val="tx1"/>
                    </a:solidFill>
                    <a:latin typeface="Calibri" panose="020F0502020204030204" pitchFamily="34" charset="0"/>
                    <a:cs typeface="Calibri" panose="020F0502020204030204" pitchFamily="34" charset="0"/>
                  </a:rPr>
                  <a:t>Characteristic scale</a:t>
                </a:r>
              </a:p>
              <a:p>
                <a:pPr marL="180000">
                  <a:lnSpc>
                    <a:spcPts val="4000"/>
                  </a:lnSpc>
                  <a:spcBef>
                    <a:spcPts val="0"/>
                  </a:spcBef>
                </a:pPr>
                <a14:m>
                  <m:oMathPara xmlns:m="http://schemas.openxmlformats.org/officeDocument/2006/math">
                    <m:oMathParaPr>
                      <m:jc m:val="centerGroup"/>
                    </m:oMathParaPr>
                    <m:oMath xmlns:m="http://schemas.openxmlformats.org/officeDocument/2006/math">
                      <m:d>
                        <m:dPr>
                          <m:begChr m:val="["/>
                          <m:endChr m:val="]"/>
                          <m:ctrlPr>
                            <a:rPr lang="en-US" altLang="zh-TW" sz="1600" i="1" smtClean="0">
                              <a:solidFill>
                                <a:schemeClr val="tx1"/>
                              </a:solidFill>
                              <a:latin typeface="Cambria Math" panose="02040503050406030204" pitchFamily="18" charset="0"/>
                            </a:rPr>
                          </m:ctrlPr>
                        </m:dPr>
                        <m:e>
                          <m:r>
                            <a:rPr lang="zh-TW" altLang="en-US" sz="1600" i="1" smtClean="0">
                              <a:solidFill>
                                <a:schemeClr val="tx1"/>
                              </a:solidFill>
                              <a:latin typeface="Cambria Math" panose="02040503050406030204" pitchFamily="18" charset="0"/>
                            </a:rPr>
                            <m:t>𝒱</m:t>
                          </m:r>
                        </m:e>
                      </m:d>
                      <m:r>
                        <a:rPr lang="en-US" altLang="zh-TW" sz="1600" i="1">
                          <a:solidFill>
                            <a:schemeClr val="tx1"/>
                          </a:solidFill>
                          <a:latin typeface="Cambria Math" panose="02040503050406030204" pitchFamily="18" charset="0"/>
                        </a:rPr>
                        <m:t>=</m:t>
                      </m:r>
                      <m:sSub>
                        <m:sSubPr>
                          <m:ctrlPr>
                            <a:rPr lang="en-US" altLang="zh-TW" sz="1600" i="1" smtClean="0">
                              <a:solidFill>
                                <a:schemeClr val="tx1"/>
                              </a:solidFill>
                              <a:latin typeface="Cambria Math" panose="02040503050406030204" pitchFamily="18" charset="0"/>
                            </a:rPr>
                          </m:ctrlPr>
                        </m:sSubPr>
                        <m:e>
                          <m:r>
                            <a:rPr lang="en-US" altLang="zh-TW" sz="1600" i="1">
                              <a:solidFill>
                                <a:schemeClr val="tx1"/>
                              </a:solidFill>
                              <a:latin typeface="Cambria Math" panose="02040503050406030204" pitchFamily="18" charset="0"/>
                            </a:rPr>
                            <m:t>𝑐</m:t>
                          </m:r>
                        </m:e>
                        <m:sub>
                          <m:r>
                            <a:rPr lang="en-US" altLang="zh-TW" sz="1600" i="1">
                              <a:solidFill>
                                <a:schemeClr val="tx1"/>
                              </a:solidFill>
                              <a:latin typeface="Cambria Math" panose="02040503050406030204" pitchFamily="18" charset="0"/>
                            </a:rPr>
                            <m:t>𝑚</m:t>
                          </m:r>
                        </m:sub>
                      </m:sSub>
                      <m:r>
                        <a:rPr lang="en-US" altLang="zh-TW" sz="1600" i="1">
                          <a:solidFill>
                            <a:schemeClr val="tx1"/>
                          </a:solidFill>
                          <a:latin typeface="Cambria Math" panose="02040503050406030204" pitchFamily="18" charset="0"/>
                        </a:rPr>
                        <m:t>=</m:t>
                      </m:r>
                      <m:sSup>
                        <m:sSupPr>
                          <m:ctrlPr>
                            <a:rPr lang="en-US" altLang="zh-TW" sz="1600" i="1">
                              <a:solidFill>
                                <a:schemeClr val="tx1"/>
                              </a:solidFill>
                              <a:latin typeface="Cambria Math" panose="02040503050406030204" pitchFamily="18" charset="0"/>
                            </a:rPr>
                          </m:ctrlPr>
                        </m:sSupPr>
                        <m:e>
                          <m:d>
                            <m:dPr>
                              <m:ctrlPr>
                                <a:rPr lang="en-US" altLang="zh-TW" sz="1600" i="1">
                                  <a:solidFill>
                                    <a:schemeClr val="tx1"/>
                                  </a:solidFill>
                                  <a:latin typeface="Cambria Math" panose="02040503050406030204" pitchFamily="18" charset="0"/>
                                </a:rPr>
                              </m:ctrlPr>
                            </m:dPr>
                            <m:e>
                              <m:r>
                                <a:rPr lang="en-US" altLang="zh-TW" sz="1600" i="1">
                                  <a:solidFill>
                                    <a:schemeClr val="tx1"/>
                                  </a:solidFill>
                                  <a:latin typeface="Cambria Math" panose="02040503050406030204" pitchFamily="18" charset="0"/>
                                </a:rPr>
                                <m:t>4</m:t>
                              </m:r>
                              <m:acc>
                                <m:accPr>
                                  <m:chr m:val="̃"/>
                                  <m:ctrlPr>
                                    <a:rPr lang="en-US" altLang="zh-TW" sz="1600" i="1">
                                      <a:solidFill>
                                        <a:schemeClr val="tx1"/>
                                      </a:solidFill>
                                      <a:latin typeface="Cambria Math" panose="02040503050406030204" pitchFamily="18" charset="0"/>
                                    </a:rPr>
                                  </m:ctrlPr>
                                </m:accPr>
                                <m:e>
                                  <m:r>
                                    <a:rPr lang="en-US" altLang="zh-TW" sz="1600" i="1">
                                      <a:solidFill>
                                        <a:schemeClr val="tx1"/>
                                      </a:solidFill>
                                      <a:latin typeface="Cambria Math" panose="02040503050406030204" pitchFamily="18" charset="0"/>
                                    </a:rPr>
                                    <m:t>𝑔</m:t>
                                  </m:r>
                                </m:e>
                              </m:acc>
                              <m:acc>
                                <m:accPr>
                                  <m:chr m:val="̃"/>
                                  <m:ctrlPr>
                                    <a:rPr lang="en-US" altLang="zh-TW" sz="1600" i="1">
                                      <a:solidFill>
                                        <a:schemeClr val="tx1"/>
                                      </a:solidFill>
                                      <a:latin typeface="Cambria Math" panose="02040503050406030204" pitchFamily="18" charset="0"/>
                                    </a:rPr>
                                  </m:ctrlPr>
                                </m:accPr>
                                <m:e>
                                  <m:r>
                                    <a:rPr lang="en-US" altLang="zh-TW" sz="1600" i="1">
                                      <a:solidFill>
                                        <a:schemeClr val="tx1"/>
                                      </a:solidFill>
                                      <a:latin typeface="Cambria Math" panose="02040503050406030204" pitchFamily="18" charset="0"/>
                                    </a:rPr>
                                    <m:t>𝑇</m:t>
                                  </m:r>
                                </m:e>
                              </m:acc>
                            </m:e>
                          </m:d>
                        </m:e>
                        <m:sup>
                          <m:r>
                            <a:rPr lang="en-US" altLang="zh-TW" sz="1600" i="1">
                              <a:solidFill>
                                <a:schemeClr val="tx1"/>
                              </a:solidFill>
                              <a:latin typeface="Cambria Math" panose="02040503050406030204" pitchFamily="18" charset="0"/>
                            </a:rPr>
                            <m:t>1/4</m:t>
                          </m:r>
                        </m:sup>
                      </m:sSup>
                    </m:oMath>
                  </m:oMathPara>
                </a14:m>
                <a:endParaRPr lang="en-US" altLang="zh-TW" sz="1600" i="1" dirty="0">
                  <a:solidFill>
                    <a:schemeClr val="tx1"/>
                  </a:solidFill>
                  <a:latin typeface="Cambria Math" panose="02040503050406030204" pitchFamily="18" charset="0"/>
                </a:endParaRPr>
              </a:p>
              <a:p>
                <a:pPr marL="180000">
                  <a:lnSpc>
                    <a:spcPts val="4000"/>
                  </a:lnSpc>
                  <a:spcBef>
                    <a:spcPts val="0"/>
                  </a:spcBef>
                </a:pPr>
                <a14:m>
                  <m:oMathPara xmlns:m="http://schemas.openxmlformats.org/officeDocument/2006/math">
                    <m:oMathParaPr>
                      <m:jc m:val="centerGroup"/>
                    </m:oMathParaPr>
                    <m:oMath xmlns:m="http://schemas.openxmlformats.org/officeDocument/2006/math">
                      <m:d>
                        <m:dPr>
                          <m:begChr m:val="["/>
                          <m:endChr m:val="]"/>
                          <m:ctrlPr>
                            <a:rPr lang="en-US" altLang="zh-TW" sz="1600" i="1">
                              <a:solidFill>
                                <a:schemeClr val="tx1"/>
                              </a:solidFill>
                              <a:latin typeface="Cambria Math" panose="02040503050406030204" pitchFamily="18" charset="0"/>
                            </a:rPr>
                          </m:ctrlPr>
                        </m:dPr>
                        <m:e>
                          <m:r>
                            <a:rPr lang="en-US" altLang="zh-TW" sz="1600" i="1" smtClean="0">
                              <a:solidFill>
                                <a:schemeClr val="tx1"/>
                              </a:solidFill>
                              <a:latin typeface="Cambria Math" panose="02040503050406030204" pitchFamily="18" charset="0"/>
                              <a:ea typeface="Cambria Math" panose="02040503050406030204" pitchFamily="18" charset="0"/>
                            </a:rPr>
                            <m:t>ℒ</m:t>
                          </m:r>
                        </m:e>
                      </m:d>
                      <m:r>
                        <a:rPr lang="en-US" altLang="zh-TW" sz="1600" i="1">
                          <a:solidFill>
                            <a:schemeClr val="tx1"/>
                          </a:solidFill>
                          <a:latin typeface="Cambria Math" panose="02040503050406030204" pitchFamily="18" charset="0"/>
                        </a:rPr>
                        <m:t>=</m:t>
                      </m:r>
                      <m:sSub>
                        <m:sSubPr>
                          <m:ctrlPr>
                            <a:rPr lang="en-US" altLang="zh-TW" sz="1600" i="1" smtClean="0">
                              <a:solidFill>
                                <a:schemeClr val="tx1"/>
                              </a:solidFill>
                              <a:latin typeface="Cambria Math" panose="02040503050406030204" pitchFamily="18" charset="0"/>
                            </a:rPr>
                          </m:ctrlPr>
                        </m:sSubPr>
                        <m:e>
                          <m:r>
                            <a:rPr lang="en-US" altLang="zh-TW" sz="1600" i="1">
                              <a:solidFill>
                                <a:schemeClr val="tx1"/>
                              </a:solidFill>
                              <a:latin typeface="Cambria Math" panose="02040503050406030204" pitchFamily="18" charset="0"/>
                            </a:rPr>
                            <m:t>𝜆</m:t>
                          </m:r>
                        </m:e>
                        <m:sub>
                          <m:r>
                            <a:rPr lang="en-US" altLang="zh-TW" sz="1600" i="1">
                              <a:solidFill>
                                <a:schemeClr val="tx1"/>
                              </a:solidFill>
                              <a:latin typeface="Cambria Math" panose="02040503050406030204" pitchFamily="18" charset="0"/>
                            </a:rPr>
                            <m:t>𝑚</m:t>
                          </m:r>
                        </m:sub>
                      </m:sSub>
                      <m:r>
                        <a:rPr lang="en-US" altLang="zh-TW" sz="1600" i="1">
                          <a:solidFill>
                            <a:schemeClr val="tx1"/>
                          </a:solidFill>
                          <a:latin typeface="Cambria Math" panose="02040503050406030204" pitchFamily="18" charset="0"/>
                        </a:rPr>
                        <m:t>=2</m:t>
                      </m:r>
                      <m:r>
                        <a:rPr lang="en-US" altLang="zh-TW" sz="1600" i="1">
                          <a:solidFill>
                            <a:schemeClr val="tx1"/>
                          </a:solidFill>
                          <a:latin typeface="Cambria Math" panose="02040503050406030204" pitchFamily="18" charset="0"/>
                        </a:rPr>
                        <m:t>𝜋</m:t>
                      </m:r>
                      <m:rad>
                        <m:radPr>
                          <m:degHide m:val="on"/>
                          <m:ctrlPr>
                            <a:rPr lang="en-US" altLang="zh-TW" sz="1600" i="1">
                              <a:solidFill>
                                <a:schemeClr val="tx1"/>
                              </a:solidFill>
                              <a:latin typeface="Cambria Math" panose="02040503050406030204" pitchFamily="18" charset="0"/>
                            </a:rPr>
                          </m:ctrlPr>
                        </m:radPr>
                        <m:deg/>
                        <m:e>
                          <m:acc>
                            <m:accPr>
                              <m:chr m:val="̃"/>
                              <m:ctrlPr>
                                <a:rPr lang="en-US" altLang="zh-TW" sz="1600" i="1">
                                  <a:solidFill>
                                    <a:schemeClr val="tx1"/>
                                  </a:solidFill>
                                  <a:latin typeface="Cambria Math" panose="02040503050406030204" pitchFamily="18" charset="0"/>
                                </a:rPr>
                              </m:ctrlPr>
                            </m:accPr>
                            <m:e>
                              <m:r>
                                <a:rPr lang="en-US" altLang="zh-TW" sz="1600" i="1">
                                  <a:solidFill>
                                    <a:schemeClr val="tx1"/>
                                  </a:solidFill>
                                  <a:latin typeface="Cambria Math" panose="02040503050406030204" pitchFamily="18" charset="0"/>
                                </a:rPr>
                                <m:t>𝑇</m:t>
                              </m:r>
                            </m:e>
                          </m:acc>
                          <m:r>
                            <a:rPr lang="en-US" altLang="zh-TW" sz="1600" i="1">
                              <a:solidFill>
                                <a:schemeClr val="tx1"/>
                              </a:solidFill>
                              <a:latin typeface="Cambria Math" panose="02040503050406030204" pitchFamily="18" charset="0"/>
                            </a:rPr>
                            <m:t>/</m:t>
                          </m:r>
                          <m:acc>
                            <m:accPr>
                              <m:chr m:val="̃"/>
                              <m:ctrlPr>
                                <a:rPr lang="en-US" altLang="zh-TW" sz="1600" i="1">
                                  <a:solidFill>
                                    <a:schemeClr val="tx1"/>
                                  </a:solidFill>
                                  <a:latin typeface="Cambria Math" panose="02040503050406030204" pitchFamily="18" charset="0"/>
                                </a:rPr>
                              </m:ctrlPr>
                            </m:accPr>
                            <m:e>
                              <m:r>
                                <a:rPr lang="en-US" altLang="zh-TW" sz="1600" i="1">
                                  <a:solidFill>
                                    <a:schemeClr val="tx1"/>
                                  </a:solidFill>
                                  <a:latin typeface="Cambria Math" panose="02040503050406030204" pitchFamily="18" charset="0"/>
                                </a:rPr>
                                <m:t>𝑔</m:t>
                              </m:r>
                            </m:e>
                          </m:acc>
                        </m:e>
                      </m:rad>
                    </m:oMath>
                  </m:oMathPara>
                </a14:m>
                <a:endParaRPr lang="en-US" altLang="zh-TW" sz="1600" dirty="0">
                  <a:solidFill>
                    <a:schemeClr val="tx1"/>
                  </a:solidFill>
                </a:endParaRPr>
              </a:p>
            </p:txBody>
          </p:sp>
        </mc:Choice>
        <mc:Fallback>
          <p:sp>
            <p:nvSpPr>
              <p:cNvPr id="7" name="流程圖: 程序 6">
                <a:extLst>
                  <a:ext uri="{FF2B5EF4-FFF2-40B4-BE49-F238E27FC236}">
                    <a16:creationId xmlns:a16="http://schemas.microsoft.com/office/drawing/2014/main" id="{43D4210E-B00B-4D49-A7B0-5857B2BDB905}"/>
                  </a:ext>
                </a:extLst>
              </p:cNvPr>
              <p:cNvSpPr>
                <a:spLocks noRot="1" noChangeAspect="1" noMove="1" noResize="1" noEditPoints="1" noAdjustHandles="1" noChangeArrowheads="1" noChangeShapeType="1" noTextEdit="1"/>
              </p:cNvSpPr>
              <p:nvPr/>
            </p:nvSpPr>
            <p:spPr>
              <a:xfrm>
                <a:off x="9325582" y="305515"/>
                <a:ext cx="2656508" cy="1575882"/>
              </a:xfrm>
              <a:prstGeom prst="flowChartProcess">
                <a:avLst/>
              </a:prstGeom>
              <a:blipFill>
                <a:blip r:embed="rId4"/>
                <a:stretch>
                  <a:fillRect/>
                </a:stretch>
              </a:blipFill>
              <a:ln w="19050">
                <a:solidFill>
                  <a:srgbClr val="C00000"/>
                </a:solidFill>
                <a:prstDash val="dash"/>
              </a:ln>
            </p:spPr>
            <p:txBody>
              <a:bodyPr/>
              <a:lstStyle/>
              <a:p>
                <a:r>
                  <a:rPr lang="zh-TW" altLang="en-US">
                    <a:noFill/>
                  </a:rPr>
                  <a:t> </a:t>
                </a:r>
              </a:p>
            </p:txBody>
          </p:sp>
        </mc:Fallback>
      </mc:AlternateContent>
      <p:sp>
        <p:nvSpPr>
          <p:cNvPr id="8" name="內容版面配置區 2">
            <a:extLst>
              <a:ext uri="{FF2B5EF4-FFF2-40B4-BE49-F238E27FC236}">
                <a16:creationId xmlns:a16="http://schemas.microsoft.com/office/drawing/2014/main" id="{156C6C8B-8101-4ACC-98B4-AB34FBF31118}"/>
              </a:ext>
            </a:extLst>
          </p:cNvPr>
          <p:cNvSpPr txBox="1">
            <a:spLocks/>
          </p:cNvSpPr>
          <p:nvPr/>
        </p:nvSpPr>
        <p:spPr>
          <a:xfrm>
            <a:off x="838200" y="785009"/>
            <a:ext cx="10515600" cy="616894"/>
          </a:xfrm>
          <a:prstGeom prst="rect">
            <a:avLst/>
          </a:prstGeom>
        </p:spPr>
        <p:txBody>
          <a:bodyPr vert="horz" lIns="91440" tIns="45720" rIns="91440" bIns="45720" rtlCol="0">
            <a:normAutofit/>
          </a:bodyPr>
          <a:lstStyle>
            <a:lvl1pPr marL="0" indent="0" algn="l" defTabSz="914400" rtl="0" eaLnBrk="1" latinLnBrk="0" hangingPunct="1">
              <a:lnSpc>
                <a:spcPts val="3360"/>
              </a:lnSpc>
              <a:spcBef>
                <a:spcPts val="1000"/>
              </a:spcBef>
              <a:buFont typeface="Arial" panose="020B0604020202020204" pitchFamily="34" charset="0"/>
              <a:buNone/>
              <a:defRPr sz="16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ts val="3360"/>
              </a:lnSpc>
              <a:spcBef>
                <a:spcPts val="500"/>
              </a:spcBef>
              <a:buFont typeface="Arial" panose="020B0604020202020204" pitchFamily="34" charset="0"/>
              <a:buChar char="•"/>
              <a:defRPr sz="1800" kern="1200">
                <a:solidFill>
                  <a:schemeClr val="tx1"/>
                </a:solidFill>
                <a:latin typeface="+mn-ea"/>
                <a:ea typeface="+mn-ea"/>
                <a:cs typeface="+mn-cs"/>
              </a:defRPr>
            </a:lvl2pPr>
            <a:lvl3pPr marL="1143000" indent="-228600" algn="l" defTabSz="914400" rtl="0" eaLnBrk="1" latinLnBrk="0" hangingPunct="1">
              <a:lnSpc>
                <a:spcPts val="3360"/>
              </a:lnSpc>
              <a:spcBef>
                <a:spcPts val="500"/>
              </a:spcBef>
              <a:buFont typeface="Arial" panose="020B0604020202020204" pitchFamily="34" charset="0"/>
              <a:buChar char="•"/>
              <a:defRPr sz="1600" kern="1200">
                <a:solidFill>
                  <a:schemeClr val="tx1"/>
                </a:solidFill>
                <a:latin typeface="+mn-ea"/>
                <a:ea typeface="+mn-ea"/>
                <a:cs typeface="+mn-cs"/>
              </a:defRPr>
            </a:lvl3pPr>
            <a:lvl4pPr marL="1600200" indent="-228600" algn="l" defTabSz="914400" rtl="0" eaLnBrk="1" latinLnBrk="0" hangingPunct="1">
              <a:lnSpc>
                <a:spcPts val="3360"/>
              </a:lnSpc>
              <a:spcBef>
                <a:spcPts val="500"/>
              </a:spcBef>
              <a:buFont typeface="Arial" panose="020B0604020202020204" pitchFamily="34" charset="0"/>
              <a:buChar char="•"/>
              <a:defRPr sz="1400" kern="1200">
                <a:solidFill>
                  <a:schemeClr val="tx1"/>
                </a:solidFill>
                <a:latin typeface="+mn-ea"/>
                <a:ea typeface="+mn-ea"/>
                <a:cs typeface="+mn-cs"/>
              </a:defRPr>
            </a:lvl4pPr>
            <a:lvl5pPr marL="2057400" indent="-228600" algn="l" defTabSz="914400" rtl="0" eaLnBrk="1" latinLnBrk="0" hangingPunct="1">
              <a:lnSpc>
                <a:spcPts val="3360"/>
              </a:lnSpc>
              <a:spcBef>
                <a:spcPts val="500"/>
              </a:spcBef>
              <a:buFont typeface="Arial" panose="020B0604020202020204" pitchFamily="34" charset="0"/>
              <a:buChar char="•"/>
              <a:defRPr sz="14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dirty="0"/>
              <a:t>Dimensionless velocity profile</a:t>
            </a:r>
            <a:endParaRPr lang="zh-TW" altLang="en-US" dirty="0"/>
          </a:p>
        </p:txBody>
      </p:sp>
      <p:pic>
        <p:nvPicPr>
          <p:cNvPr id="10" name="圖片 9">
            <a:extLst>
              <a:ext uri="{FF2B5EF4-FFF2-40B4-BE49-F238E27FC236}">
                <a16:creationId xmlns:a16="http://schemas.microsoft.com/office/drawing/2014/main" id="{871635ED-9CF3-49EA-A494-00FB027A1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0752" y="2054327"/>
            <a:ext cx="2861253" cy="4768755"/>
          </a:xfrm>
          <a:prstGeom prst="rect">
            <a:avLst/>
          </a:prstGeom>
        </p:spPr>
      </p:pic>
      <p:pic>
        <p:nvPicPr>
          <p:cNvPr id="11" name="圖片 10">
            <a:extLst>
              <a:ext uri="{FF2B5EF4-FFF2-40B4-BE49-F238E27FC236}">
                <a16:creationId xmlns:a16="http://schemas.microsoft.com/office/drawing/2014/main" id="{4ED56275-5477-4955-9160-8A7C88AFDB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596" y="3440736"/>
            <a:ext cx="3695265" cy="3284679"/>
          </a:xfrm>
          <a:prstGeom prst="rect">
            <a:avLst/>
          </a:prstGeom>
        </p:spPr>
      </p:pic>
      <mc:AlternateContent xmlns:mc="http://schemas.openxmlformats.org/markup-compatibility/2006">
        <mc:Choice xmlns:a14="http://schemas.microsoft.com/office/drawing/2010/main" Requires="a14">
          <p:sp>
            <p:nvSpPr>
              <p:cNvPr id="12" name="文字方塊 11">
                <a:extLst>
                  <a:ext uri="{FF2B5EF4-FFF2-40B4-BE49-F238E27FC236}">
                    <a16:creationId xmlns:a16="http://schemas.microsoft.com/office/drawing/2014/main" id="{8E75B18B-08F7-4439-810B-30C9DADA7EA0}"/>
                  </a:ext>
                </a:extLst>
              </p:cNvPr>
              <p:cNvSpPr txBox="1"/>
              <p:nvPr/>
            </p:nvSpPr>
            <p:spPr>
              <a:xfrm>
                <a:off x="2074563" y="3369592"/>
                <a:ext cx="914400" cy="269770"/>
              </a:xfrm>
              <a:prstGeom prst="rect">
                <a:avLst/>
              </a:prstGeom>
            </p:spPr>
            <p:txBody>
              <a:bodyPr vert="horz" wrap="none" lIns="0" tIns="0" rIns="0" bIns="0" rtlCol="0">
                <a:normAutofit/>
              </a:bodyPr>
              <a:lstStyle/>
              <a:p>
                <a:pPr algn="l"/>
                <a14:m>
                  <m:oMathPara xmlns:m="http://schemas.openxmlformats.org/officeDocument/2006/math">
                    <m:oMathParaPr>
                      <m:jc m:val="centerGroup"/>
                    </m:oMathParaPr>
                    <m:oMath xmlns:m="http://schemas.openxmlformats.org/officeDocument/2006/math">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𝑢</m:t>
                          </m:r>
                        </m:e>
                        <m:sub>
                          <m:r>
                            <a:rPr lang="en-US" altLang="zh-TW" sz="1600" b="0" i="1" smtClean="0">
                              <a:latin typeface="Cambria Math" panose="02040503050406030204" pitchFamily="18" charset="0"/>
                            </a:rPr>
                            <m:t>𝑑</m:t>
                          </m:r>
                        </m:sub>
                      </m:sSub>
                      <m:r>
                        <a:rPr lang="en-US" altLang="zh-TW" sz="1600" b="0" i="1" smtClean="0">
                          <a:latin typeface="Cambria Math" panose="02040503050406030204" pitchFamily="18" charset="0"/>
                        </a:rPr>
                        <m:t>=2</m:t>
                      </m:r>
                    </m:oMath>
                  </m:oMathPara>
                </a14:m>
                <a:endParaRPr lang="zh-TW" altLang="en-US" sz="1600" dirty="0"/>
              </a:p>
            </p:txBody>
          </p:sp>
        </mc:Choice>
        <mc:Fallback>
          <p:sp>
            <p:nvSpPr>
              <p:cNvPr id="12" name="文字方塊 11">
                <a:extLst>
                  <a:ext uri="{FF2B5EF4-FFF2-40B4-BE49-F238E27FC236}">
                    <a16:creationId xmlns:a16="http://schemas.microsoft.com/office/drawing/2014/main" id="{8E75B18B-08F7-4439-810B-30C9DADA7EA0}"/>
                  </a:ext>
                </a:extLst>
              </p:cNvPr>
              <p:cNvSpPr txBox="1">
                <a:spLocks noRot="1" noChangeAspect="1" noMove="1" noResize="1" noEditPoints="1" noAdjustHandles="1" noChangeArrowheads="1" noChangeShapeType="1" noTextEdit="1"/>
              </p:cNvSpPr>
              <p:nvPr/>
            </p:nvSpPr>
            <p:spPr>
              <a:xfrm>
                <a:off x="2074563" y="3369592"/>
                <a:ext cx="914400" cy="269770"/>
              </a:xfrm>
              <a:prstGeom prst="rect">
                <a:avLst/>
              </a:prstGeom>
              <a:blipFill>
                <a:blip r:embed="rId7"/>
                <a:stretch>
                  <a:fillRect b="-4545"/>
                </a:stretch>
              </a:blipFill>
            </p:spPr>
            <p:txBody>
              <a:bodyPr/>
              <a:lstStyle/>
              <a:p>
                <a:r>
                  <a:rPr lang="zh-TW" altLang="en-US">
                    <a:noFill/>
                  </a:rPr>
                  <a:t> </a:t>
                </a:r>
              </a:p>
            </p:txBody>
          </p:sp>
        </mc:Fallback>
      </mc:AlternateContent>
      <p:cxnSp>
        <p:nvCxnSpPr>
          <p:cNvPr id="14" name="直線接點 13">
            <a:extLst>
              <a:ext uri="{FF2B5EF4-FFF2-40B4-BE49-F238E27FC236}">
                <a16:creationId xmlns:a16="http://schemas.microsoft.com/office/drawing/2014/main" id="{0B491ACA-F4E5-44C7-9724-2777B7EAF665}"/>
              </a:ext>
            </a:extLst>
          </p:cNvPr>
          <p:cNvCxnSpPr>
            <a:cxnSpLocks/>
          </p:cNvCxnSpPr>
          <p:nvPr/>
        </p:nvCxnSpPr>
        <p:spPr>
          <a:xfrm flipV="1">
            <a:off x="2105543" y="6236459"/>
            <a:ext cx="0" cy="100541"/>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BE0BA1B7-93BE-4DE2-A3A9-F2C336AA4D3E}"/>
              </a:ext>
            </a:extLst>
          </p:cNvPr>
          <p:cNvCxnSpPr>
            <a:cxnSpLocks/>
          </p:cNvCxnSpPr>
          <p:nvPr/>
        </p:nvCxnSpPr>
        <p:spPr>
          <a:xfrm flipH="1">
            <a:off x="1086272" y="6236459"/>
            <a:ext cx="1019271" cy="0"/>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文字方塊 21">
                <a:extLst>
                  <a:ext uri="{FF2B5EF4-FFF2-40B4-BE49-F238E27FC236}">
                    <a16:creationId xmlns:a16="http://schemas.microsoft.com/office/drawing/2014/main" id="{5C406FA0-72B3-4717-BC65-89F0176E7189}"/>
                  </a:ext>
                </a:extLst>
              </p:cNvPr>
              <p:cNvSpPr txBox="1"/>
              <p:nvPr/>
            </p:nvSpPr>
            <p:spPr>
              <a:xfrm>
                <a:off x="1595907" y="6435085"/>
                <a:ext cx="914400" cy="269770"/>
              </a:xfrm>
              <a:prstGeom prst="rect">
                <a:avLst/>
              </a:prstGeom>
            </p:spPr>
            <p:txBody>
              <a:bodyPr vert="horz" wrap="none" lIns="0" tIns="0" rIns="0" bIns="0" rtlCol="0">
                <a:normAutofit/>
              </a:bodyPr>
              <a:lstStyle/>
              <a:p>
                <a:pPr algn="l"/>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0.291</m:t>
                      </m:r>
                    </m:oMath>
                  </m:oMathPara>
                </a14:m>
                <a:endParaRPr lang="zh-TW" altLang="en-US" sz="1600" dirty="0"/>
              </a:p>
            </p:txBody>
          </p:sp>
        </mc:Choice>
        <mc:Fallback>
          <p:sp>
            <p:nvSpPr>
              <p:cNvPr id="22" name="文字方塊 21">
                <a:extLst>
                  <a:ext uri="{FF2B5EF4-FFF2-40B4-BE49-F238E27FC236}">
                    <a16:creationId xmlns:a16="http://schemas.microsoft.com/office/drawing/2014/main" id="{5C406FA0-72B3-4717-BC65-89F0176E7189}"/>
                  </a:ext>
                </a:extLst>
              </p:cNvPr>
              <p:cNvSpPr txBox="1">
                <a:spLocks noRot="1" noChangeAspect="1" noMove="1" noResize="1" noEditPoints="1" noAdjustHandles="1" noChangeArrowheads="1" noChangeShapeType="1" noTextEdit="1"/>
              </p:cNvSpPr>
              <p:nvPr/>
            </p:nvSpPr>
            <p:spPr>
              <a:xfrm>
                <a:off x="1595907" y="6435085"/>
                <a:ext cx="914400" cy="269770"/>
              </a:xfrm>
              <a:prstGeom prst="rect">
                <a:avLst/>
              </a:prstGeom>
              <a:blipFill>
                <a:blip r:embed="rId8"/>
                <a:stretch>
                  <a:fillRect/>
                </a:stretch>
              </a:blipFill>
            </p:spPr>
            <p:txBody>
              <a:bodyPr/>
              <a:lstStyle/>
              <a:p>
                <a:r>
                  <a:rPr lang="zh-TW" altLang="en-US">
                    <a:noFill/>
                  </a:rPr>
                  <a:t> </a:t>
                </a:r>
              </a:p>
            </p:txBody>
          </p:sp>
        </mc:Fallback>
      </mc:AlternateContent>
      <p:pic>
        <p:nvPicPr>
          <p:cNvPr id="24" name="圖片 23">
            <a:extLst>
              <a:ext uri="{FF2B5EF4-FFF2-40B4-BE49-F238E27FC236}">
                <a16:creationId xmlns:a16="http://schemas.microsoft.com/office/drawing/2014/main" id="{66783713-CAE4-4F66-A434-C0EE478428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0916" y="3440735"/>
            <a:ext cx="3695264" cy="3284679"/>
          </a:xfrm>
          <a:prstGeom prst="rect">
            <a:avLst/>
          </a:prstGeom>
        </p:spPr>
      </p:pic>
      <mc:AlternateContent xmlns:mc="http://schemas.openxmlformats.org/markup-compatibility/2006">
        <mc:Choice xmlns:a14="http://schemas.microsoft.com/office/drawing/2010/main" Requires="a14">
          <p:sp>
            <p:nvSpPr>
              <p:cNvPr id="25" name="文字方塊 24">
                <a:extLst>
                  <a:ext uri="{FF2B5EF4-FFF2-40B4-BE49-F238E27FC236}">
                    <a16:creationId xmlns:a16="http://schemas.microsoft.com/office/drawing/2014/main" id="{0F61A9DA-B591-430A-A0AD-15955CCCEFF2}"/>
                  </a:ext>
                </a:extLst>
              </p:cNvPr>
              <p:cNvSpPr txBox="1"/>
              <p:nvPr/>
            </p:nvSpPr>
            <p:spPr>
              <a:xfrm>
                <a:off x="5790563" y="3369592"/>
                <a:ext cx="914400" cy="269770"/>
              </a:xfrm>
              <a:prstGeom prst="rect">
                <a:avLst/>
              </a:prstGeom>
            </p:spPr>
            <p:txBody>
              <a:bodyPr vert="horz" wrap="none" lIns="0" tIns="0" rIns="0" bIns="0" rtlCol="0">
                <a:normAutofit/>
              </a:bodyPr>
              <a:lstStyle/>
              <a:p>
                <a:pPr algn="l"/>
                <a14:m>
                  <m:oMathPara xmlns:m="http://schemas.openxmlformats.org/officeDocument/2006/math">
                    <m:oMathParaPr>
                      <m:jc m:val="centerGroup"/>
                    </m:oMathParaPr>
                    <m:oMath xmlns:m="http://schemas.openxmlformats.org/officeDocument/2006/math">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𝑢</m:t>
                          </m:r>
                        </m:e>
                        <m:sub>
                          <m:r>
                            <a:rPr lang="en-US" altLang="zh-TW" sz="1600" b="0" i="1" smtClean="0">
                              <a:latin typeface="Cambria Math" panose="02040503050406030204" pitchFamily="18" charset="0"/>
                            </a:rPr>
                            <m:t>𝑑</m:t>
                          </m:r>
                        </m:sub>
                      </m:sSub>
                      <m:r>
                        <a:rPr lang="en-US" altLang="zh-TW" sz="1600" b="0" i="1" smtClean="0">
                          <a:latin typeface="Cambria Math" panose="02040503050406030204" pitchFamily="18" charset="0"/>
                        </a:rPr>
                        <m:t>=2</m:t>
                      </m:r>
                    </m:oMath>
                  </m:oMathPara>
                </a14:m>
                <a:endParaRPr lang="zh-TW" altLang="en-US" sz="1600" dirty="0"/>
              </a:p>
            </p:txBody>
          </p:sp>
        </mc:Choice>
        <mc:Fallback>
          <p:sp>
            <p:nvSpPr>
              <p:cNvPr id="25" name="文字方塊 24">
                <a:extLst>
                  <a:ext uri="{FF2B5EF4-FFF2-40B4-BE49-F238E27FC236}">
                    <a16:creationId xmlns:a16="http://schemas.microsoft.com/office/drawing/2014/main" id="{0F61A9DA-B591-430A-A0AD-15955CCCEFF2}"/>
                  </a:ext>
                </a:extLst>
              </p:cNvPr>
              <p:cNvSpPr txBox="1">
                <a:spLocks noRot="1" noChangeAspect="1" noMove="1" noResize="1" noEditPoints="1" noAdjustHandles="1" noChangeArrowheads="1" noChangeShapeType="1" noTextEdit="1"/>
              </p:cNvSpPr>
              <p:nvPr/>
            </p:nvSpPr>
            <p:spPr>
              <a:xfrm>
                <a:off x="5790563" y="3369592"/>
                <a:ext cx="914400" cy="269770"/>
              </a:xfrm>
              <a:prstGeom prst="rect">
                <a:avLst/>
              </a:prstGeom>
              <a:blipFill>
                <a:blip r:embed="rId10"/>
                <a:stretch>
                  <a:fillRect b="-4545"/>
                </a:stretch>
              </a:blipFill>
            </p:spPr>
            <p:txBody>
              <a:bodyPr/>
              <a:lstStyle/>
              <a:p>
                <a:r>
                  <a:rPr lang="zh-TW" altLang="en-US">
                    <a:noFill/>
                  </a:rPr>
                  <a:t> </a:t>
                </a:r>
              </a:p>
            </p:txBody>
          </p:sp>
        </mc:Fallback>
      </mc:AlternateContent>
      <p:cxnSp>
        <p:nvCxnSpPr>
          <p:cNvPr id="26" name="直線接點 25">
            <a:extLst>
              <a:ext uri="{FF2B5EF4-FFF2-40B4-BE49-F238E27FC236}">
                <a16:creationId xmlns:a16="http://schemas.microsoft.com/office/drawing/2014/main" id="{3BEF7ED7-35C6-4AAD-806C-618F9C48721D}"/>
              </a:ext>
            </a:extLst>
          </p:cNvPr>
          <p:cNvCxnSpPr>
            <a:cxnSpLocks/>
          </p:cNvCxnSpPr>
          <p:nvPr/>
        </p:nvCxnSpPr>
        <p:spPr>
          <a:xfrm flipV="1">
            <a:off x="5924596" y="5477348"/>
            <a:ext cx="0" cy="957737"/>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文字方塊 29">
                <a:extLst>
                  <a:ext uri="{FF2B5EF4-FFF2-40B4-BE49-F238E27FC236}">
                    <a16:creationId xmlns:a16="http://schemas.microsoft.com/office/drawing/2014/main" id="{28F28FB3-3D6D-48E9-906A-DC49F8C3B7F6}"/>
                  </a:ext>
                </a:extLst>
              </p:cNvPr>
              <p:cNvSpPr txBox="1"/>
              <p:nvPr/>
            </p:nvSpPr>
            <p:spPr>
              <a:xfrm>
                <a:off x="5467396" y="6465923"/>
                <a:ext cx="914400" cy="269770"/>
              </a:xfrm>
              <a:prstGeom prst="rect">
                <a:avLst/>
              </a:prstGeom>
            </p:spPr>
            <p:txBody>
              <a:bodyPr vert="horz" wrap="none" lIns="0" tIns="0" rIns="0" bIns="0" rtlCol="0">
                <a:normAutofit/>
              </a:bodyPr>
              <a:lstStyle/>
              <a:p>
                <a:pPr algn="l"/>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0.291</m:t>
                      </m:r>
                    </m:oMath>
                  </m:oMathPara>
                </a14:m>
                <a:endParaRPr lang="zh-TW" altLang="en-US" sz="1600" dirty="0"/>
              </a:p>
            </p:txBody>
          </p:sp>
        </mc:Choice>
        <mc:Fallback>
          <p:sp>
            <p:nvSpPr>
              <p:cNvPr id="30" name="文字方塊 29">
                <a:extLst>
                  <a:ext uri="{FF2B5EF4-FFF2-40B4-BE49-F238E27FC236}">
                    <a16:creationId xmlns:a16="http://schemas.microsoft.com/office/drawing/2014/main" id="{28F28FB3-3D6D-48E9-906A-DC49F8C3B7F6}"/>
                  </a:ext>
                </a:extLst>
              </p:cNvPr>
              <p:cNvSpPr txBox="1">
                <a:spLocks noRot="1" noChangeAspect="1" noMove="1" noResize="1" noEditPoints="1" noAdjustHandles="1" noChangeArrowheads="1" noChangeShapeType="1" noTextEdit="1"/>
              </p:cNvSpPr>
              <p:nvPr/>
            </p:nvSpPr>
            <p:spPr>
              <a:xfrm>
                <a:off x="5467396" y="6465923"/>
                <a:ext cx="914400" cy="269770"/>
              </a:xfrm>
              <a:prstGeom prst="rect">
                <a:avLst/>
              </a:prstGeom>
              <a:blipFill>
                <a:blip r:embed="rId11"/>
                <a:stretch>
                  <a:fillRect/>
                </a:stretch>
              </a:blipFill>
            </p:spPr>
            <p:txBody>
              <a:bodyPr/>
              <a:lstStyle/>
              <a:p>
                <a:r>
                  <a:rPr lang="zh-TW" altLang="en-US">
                    <a:noFill/>
                  </a:rPr>
                  <a:t> </a:t>
                </a:r>
              </a:p>
            </p:txBody>
          </p:sp>
        </mc:Fallback>
      </mc:AlternateContent>
      <p:cxnSp>
        <p:nvCxnSpPr>
          <p:cNvPr id="31" name="直線接點 30">
            <a:extLst>
              <a:ext uri="{FF2B5EF4-FFF2-40B4-BE49-F238E27FC236}">
                <a16:creationId xmlns:a16="http://schemas.microsoft.com/office/drawing/2014/main" id="{3F2335C2-DE01-464A-A304-D6D93E5FCB0D}"/>
              </a:ext>
            </a:extLst>
          </p:cNvPr>
          <p:cNvCxnSpPr>
            <a:cxnSpLocks/>
          </p:cNvCxnSpPr>
          <p:nvPr/>
        </p:nvCxnSpPr>
        <p:spPr>
          <a:xfrm flipH="1">
            <a:off x="4905325" y="5477348"/>
            <a:ext cx="1019271" cy="0"/>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文字方塊 31">
                <a:extLst>
                  <a:ext uri="{FF2B5EF4-FFF2-40B4-BE49-F238E27FC236}">
                    <a16:creationId xmlns:a16="http://schemas.microsoft.com/office/drawing/2014/main" id="{EA38F093-47ED-4DDC-92F7-AD530AF1EA3D}"/>
                  </a:ext>
                </a:extLst>
              </p:cNvPr>
              <p:cNvSpPr txBox="1"/>
              <p:nvPr/>
            </p:nvSpPr>
            <p:spPr>
              <a:xfrm>
                <a:off x="4154650" y="5342463"/>
                <a:ext cx="914400" cy="269770"/>
              </a:xfrm>
              <a:prstGeom prst="rect">
                <a:avLst/>
              </a:prstGeom>
            </p:spPr>
            <p:txBody>
              <a:bodyPr vert="horz" wrap="none" lIns="0" tIns="0" rIns="0" bIns="0" rtlCol="0">
                <a:normAutofit/>
              </a:bodyPr>
              <a:lstStyle/>
              <a:p>
                <a:pPr algn="l"/>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0.817</m:t>
                      </m:r>
                    </m:oMath>
                  </m:oMathPara>
                </a14:m>
                <a:endParaRPr lang="zh-TW" altLang="en-US" sz="1600" dirty="0"/>
              </a:p>
            </p:txBody>
          </p:sp>
        </mc:Choice>
        <mc:Fallback>
          <p:sp>
            <p:nvSpPr>
              <p:cNvPr id="32" name="文字方塊 31">
                <a:extLst>
                  <a:ext uri="{FF2B5EF4-FFF2-40B4-BE49-F238E27FC236}">
                    <a16:creationId xmlns:a16="http://schemas.microsoft.com/office/drawing/2014/main" id="{EA38F093-47ED-4DDC-92F7-AD530AF1EA3D}"/>
                  </a:ext>
                </a:extLst>
              </p:cNvPr>
              <p:cNvSpPr txBox="1">
                <a:spLocks noRot="1" noChangeAspect="1" noMove="1" noResize="1" noEditPoints="1" noAdjustHandles="1" noChangeArrowheads="1" noChangeShapeType="1" noTextEdit="1"/>
              </p:cNvSpPr>
              <p:nvPr/>
            </p:nvSpPr>
            <p:spPr>
              <a:xfrm>
                <a:off x="4154650" y="5342463"/>
                <a:ext cx="914400" cy="269770"/>
              </a:xfrm>
              <a:prstGeom prst="rect">
                <a:avLst/>
              </a:prstGeom>
              <a:blipFill>
                <a:blip r:embed="rId1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111661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69C995-9BE6-4D43-82DD-03461D3DB585}"/>
              </a:ext>
            </a:extLst>
          </p:cNvPr>
          <p:cNvSpPr>
            <a:spLocks noGrp="1"/>
          </p:cNvSpPr>
          <p:nvPr>
            <p:ph type="title"/>
          </p:nvPr>
        </p:nvSpPr>
        <p:spPr/>
        <p:txBody>
          <a:bodyPr/>
          <a:lstStyle/>
          <a:p>
            <a:r>
              <a:rPr lang="en-US" altLang="zh-TW" dirty="0"/>
              <a:t>Comparison between algorithms</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903215E9-BB56-4386-BD29-2BEEED93B8E5}"/>
                  </a:ext>
                </a:extLst>
              </p:cNvPr>
              <p:cNvSpPr>
                <a:spLocks noGrp="1"/>
              </p:cNvSpPr>
              <p:nvPr>
                <p:ph idx="1"/>
              </p:nvPr>
            </p:nvSpPr>
            <p:spPr>
              <a:xfrm>
                <a:off x="519130" y="771921"/>
                <a:ext cx="7418087" cy="942476"/>
              </a:xfrm>
            </p:spPr>
            <p:txBody>
              <a:bodyPr>
                <a:normAutofit/>
              </a:bodyPr>
              <a:lstStyle/>
              <a:p>
                <a:pPr marL="285750" indent="-285750">
                  <a:buFont typeface="Arial" panose="020B0604020202020204" pitchFamily="34" charset="0"/>
                  <a:buChar char="•"/>
                </a:pPr>
                <a:r>
                  <a:rPr lang="en-US" altLang="zh-TW" dirty="0"/>
                  <a:t>Using inverse </a:t>
                </a:r>
                <a14:m>
                  <m:oMath xmlns:m="http://schemas.openxmlformats.org/officeDocument/2006/math">
                    <m:r>
                      <a:rPr lang="en-US" altLang="zh-TW" b="0" i="1" smtClean="0">
                        <a:latin typeface="Cambria Math" panose="02040503050406030204" pitchFamily="18" charset="0"/>
                      </a:rPr>
                      <m:t>𝐴</m:t>
                    </m:r>
                  </m:oMath>
                </a14:m>
                <a:r>
                  <a:rPr lang="en-US" altLang="zh-TW" dirty="0"/>
                  <a:t>, neither boundary condition treatments converges with increasing truncation height.</a:t>
                </a:r>
              </a:p>
            </p:txBody>
          </p:sp>
        </mc:Choice>
        <mc:Fallback>
          <p:sp>
            <p:nvSpPr>
              <p:cNvPr id="3" name="內容版面配置區 2">
                <a:extLst>
                  <a:ext uri="{FF2B5EF4-FFF2-40B4-BE49-F238E27FC236}">
                    <a16:creationId xmlns:a16="http://schemas.microsoft.com/office/drawing/2014/main" id="{903215E9-BB56-4386-BD29-2BEEED93B8E5}"/>
                  </a:ext>
                </a:extLst>
              </p:cNvPr>
              <p:cNvSpPr>
                <a:spLocks noGrp="1" noRot="1" noChangeAspect="1" noMove="1" noResize="1" noEditPoints="1" noAdjustHandles="1" noChangeArrowheads="1" noChangeShapeType="1" noTextEdit="1"/>
              </p:cNvSpPr>
              <p:nvPr>
                <p:ph idx="1"/>
              </p:nvPr>
            </p:nvSpPr>
            <p:spPr>
              <a:xfrm>
                <a:off x="519130" y="771921"/>
                <a:ext cx="7418087" cy="942476"/>
              </a:xfrm>
              <a:blipFill>
                <a:blip r:embed="rId2"/>
                <a:stretch>
                  <a:fillRect l="-329" b="-4545"/>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D5DF612F-54F0-4906-AEED-A1CC33D6E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30" y="3698734"/>
            <a:ext cx="4408327" cy="2941606"/>
          </a:xfrm>
          <a:prstGeom prst="rect">
            <a:avLst/>
          </a:prstGeom>
        </p:spPr>
      </p:pic>
      <p:pic>
        <p:nvPicPr>
          <p:cNvPr id="7" name="圖片 6">
            <a:extLst>
              <a:ext uri="{FF2B5EF4-FFF2-40B4-BE49-F238E27FC236}">
                <a16:creationId xmlns:a16="http://schemas.microsoft.com/office/drawing/2014/main" id="{E9A4F661-DAC6-40ED-BD4A-67A5C6B4F8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9584" y="3698734"/>
            <a:ext cx="4408327" cy="2941606"/>
          </a:xfrm>
          <a:prstGeom prst="rect">
            <a:avLst/>
          </a:prstGeom>
        </p:spPr>
      </p:pic>
      <p:sp>
        <p:nvSpPr>
          <p:cNvPr id="8" name="文字方塊 7">
            <a:extLst>
              <a:ext uri="{FF2B5EF4-FFF2-40B4-BE49-F238E27FC236}">
                <a16:creationId xmlns:a16="http://schemas.microsoft.com/office/drawing/2014/main" id="{AC6AC24A-5B1B-434F-A27A-B28DFEFBE556}"/>
              </a:ext>
            </a:extLst>
          </p:cNvPr>
          <p:cNvSpPr txBox="1"/>
          <p:nvPr/>
        </p:nvSpPr>
        <p:spPr>
          <a:xfrm>
            <a:off x="1000920" y="3505603"/>
            <a:ext cx="3761011" cy="386901"/>
          </a:xfrm>
          <a:prstGeom prst="rect">
            <a:avLst/>
          </a:prstGeom>
          <a:noFill/>
          <a:ln>
            <a:noFill/>
          </a:ln>
        </p:spPr>
        <p:txBody>
          <a:bodyPr wrap="square" rtlCol="0">
            <a:spAutoFit/>
          </a:bodyPr>
          <a:lstStyle/>
          <a:p>
            <a:pPr algn="ctr">
              <a:lnSpc>
                <a:spcPts val="2500"/>
              </a:lnSpc>
            </a:pPr>
            <a:r>
              <a:rPr lang="en-US" altLang="zh-TW" sz="1600" dirty="0">
                <a:latin typeface="Calibri" panose="020F0502020204030204" pitchFamily="34" charset="0"/>
                <a:cs typeface="Calibri" panose="020F0502020204030204" pitchFamily="34" charset="0"/>
              </a:rPr>
              <a:t>Truncation height (with exponential decay)</a:t>
            </a:r>
            <a:endParaRPr lang="zh-TW" altLang="en-US" sz="16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9" name="文字方塊 8">
                <a:extLst>
                  <a:ext uri="{FF2B5EF4-FFF2-40B4-BE49-F238E27FC236}">
                    <a16:creationId xmlns:a16="http://schemas.microsoft.com/office/drawing/2014/main" id="{7FB4E69A-D97B-41E6-8213-AA093CE8E1DF}"/>
                  </a:ext>
                </a:extLst>
              </p:cNvPr>
              <p:cNvSpPr txBox="1"/>
              <p:nvPr/>
            </p:nvSpPr>
            <p:spPr>
              <a:xfrm>
                <a:off x="7441832" y="3505604"/>
                <a:ext cx="966157" cy="386260"/>
              </a:xfrm>
              <a:prstGeom prst="rect">
                <a:avLst/>
              </a:prstGeom>
              <a:noFill/>
              <a:ln>
                <a:noFill/>
              </a:ln>
            </p:spPr>
            <p:txBody>
              <a:bodyPr wrap="square" rtlCol="0">
                <a:spAutoFit/>
              </a:bodyPr>
              <a:lstStyle/>
              <a:p>
                <a:pPr algn="l">
                  <a:lnSpc>
                    <a:spcPts val="2500"/>
                  </a:lnSpc>
                </a:pPr>
                <a14:m>
                  <m:oMath xmlns:m="http://schemas.openxmlformats.org/officeDocument/2006/math">
                    <m:r>
                      <a:rPr lang="en-US" altLang="zh-TW" sz="1600" b="0" i="1" smtClean="0">
                        <a:latin typeface="Cambria Math" panose="02040503050406030204" pitchFamily="18" charset="0"/>
                        <a:cs typeface="Calibri" panose="020F0502020204030204" pitchFamily="34" charset="0"/>
                      </a:rPr>
                      <m:t>h</m:t>
                    </m:r>
                    <m:r>
                      <a:rPr lang="en-US" altLang="zh-TW" sz="1600" b="0" i="1" smtClean="0">
                        <a:latin typeface="Cambria Math" panose="02040503050406030204" pitchFamily="18" charset="0"/>
                        <a:cs typeface="Calibri" panose="020F0502020204030204" pitchFamily="34" charset="0"/>
                      </a:rPr>
                      <m:t>=5</m:t>
                    </m:r>
                    <m:r>
                      <a:rPr lang="en-US" altLang="zh-TW" sz="1600" b="0" i="1" smtClean="0">
                        <a:latin typeface="Cambria Math" panose="02040503050406030204" pitchFamily="18" charset="0"/>
                        <a:cs typeface="Calibri" panose="020F0502020204030204" pitchFamily="34" charset="0"/>
                      </a:rPr>
                      <m:t>𝜆</m:t>
                    </m:r>
                  </m:oMath>
                </a14:m>
                <a:r>
                  <a:rPr lang="en-US" altLang="zh-TW" sz="1600" dirty="0">
                    <a:latin typeface="Calibri" panose="020F0502020204030204" pitchFamily="34" charset="0"/>
                    <a:cs typeface="Calibri" panose="020F0502020204030204" pitchFamily="34" charset="0"/>
                  </a:rPr>
                  <a:t> </a:t>
                </a:r>
                <a:endParaRPr lang="zh-TW" altLang="en-US" sz="1600" dirty="0">
                  <a:latin typeface="Calibri" panose="020F0502020204030204" pitchFamily="34" charset="0"/>
                  <a:cs typeface="Calibri" panose="020F0502020204030204" pitchFamily="34" charset="0"/>
                </a:endParaRPr>
              </a:p>
            </p:txBody>
          </p:sp>
        </mc:Choice>
        <mc:Fallback>
          <p:sp>
            <p:nvSpPr>
              <p:cNvPr id="9" name="文字方塊 8">
                <a:extLst>
                  <a:ext uri="{FF2B5EF4-FFF2-40B4-BE49-F238E27FC236}">
                    <a16:creationId xmlns:a16="http://schemas.microsoft.com/office/drawing/2014/main" id="{7FB4E69A-D97B-41E6-8213-AA093CE8E1DF}"/>
                  </a:ext>
                </a:extLst>
              </p:cNvPr>
              <p:cNvSpPr txBox="1">
                <a:spLocks noRot="1" noChangeAspect="1" noMove="1" noResize="1" noEditPoints="1" noAdjustHandles="1" noChangeArrowheads="1" noChangeShapeType="1" noTextEdit="1"/>
              </p:cNvSpPr>
              <p:nvPr/>
            </p:nvSpPr>
            <p:spPr>
              <a:xfrm>
                <a:off x="7441832" y="3505604"/>
                <a:ext cx="966157" cy="386260"/>
              </a:xfrm>
              <a:prstGeom prst="rect">
                <a:avLst/>
              </a:prstGeom>
              <a:blipFill>
                <a:blip r:embed="rId5"/>
                <a:stretch>
                  <a:fillRect/>
                </a:stretch>
              </a:blipFill>
              <a:ln>
                <a:noFill/>
              </a:ln>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1" name="文字方塊 10">
                <a:extLst>
                  <a:ext uri="{FF2B5EF4-FFF2-40B4-BE49-F238E27FC236}">
                    <a16:creationId xmlns:a16="http://schemas.microsoft.com/office/drawing/2014/main" id="{AD4B53B9-1B43-450E-84A3-4A4BCD912591}"/>
                  </a:ext>
                </a:extLst>
              </p:cNvPr>
              <p:cNvSpPr txBox="1"/>
              <p:nvPr/>
            </p:nvSpPr>
            <p:spPr>
              <a:xfrm>
                <a:off x="10766665" y="6024572"/>
                <a:ext cx="1425335" cy="830997"/>
              </a:xfrm>
              <a:prstGeom prst="rect">
                <a:avLst/>
              </a:prstGeom>
              <a:noFill/>
            </p:spPr>
            <p:txBody>
              <a:bodyPr wrap="square" rtlCol="0">
                <a:spAutoFit/>
              </a:bodyPr>
              <a:lstStyle/>
              <a:p>
                <a:pPr>
                  <a:buClr>
                    <a:srgbClr val="000000"/>
                  </a:buClr>
                  <a:buFont typeface="Arial"/>
                  <a:buNone/>
                </a:pPr>
                <a:r>
                  <a:rPr lang="en-US" altLang="zh-TW" sz="1200" kern="0" dirty="0">
                    <a:solidFill>
                      <a:srgbClr val="97ABBC">
                        <a:lumMod val="75000"/>
                      </a:srgbClr>
                    </a:solidFill>
                    <a:latin typeface="Arial"/>
                    <a:cs typeface="Arial"/>
                    <a:sym typeface="Arial"/>
                  </a:rPr>
                  <a:t>Rayleigh equation </a:t>
                </a:r>
                <a14:m>
                  <m:oMath xmlns:m="http://schemas.openxmlformats.org/officeDocument/2006/math">
                    <m:sSub>
                      <m:sSubPr>
                        <m:ctrlPr>
                          <a:rPr lang="en-US" altLang="zh-TW" sz="1200" b="0" i="1" kern="0" smtClean="0">
                            <a:solidFill>
                              <a:srgbClr val="97ABBC">
                                <a:lumMod val="75000"/>
                              </a:srgbClr>
                            </a:solidFill>
                            <a:latin typeface="Cambria Math" panose="02040503050406030204" pitchFamily="18" charset="0"/>
                            <a:cs typeface="Arial"/>
                            <a:sym typeface="Arial"/>
                          </a:rPr>
                        </m:ctrlPr>
                      </m:sSubPr>
                      <m:e>
                        <m:r>
                          <a:rPr lang="en-US" altLang="zh-TW" sz="1200" b="0" i="1" kern="0" smtClean="0">
                            <a:solidFill>
                              <a:srgbClr val="97ABBC">
                                <a:lumMod val="75000"/>
                              </a:srgbClr>
                            </a:solidFill>
                            <a:latin typeface="Cambria Math" panose="02040503050406030204" pitchFamily="18" charset="0"/>
                            <a:cs typeface="Arial"/>
                            <a:sym typeface="Arial"/>
                          </a:rPr>
                          <m:t>𝑢</m:t>
                        </m:r>
                      </m:e>
                      <m:sub>
                        <m:r>
                          <a:rPr lang="en-US" altLang="zh-TW" sz="1200" b="0" i="1" kern="0" smtClean="0">
                            <a:solidFill>
                              <a:srgbClr val="97ABBC">
                                <a:lumMod val="75000"/>
                              </a:srgbClr>
                            </a:solidFill>
                            <a:latin typeface="Cambria Math" panose="02040503050406030204" pitchFamily="18" charset="0"/>
                            <a:cs typeface="Arial"/>
                            <a:sym typeface="Arial"/>
                          </a:rPr>
                          <m:t>𝑑</m:t>
                        </m:r>
                      </m:sub>
                    </m:sSub>
                    <m:r>
                      <a:rPr lang="en-US" altLang="zh-TW" sz="1200" b="0" i="1" kern="0" smtClean="0">
                        <a:solidFill>
                          <a:srgbClr val="97ABBC">
                            <a:lumMod val="75000"/>
                          </a:srgbClr>
                        </a:solidFill>
                        <a:latin typeface="Cambria Math" panose="02040503050406030204" pitchFamily="18" charset="0"/>
                        <a:cs typeface="Arial"/>
                        <a:sym typeface="Arial"/>
                      </a:rPr>
                      <m:t>=2</m:t>
                    </m:r>
                  </m:oMath>
                </a14:m>
                <a:r>
                  <a:rPr lang="en-US" altLang="zh-TW" sz="1200" b="0" kern="0" dirty="0">
                    <a:solidFill>
                      <a:srgbClr val="97ABBC">
                        <a:lumMod val="75000"/>
                      </a:srgbClr>
                    </a:solidFill>
                    <a:latin typeface="Arial"/>
                    <a:cs typeface="Arial"/>
                    <a:sym typeface="Arial"/>
                  </a:rPr>
                  <a:t> </a:t>
                </a:r>
                <a:br>
                  <a:rPr lang="en-US" altLang="zh-TW" sz="1200" b="0" kern="0" dirty="0">
                    <a:solidFill>
                      <a:srgbClr val="97ABBC">
                        <a:lumMod val="75000"/>
                      </a:srgbClr>
                    </a:solidFill>
                    <a:latin typeface="Arial"/>
                    <a:cs typeface="Arial"/>
                    <a:sym typeface="Arial"/>
                  </a:rPr>
                </a:br>
                <a14:m>
                  <m:oMath xmlns:m="http://schemas.openxmlformats.org/officeDocument/2006/math">
                    <m:r>
                      <m:rPr>
                        <m:sty m:val="p"/>
                      </m:rPr>
                      <a:rPr lang="en-US" altLang="zh-TW" sz="1200" b="0" i="0" kern="0" smtClean="0">
                        <a:solidFill>
                          <a:srgbClr val="97ABBC">
                            <a:lumMod val="75000"/>
                          </a:srgbClr>
                        </a:solidFill>
                        <a:latin typeface="Cambria Math" panose="02040503050406030204" pitchFamily="18" charset="0"/>
                        <a:cs typeface="Arial"/>
                        <a:sym typeface="Arial"/>
                      </a:rPr>
                      <m:t>Δ</m:t>
                    </m:r>
                    <m:r>
                      <a:rPr lang="en-US" altLang="zh-TW" sz="1200" b="0" i="1" kern="0" smtClean="0">
                        <a:solidFill>
                          <a:srgbClr val="97ABBC">
                            <a:lumMod val="75000"/>
                          </a:srgbClr>
                        </a:solidFill>
                        <a:latin typeface="Cambria Math" panose="02040503050406030204" pitchFamily="18" charset="0"/>
                        <a:cs typeface="Arial"/>
                        <a:sym typeface="Arial"/>
                      </a:rPr>
                      <m:t>=0.291</m:t>
                    </m:r>
                  </m:oMath>
                </a14:m>
                <a:r>
                  <a:rPr lang="en-US" altLang="zh-TW" sz="1200" b="0" kern="0" dirty="0">
                    <a:solidFill>
                      <a:srgbClr val="97ABBC">
                        <a:lumMod val="75000"/>
                      </a:srgbClr>
                    </a:solidFill>
                    <a:latin typeface="Arial"/>
                    <a:cs typeface="Arial"/>
                    <a:sym typeface="Arial"/>
                  </a:rPr>
                  <a:t> </a:t>
                </a:r>
                <a:br>
                  <a:rPr lang="en-US" altLang="zh-TW" sz="1200" b="0" kern="0" dirty="0">
                    <a:solidFill>
                      <a:srgbClr val="97ABBC">
                        <a:lumMod val="75000"/>
                      </a:srgbClr>
                    </a:solidFill>
                    <a:latin typeface="Arial"/>
                    <a:cs typeface="Arial"/>
                    <a:sym typeface="Arial"/>
                  </a:rPr>
                </a:br>
                <a14:m>
                  <m:oMath xmlns:m="http://schemas.openxmlformats.org/officeDocument/2006/math">
                    <m:r>
                      <a:rPr lang="en-US" altLang="zh-TW" sz="1200" i="1" kern="0">
                        <a:solidFill>
                          <a:srgbClr val="97ABBC">
                            <a:lumMod val="75000"/>
                          </a:srgbClr>
                        </a:solidFill>
                        <a:latin typeface="Cambria Math" panose="02040503050406030204" pitchFamily="18" charset="0"/>
                        <a:cs typeface="Arial"/>
                        <a:sym typeface="Arial"/>
                      </a:rPr>
                      <m:t>𝜆</m:t>
                    </m:r>
                    <m:r>
                      <a:rPr lang="en-US" altLang="zh-TW" sz="1200" i="1" kern="0">
                        <a:solidFill>
                          <a:srgbClr val="97ABBC">
                            <a:lumMod val="75000"/>
                          </a:srgbClr>
                        </a:solidFill>
                        <a:latin typeface="Cambria Math" panose="02040503050406030204" pitchFamily="18" charset="0"/>
                        <a:cs typeface="Arial"/>
                        <a:sym typeface="Arial"/>
                      </a:rPr>
                      <m:t>=0.817</m:t>
                    </m:r>
                  </m:oMath>
                </a14:m>
                <a:r>
                  <a:rPr lang="en-US" altLang="zh-TW" sz="1200" b="0" kern="0" dirty="0">
                    <a:solidFill>
                      <a:srgbClr val="97ABBC">
                        <a:lumMod val="75000"/>
                      </a:srgbClr>
                    </a:solidFill>
                    <a:latin typeface="Arial"/>
                    <a:cs typeface="Arial"/>
                    <a:sym typeface="Arial"/>
                  </a:rPr>
                  <a:t> </a:t>
                </a:r>
              </a:p>
            </p:txBody>
          </p:sp>
        </mc:Choice>
        <mc:Fallback>
          <p:sp>
            <p:nvSpPr>
              <p:cNvPr id="11" name="文字方塊 10">
                <a:extLst>
                  <a:ext uri="{FF2B5EF4-FFF2-40B4-BE49-F238E27FC236}">
                    <a16:creationId xmlns:a16="http://schemas.microsoft.com/office/drawing/2014/main" id="{AD4B53B9-1B43-450E-84A3-4A4BCD912591}"/>
                  </a:ext>
                </a:extLst>
              </p:cNvPr>
              <p:cNvSpPr txBox="1">
                <a:spLocks noRot="1" noChangeAspect="1" noMove="1" noResize="1" noEditPoints="1" noAdjustHandles="1" noChangeArrowheads="1" noChangeShapeType="1" noTextEdit="1"/>
              </p:cNvSpPr>
              <p:nvPr/>
            </p:nvSpPr>
            <p:spPr>
              <a:xfrm>
                <a:off x="10766665" y="6024572"/>
                <a:ext cx="1425335" cy="830997"/>
              </a:xfrm>
              <a:prstGeom prst="rect">
                <a:avLst/>
              </a:prstGeom>
              <a:blipFill>
                <a:blip r:embed="rId6"/>
                <a:stretch>
                  <a:fillRect t="-730" r="-1282"/>
                </a:stretch>
              </a:blipFill>
            </p:spPr>
            <p:txBody>
              <a:bodyPr/>
              <a:lstStyle/>
              <a:p>
                <a:r>
                  <a:rPr lang="zh-TW" altLang="en-US">
                    <a:noFill/>
                  </a:rPr>
                  <a:t> </a:t>
                </a:r>
              </a:p>
            </p:txBody>
          </p:sp>
        </mc:Fallback>
      </mc:AlternateContent>
      <p:sp>
        <p:nvSpPr>
          <p:cNvPr id="4" name="橢圓 3">
            <a:extLst>
              <a:ext uri="{FF2B5EF4-FFF2-40B4-BE49-F238E27FC236}">
                <a16:creationId xmlns:a16="http://schemas.microsoft.com/office/drawing/2014/main" id="{D400E68F-F56C-4935-A083-5F1EBB8234B2}"/>
              </a:ext>
            </a:extLst>
          </p:cNvPr>
          <p:cNvSpPr/>
          <p:nvPr/>
        </p:nvSpPr>
        <p:spPr>
          <a:xfrm rot="18497632">
            <a:off x="2838219" y="4184902"/>
            <a:ext cx="1932317" cy="914400"/>
          </a:xfrm>
          <a:prstGeom prst="ellipse">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a:extLst>
              <a:ext uri="{FF2B5EF4-FFF2-40B4-BE49-F238E27FC236}">
                <a16:creationId xmlns:a16="http://schemas.microsoft.com/office/drawing/2014/main" id="{C07221E9-E1F1-4EA6-8325-F712C21738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7217" y="346057"/>
            <a:ext cx="4254783" cy="2836522"/>
          </a:xfrm>
          <a:prstGeom prst="rect">
            <a:avLst/>
          </a:prstGeom>
        </p:spPr>
      </p:pic>
      <mc:AlternateContent xmlns:mc="http://schemas.openxmlformats.org/markup-compatibility/2006">
        <mc:Choice xmlns:a14="http://schemas.microsoft.com/office/drawing/2010/main" Requires="a14">
          <p:sp>
            <p:nvSpPr>
              <p:cNvPr id="14" name="文字方塊 13">
                <a:extLst>
                  <a:ext uri="{FF2B5EF4-FFF2-40B4-BE49-F238E27FC236}">
                    <a16:creationId xmlns:a16="http://schemas.microsoft.com/office/drawing/2014/main" id="{46C1F7FA-37DC-48B6-9038-4B6EEAE3F2B4}"/>
                  </a:ext>
                </a:extLst>
              </p:cNvPr>
              <p:cNvSpPr txBox="1"/>
              <p:nvPr/>
            </p:nvSpPr>
            <p:spPr>
              <a:xfrm>
                <a:off x="9330724" y="132585"/>
                <a:ext cx="1728340" cy="375249"/>
              </a:xfrm>
              <a:prstGeom prst="rect">
                <a:avLst/>
              </a:prstGeom>
            </p:spPr>
            <p:txBody>
              <a:bodyPr vert="horz" wrap="none" lIns="0" tIns="0" rIns="0" bIns="0" rtlCol="0">
                <a:noAutofit/>
              </a:bodyPr>
              <a:lstStyle/>
              <a:p>
                <a:pPr algn="ctr">
                  <a:lnSpc>
                    <a:spcPts val="3360"/>
                  </a:lnSpc>
                </a:pPr>
                <a14:m>
                  <m:oMath xmlns:m="http://schemas.openxmlformats.org/officeDocument/2006/math">
                    <m:r>
                      <a:rPr lang="en-US" altLang="zh-TW" sz="1600" b="0" i="1" smtClean="0">
                        <a:latin typeface="Cambria Math" panose="02040503050406030204" pitchFamily="18" charset="0"/>
                      </a:rPr>
                      <m:t>𝑁</m:t>
                    </m:r>
                    <m:r>
                      <a:rPr lang="en-US" altLang="zh-TW" sz="1600" b="0" i="1" smtClean="0">
                        <a:latin typeface="Cambria Math" panose="02040503050406030204" pitchFamily="18" charset="0"/>
                      </a:rPr>
                      <m:t>=1500, </m:t>
                    </m:r>
                  </m:oMath>
                </a14:m>
                <a:r>
                  <a:rPr lang="en-US" altLang="zh-TW" sz="1600" dirty="0"/>
                  <a:t>   inv</a:t>
                </a:r>
                <a14:m>
                  <m:oMath xmlns:m="http://schemas.openxmlformats.org/officeDocument/2006/math">
                    <m:r>
                      <a:rPr lang="en-US" altLang="zh-TW" sz="1600" b="0" i="1" dirty="0" smtClean="0">
                        <a:latin typeface="Cambria Math" panose="02040503050406030204" pitchFamily="18" charset="0"/>
                      </a:rPr>
                      <m:t>(</m:t>
                    </m:r>
                    <m:r>
                      <a:rPr lang="en-US" altLang="zh-TW" sz="1600" b="0" i="1" dirty="0" smtClean="0">
                        <a:latin typeface="Cambria Math" panose="02040503050406030204" pitchFamily="18" charset="0"/>
                      </a:rPr>
                      <m:t>𝐴</m:t>
                    </m:r>
                    <m:r>
                      <a:rPr lang="en-US" altLang="zh-TW" sz="1600" b="0" i="1" dirty="0" smtClean="0">
                        <a:latin typeface="Cambria Math" panose="02040503050406030204" pitchFamily="18" charset="0"/>
                      </a:rPr>
                      <m:t>)</m:t>
                    </m:r>
                  </m:oMath>
                </a14:m>
                <a:endParaRPr lang="zh-TW" altLang="en-US" sz="1600" dirty="0"/>
              </a:p>
            </p:txBody>
          </p:sp>
        </mc:Choice>
        <mc:Fallback>
          <p:sp>
            <p:nvSpPr>
              <p:cNvPr id="14" name="文字方塊 13">
                <a:extLst>
                  <a:ext uri="{FF2B5EF4-FFF2-40B4-BE49-F238E27FC236}">
                    <a16:creationId xmlns:a16="http://schemas.microsoft.com/office/drawing/2014/main" id="{46C1F7FA-37DC-48B6-9038-4B6EEAE3F2B4}"/>
                  </a:ext>
                </a:extLst>
              </p:cNvPr>
              <p:cNvSpPr txBox="1">
                <a:spLocks noRot="1" noChangeAspect="1" noMove="1" noResize="1" noEditPoints="1" noAdjustHandles="1" noChangeArrowheads="1" noChangeShapeType="1" noTextEdit="1"/>
              </p:cNvSpPr>
              <p:nvPr/>
            </p:nvSpPr>
            <p:spPr>
              <a:xfrm>
                <a:off x="9330724" y="132585"/>
                <a:ext cx="1728340" cy="375249"/>
              </a:xfrm>
              <a:prstGeom prst="rect">
                <a:avLst/>
              </a:prstGeom>
              <a:blipFill>
                <a:blip r:embed="rId8"/>
                <a:stretch>
                  <a:fillRect l="-1767" r="-2473" b="-3442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5" name="矩形 14">
                <a:extLst>
                  <a:ext uri="{FF2B5EF4-FFF2-40B4-BE49-F238E27FC236}">
                    <a16:creationId xmlns:a16="http://schemas.microsoft.com/office/drawing/2014/main" id="{2E268FE0-3BC6-402B-9718-1A9CA5A758EE}"/>
                  </a:ext>
                </a:extLst>
              </p:cNvPr>
              <p:cNvSpPr/>
              <p:nvPr/>
            </p:nvSpPr>
            <p:spPr>
              <a:xfrm>
                <a:off x="2350295" y="2161488"/>
                <a:ext cx="3744487" cy="482376"/>
              </a:xfrm>
              <a:prstGeom prst="rect">
                <a:avLst/>
              </a:prstGeom>
            </p:spPr>
            <p:txBody>
              <a:bodyPr wrap="none">
                <a:spAutoFit/>
              </a:bodyPr>
              <a:lstStyle/>
              <a:p>
                <a14:m>
                  <m:oMath xmlns:m="http://schemas.openxmlformats.org/officeDocument/2006/math">
                    <m:r>
                      <a:rPr lang="en-US" altLang="zh-TW" sz="1600" i="1" smtClean="0">
                        <a:latin typeface="Cambria Math" panose="02040503050406030204" pitchFamily="18" charset="0"/>
                      </a:rPr>
                      <m:t>𝑈</m:t>
                    </m:r>
                    <m:d>
                      <m:dPr>
                        <m:ctrlPr>
                          <a:rPr lang="en-US" altLang="zh-TW" sz="1600" i="1" smtClean="0">
                            <a:latin typeface="Cambria Math" panose="02040503050406030204" pitchFamily="18" charset="0"/>
                          </a:rPr>
                        </m:ctrlPr>
                      </m:dPr>
                      <m:e>
                        <m:f>
                          <m:fPr>
                            <m:ctrlPr>
                              <a:rPr lang="en-US" altLang="zh-TW" sz="1600" i="1">
                                <a:latin typeface="Cambria Math" panose="02040503050406030204" pitchFamily="18" charset="0"/>
                              </a:rPr>
                            </m:ctrlPr>
                          </m:fPr>
                          <m:num>
                            <m:sSup>
                              <m:sSupPr>
                                <m:ctrlPr>
                                  <a:rPr lang="en-US" altLang="zh-TW" sz="1600" i="1">
                                    <a:latin typeface="Cambria Math" panose="02040503050406030204" pitchFamily="18" charset="0"/>
                                  </a:rPr>
                                </m:ctrlPr>
                              </m:sSupPr>
                              <m:e>
                                <m:r>
                                  <a:rPr lang="en-US" altLang="zh-TW" sz="1600" i="1">
                                    <a:latin typeface="Cambria Math" panose="02040503050406030204" pitchFamily="18" charset="0"/>
                                  </a:rPr>
                                  <m:t>𝑑</m:t>
                                </m:r>
                              </m:e>
                              <m:sup>
                                <m:r>
                                  <a:rPr lang="en-US" altLang="zh-TW" sz="1600" i="1">
                                    <a:latin typeface="Cambria Math" panose="02040503050406030204" pitchFamily="18" charset="0"/>
                                  </a:rPr>
                                  <m:t>2</m:t>
                                </m:r>
                              </m:sup>
                            </m:sSup>
                            <m:r>
                              <a:rPr lang="en-US" altLang="zh-TW" sz="1600" i="1">
                                <a:latin typeface="Cambria Math" panose="02040503050406030204" pitchFamily="18" charset="0"/>
                              </a:rPr>
                              <m:t>𝜙</m:t>
                            </m:r>
                          </m:num>
                          <m:den>
                            <m:r>
                              <a:rPr lang="en-US" altLang="zh-TW" sz="1600" i="1">
                                <a:latin typeface="Cambria Math" panose="02040503050406030204" pitchFamily="18" charset="0"/>
                              </a:rPr>
                              <m:t>𝑑</m:t>
                            </m:r>
                            <m:sSup>
                              <m:sSupPr>
                                <m:ctrlPr>
                                  <a:rPr lang="en-US" altLang="zh-TW" sz="1600" i="1">
                                    <a:latin typeface="Cambria Math" panose="02040503050406030204" pitchFamily="18" charset="0"/>
                                  </a:rPr>
                                </m:ctrlPr>
                              </m:sSupPr>
                              <m:e>
                                <m:r>
                                  <a:rPr lang="en-US" altLang="zh-TW" sz="1600" i="1">
                                    <a:latin typeface="Cambria Math" panose="02040503050406030204" pitchFamily="18" charset="0"/>
                                  </a:rPr>
                                  <m:t>𝑧</m:t>
                                </m:r>
                              </m:e>
                              <m:sup>
                                <m:r>
                                  <a:rPr lang="en-US" altLang="zh-TW" sz="1600" i="1">
                                    <a:latin typeface="Cambria Math" panose="02040503050406030204" pitchFamily="18" charset="0"/>
                                  </a:rPr>
                                  <m:t>2</m:t>
                                </m:r>
                              </m:sup>
                            </m:sSup>
                          </m:den>
                        </m:f>
                        <m:r>
                          <a:rPr lang="en-US" altLang="zh-TW" sz="1600" i="1">
                            <a:latin typeface="Cambria Math" panose="02040503050406030204" pitchFamily="18" charset="0"/>
                          </a:rPr>
                          <m:t>−</m:t>
                        </m:r>
                        <m:sSup>
                          <m:sSupPr>
                            <m:ctrlPr>
                              <a:rPr lang="en-US" altLang="zh-TW" sz="1600" i="1">
                                <a:latin typeface="Cambria Math" panose="02040503050406030204" pitchFamily="18" charset="0"/>
                              </a:rPr>
                            </m:ctrlPr>
                          </m:sSupPr>
                          <m:e>
                            <m:r>
                              <a:rPr lang="en-US" altLang="zh-TW" sz="1600" i="1">
                                <a:latin typeface="Cambria Math" panose="02040503050406030204" pitchFamily="18" charset="0"/>
                              </a:rPr>
                              <m:t>𝑘</m:t>
                            </m:r>
                          </m:e>
                          <m:sup>
                            <m:r>
                              <a:rPr lang="en-US" altLang="zh-TW" sz="1600" i="1">
                                <a:latin typeface="Cambria Math" panose="02040503050406030204" pitchFamily="18" charset="0"/>
                              </a:rPr>
                              <m:t>2</m:t>
                            </m:r>
                          </m:sup>
                        </m:sSup>
                        <m:r>
                          <a:rPr lang="en-US" altLang="zh-TW" sz="1600" b="0" i="1" smtClean="0">
                            <a:latin typeface="Cambria Math" panose="02040503050406030204" pitchFamily="18" charset="0"/>
                          </a:rPr>
                          <m:t>𝜙</m:t>
                        </m:r>
                      </m:e>
                    </m:d>
                    <m:r>
                      <a:rPr lang="en-US" altLang="zh-TW" sz="1600" i="1">
                        <a:latin typeface="Cambria Math" panose="02040503050406030204" pitchFamily="18" charset="0"/>
                      </a:rPr>
                      <m:t>−</m:t>
                    </m:r>
                    <m:f>
                      <m:fPr>
                        <m:ctrlPr>
                          <a:rPr lang="en-US" altLang="zh-TW" sz="1600" i="1">
                            <a:latin typeface="Cambria Math" panose="02040503050406030204" pitchFamily="18" charset="0"/>
                          </a:rPr>
                        </m:ctrlPr>
                      </m:fPr>
                      <m:num>
                        <m:sSup>
                          <m:sSupPr>
                            <m:ctrlPr>
                              <a:rPr lang="en-US" altLang="zh-TW" sz="1600" i="1">
                                <a:latin typeface="Cambria Math" panose="02040503050406030204" pitchFamily="18" charset="0"/>
                              </a:rPr>
                            </m:ctrlPr>
                          </m:sSupPr>
                          <m:e>
                            <m:r>
                              <a:rPr lang="en-US" altLang="zh-TW" sz="1600" i="1">
                                <a:latin typeface="Cambria Math" panose="02040503050406030204" pitchFamily="18" charset="0"/>
                              </a:rPr>
                              <m:t>𝑑</m:t>
                            </m:r>
                          </m:e>
                          <m:sup>
                            <m:r>
                              <a:rPr lang="en-US" altLang="zh-TW" sz="1600" i="1">
                                <a:latin typeface="Cambria Math" panose="02040503050406030204" pitchFamily="18" charset="0"/>
                              </a:rPr>
                              <m:t>2</m:t>
                            </m:r>
                          </m:sup>
                        </m:sSup>
                        <m:r>
                          <a:rPr lang="en-US" altLang="zh-TW" sz="1600" i="1">
                            <a:latin typeface="Cambria Math" panose="02040503050406030204" pitchFamily="18" charset="0"/>
                          </a:rPr>
                          <m:t>𝑈</m:t>
                        </m:r>
                      </m:num>
                      <m:den>
                        <m:r>
                          <a:rPr lang="en-US" altLang="zh-TW" sz="1600" i="1">
                            <a:latin typeface="Cambria Math" panose="02040503050406030204" pitchFamily="18" charset="0"/>
                          </a:rPr>
                          <m:t>𝑑</m:t>
                        </m:r>
                        <m:sSup>
                          <m:sSupPr>
                            <m:ctrlPr>
                              <a:rPr lang="en-US" altLang="zh-TW" sz="1600" i="1">
                                <a:latin typeface="Cambria Math" panose="02040503050406030204" pitchFamily="18" charset="0"/>
                              </a:rPr>
                            </m:ctrlPr>
                          </m:sSupPr>
                          <m:e>
                            <m:r>
                              <a:rPr lang="en-US" altLang="zh-TW" sz="1600" i="1">
                                <a:latin typeface="Cambria Math" panose="02040503050406030204" pitchFamily="18" charset="0"/>
                              </a:rPr>
                              <m:t>𝑧</m:t>
                            </m:r>
                          </m:e>
                          <m:sup>
                            <m:r>
                              <a:rPr lang="en-US" altLang="zh-TW" sz="1600" i="1">
                                <a:latin typeface="Cambria Math" panose="02040503050406030204" pitchFamily="18" charset="0"/>
                              </a:rPr>
                              <m:t>2</m:t>
                            </m:r>
                          </m:sup>
                        </m:sSup>
                      </m:den>
                    </m:f>
                    <m:r>
                      <a:rPr lang="en-US" altLang="zh-TW" sz="1600" i="1">
                        <a:latin typeface="Cambria Math" panose="02040503050406030204" pitchFamily="18" charset="0"/>
                      </a:rPr>
                      <m:t>𝜙</m:t>
                    </m:r>
                    <m:r>
                      <a:rPr lang="en-US" altLang="zh-TW" sz="1600" i="1">
                        <a:latin typeface="Cambria Math" panose="02040503050406030204" pitchFamily="18" charset="0"/>
                      </a:rPr>
                      <m:t>=</m:t>
                    </m:r>
                    <m:r>
                      <a:rPr lang="en-US" altLang="zh-TW" sz="1600" i="1">
                        <a:latin typeface="Cambria Math" panose="02040503050406030204" pitchFamily="18" charset="0"/>
                      </a:rPr>
                      <m:t>𝑐</m:t>
                    </m:r>
                    <m:d>
                      <m:dPr>
                        <m:ctrlPr>
                          <a:rPr lang="en-US" altLang="zh-TW" sz="1600" i="1">
                            <a:latin typeface="Cambria Math" panose="02040503050406030204" pitchFamily="18" charset="0"/>
                          </a:rPr>
                        </m:ctrlPr>
                      </m:dPr>
                      <m:e>
                        <m:f>
                          <m:fPr>
                            <m:ctrlPr>
                              <a:rPr lang="en-US" altLang="zh-TW" sz="1600" i="1">
                                <a:latin typeface="Cambria Math" panose="02040503050406030204" pitchFamily="18" charset="0"/>
                              </a:rPr>
                            </m:ctrlPr>
                          </m:fPr>
                          <m:num>
                            <m:sSup>
                              <m:sSupPr>
                                <m:ctrlPr>
                                  <a:rPr lang="en-US" altLang="zh-TW" sz="1600" i="1">
                                    <a:latin typeface="Cambria Math" panose="02040503050406030204" pitchFamily="18" charset="0"/>
                                  </a:rPr>
                                </m:ctrlPr>
                              </m:sSupPr>
                              <m:e>
                                <m:r>
                                  <a:rPr lang="en-US" altLang="zh-TW" sz="1600" i="1">
                                    <a:latin typeface="Cambria Math" panose="02040503050406030204" pitchFamily="18" charset="0"/>
                                  </a:rPr>
                                  <m:t>𝑑</m:t>
                                </m:r>
                              </m:e>
                              <m:sup>
                                <m:r>
                                  <a:rPr lang="en-US" altLang="zh-TW" sz="1600" i="1">
                                    <a:latin typeface="Cambria Math" panose="02040503050406030204" pitchFamily="18" charset="0"/>
                                  </a:rPr>
                                  <m:t>2</m:t>
                                </m:r>
                              </m:sup>
                            </m:sSup>
                            <m:r>
                              <a:rPr lang="en-US" altLang="zh-TW" sz="1600" i="1">
                                <a:latin typeface="Cambria Math" panose="02040503050406030204" pitchFamily="18" charset="0"/>
                              </a:rPr>
                              <m:t>𝜙</m:t>
                            </m:r>
                          </m:num>
                          <m:den>
                            <m:r>
                              <a:rPr lang="en-US" altLang="zh-TW" sz="1600" i="1">
                                <a:latin typeface="Cambria Math" panose="02040503050406030204" pitchFamily="18" charset="0"/>
                              </a:rPr>
                              <m:t>𝑑</m:t>
                            </m:r>
                            <m:sSup>
                              <m:sSupPr>
                                <m:ctrlPr>
                                  <a:rPr lang="en-US" altLang="zh-TW" sz="1600" i="1">
                                    <a:latin typeface="Cambria Math" panose="02040503050406030204" pitchFamily="18" charset="0"/>
                                  </a:rPr>
                                </m:ctrlPr>
                              </m:sSupPr>
                              <m:e>
                                <m:r>
                                  <a:rPr lang="en-US" altLang="zh-TW" sz="1600" i="1">
                                    <a:latin typeface="Cambria Math" panose="02040503050406030204" pitchFamily="18" charset="0"/>
                                  </a:rPr>
                                  <m:t>𝑧</m:t>
                                </m:r>
                              </m:e>
                              <m:sup>
                                <m:r>
                                  <a:rPr lang="en-US" altLang="zh-TW" sz="1600" i="1">
                                    <a:latin typeface="Cambria Math" panose="02040503050406030204" pitchFamily="18" charset="0"/>
                                  </a:rPr>
                                  <m:t>2</m:t>
                                </m:r>
                              </m:sup>
                            </m:sSup>
                          </m:den>
                        </m:f>
                        <m:r>
                          <a:rPr lang="en-US" altLang="zh-TW" sz="1600" i="1">
                            <a:latin typeface="Cambria Math" panose="02040503050406030204" pitchFamily="18" charset="0"/>
                          </a:rPr>
                          <m:t>−</m:t>
                        </m:r>
                        <m:sSup>
                          <m:sSupPr>
                            <m:ctrlPr>
                              <a:rPr lang="en-US" altLang="zh-TW" sz="1600" i="1">
                                <a:latin typeface="Cambria Math" panose="02040503050406030204" pitchFamily="18" charset="0"/>
                              </a:rPr>
                            </m:ctrlPr>
                          </m:sSupPr>
                          <m:e>
                            <m:r>
                              <a:rPr lang="en-US" altLang="zh-TW" sz="1600" i="1">
                                <a:latin typeface="Cambria Math" panose="02040503050406030204" pitchFamily="18" charset="0"/>
                              </a:rPr>
                              <m:t>𝑘</m:t>
                            </m:r>
                          </m:e>
                          <m:sup>
                            <m:r>
                              <a:rPr lang="en-US" altLang="zh-TW" sz="1600" i="1">
                                <a:latin typeface="Cambria Math" panose="02040503050406030204" pitchFamily="18" charset="0"/>
                              </a:rPr>
                              <m:t>2</m:t>
                            </m:r>
                          </m:sup>
                        </m:sSup>
                        <m:r>
                          <a:rPr lang="en-US" altLang="zh-TW" sz="1600" i="1">
                            <a:latin typeface="Cambria Math" panose="02040503050406030204" pitchFamily="18" charset="0"/>
                          </a:rPr>
                          <m:t>𝜙</m:t>
                        </m:r>
                      </m:e>
                    </m:d>
                  </m:oMath>
                </a14:m>
                <a:r>
                  <a:rPr lang="en-US" altLang="zh-TW" sz="1600" dirty="0"/>
                  <a:t> </a:t>
                </a:r>
              </a:p>
            </p:txBody>
          </p:sp>
        </mc:Choice>
        <mc:Fallback>
          <p:sp>
            <p:nvSpPr>
              <p:cNvPr id="15" name="矩形 14">
                <a:extLst>
                  <a:ext uri="{FF2B5EF4-FFF2-40B4-BE49-F238E27FC236}">
                    <a16:creationId xmlns:a16="http://schemas.microsoft.com/office/drawing/2014/main" id="{2E268FE0-3BC6-402B-9718-1A9CA5A758EE}"/>
                  </a:ext>
                </a:extLst>
              </p:cNvPr>
              <p:cNvSpPr>
                <a:spLocks noRot="1" noChangeAspect="1" noMove="1" noResize="1" noEditPoints="1" noAdjustHandles="1" noChangeArrowheads="1" noChangeShapeType="1" noTextEdit="1"/>
              </p:cNvSpPr>
              <p:nvPr/>
            </p:nvSpPr>
            <p:spPr>
              <a:xfrm>
                <a:off x="2350295" y="2161488"/>
                <a:ext cx="3744487" cy="482376"/>
              </a:xfrm>
              <a:prstGeom prst="rect">
                <a:avLst/>
              </a:prstGeom>
              <a:blipFill>
                <a:blip r:embed="rId9"/>
                <a:stretch>
                  <a:fillRect/>
                </a:stretch>
              </a:blipFill>
            </p:spPr>
            <p:txBody>
              <a:bodyPr/>
              <a:lstStyle/>
              <a:p>
                <a:r>
                  <a:rPr lang="zh-TW" altLang="en-US">
                    <a:noFill/>
                  </a:rPr>
                  <a:t> </a:t>
                </a:r>
              </a:p>
            </p:txBody>
          </p:sp>
        </mc:Fallback>
      </mc:AlternateContent>
      <p:sp>
        <p:nvSpPr>
          <p:cNvPr id="16" name="左大括弧 15">
            <a:extLst>
              <a:ext uri="{FF2B5EF4-FFF2-40B4-BE49-F238E27FC236}">
                <a16:creationId xmlns:a16="http://schemas.microsoft.com/office/drawing/2014/main" id="{2ED2D03F-7FBC-4747-8162-074ED95F1C85}"/>
              </a:ext>
            </a:extLst>
          </p:cNvPr>
          <p:cNvSpPr/>
          <p:nvPr/>
        </p:nvSpPr>
        <p:spPr>
          <a:xfrm rot="5400000">
            <a:off x="3351800" y="1141225"/>
            <a:ext cx="161688" cy="2019919"/>
          </a:xfrm>
          <a:prstGeom prst="leftBrace">
            <a:avLst>
              <a:gd name="adj1" fmla="val 0"/>
              <a:gd name="adj2" fmla="val 5026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 name="左大括弧 16">
            <a:extLst>
              <a:ext uri="{FF2B5EF4-FFF2-40B4-BE49-F238E27FC236}">
                <a16:creationId xmlns:a16="http://schemas.microsoft.com/office/drawing/2014/main" id="{89228D63-42C1-409F-B203-3BABC98A9D66}"/>
              </a:ext>
            </a:extLst>
          </p:cNvPr>
          <p:cNvSpPr/>
          <p:nvPr/>
        </p:nvSpPr>
        <p:spPr>
          <a:xfrm rot="5400000">
            <a:off x="5292489" y="1602992"/>
            <a:ext cx="161688" cy="1084549"/>
          </a:xfrm>
          <a:prstGeom prst="leftBrace">
            <a:avLst>
              <a:gd name="adj1" fmla="val 0"/>
              <a:gd name="adj2" fmla="val 5026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8" name="文字方塊 17">
                <a:extLst>
                  <a:ext uri="{FF2B5EF4-FFF2-40B4-BE49-F238E27FC236}">
                    <a16:creationId xmlns:a16="http://schemas.microsoft.com/office/drawing/2014/main" id="{D8BC30D8-9559-4605-BA1F-0D67548E61EE}"/>
                  </a:ext>
                </a:extLst>
              </p:cNvPr>
              <p:cNvSpPr txBox="1"/>
              <p:nvPr/>
            </p:nvSpPr>
            <p:spPr>
              <a:xfrm>
                <a:off x="3227856" y="1626187"/>
                <a:ext cx="409575" cy="484852"/>
              </a:xfrm>
              <a:prstGeom prst="rect">
                <a:avLst/>
              </a:prstGeom>
            </p:spPr>
            <p:txBody>
              <a:bodyPr vert="horz" wrap="none" lIns="91440" tIns="45720" rIns="91440" bIns="45720" rtlCol="0">
                <a:normAutofit/>
              </a:bodyPr>
              <a:lstStyle/>
              <a:p>
                <a:pPr algn="l">
                  <a:lnSpc>
                    <a:spcPct val="120000"/>
                  </a:lnSpc>
                </a:pPr>
                <a14:m>
                  <m:oMathPara xmlns:m="http://schemas.openxmlformats.org/officeDocument/2006/math">
                    <m:oMathParaPr>
                      <m:jc m:val="centerGroup"/>
                    </m:oMathParaPr>
                    <m:oMath xmlns:m="http://schemas.openxmlformats.org/officeDocument/2006/math">
                      <m:r>
                        <a:rPr lang="en-US" altLang="zh-TW" i="1" smtClean="0">
                          <a:solidFill>
                            <a:schemeClr val="accent1"/>
                          </a:solidFill>
                          <a:latin typeface="Cambria Math" panose="02040503050406030204" pitchFamily="18" charset="0"/>
                        </a:rPr>
                        <m:t>𝐴</m:t>
                      </m:r>
                    </m:oMath>
                  </m:oMathPara>
                </a14:m>
                <a:endParaRPr lang="zh-TW" altLang="en-US" i="1" dirty="0">
                  <a:solidFill>
                    <a:schemeClr val="accent1"/>
                  </a:solidFill>
                </a:endParaRPr>
              </a:p>
            </p:txBody>
          </p:sp>
        </mc:Choice>
        <mc:Fallback>
          <p:sp>
            <p:nvSpPr>
              <p:cNvPr id="18" name="文字方塊 17">
                <a:extLst>
                  <a:ext uri="{FF2B5EF4-FFF2-40B4-BE49-F238E27FC236}">
                    <a16:creationId xmlns:a16="http://schemas.microsoft.com/office/drawing/2014/main" id="{D8BC30D8-9559-4605-BA1F-0D67548E61EE}"/>
                  </a:ext>
                </a:extLst>
              </p:cNvPr>
              <p:cNvSpPr txBox="1">
                <a:spLocks noRot="1" noChangeAspect="1" noMove="1" noResize="1" noEditPoints="1" noAdjustHandles="1" noChangeArrowheads="1" noChangeShapeType="1" noTextEdit="1"/>
              </p:cNvSpPr>
              <p:nvPr/>
            </p:nvSpPr>
            <p:spPr>
              <a:xfrm>
                <a:off x="3227856" y="1626187"/>
                <a:ext cx="409575" cy="484852"/>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 name="文字方塊 18">
                <a:extLst>
                  <a:ext uri="{FF2B5EF4-FFF2-40B4-BE49-F238E27FC236}">
                    <a16:creationId xmlns:a16="http://schemas.microsoft.com/office/drawing/2014/main" id="{8D484671-E181-4215-ACA1-2372688E3949}"/>
                  </a:ext>
                </a:extLst>
              </p:cNvPr>
              <p:cNvSpPr txBox="1"/>
              <p:nvPr/>
            </p:nvSpPr>
            <p:spPr>
              <a:xfrm>
                <a:off x="5168545" y="1626187"/>
                <a:ext cx="409575" cy="484852"/>
              </a:xfrm>
              <a:prstGeom prst="rect">
                <a:avLst/>
              </a:prstGeom>
            </p:spPr>
            <p:txBody>
              <a:bodyPr vert="horz" wrap="none" lIns="91440" tIns="45720" rIns="91440" bIns="45720" rtlCol="0">
                <a:normAutofit/>
              </a:bodyPr>
              <a:lstStyle/>
              <a:p>
                <a:pPr algn="l">
                  <a:lnSpc>
                    <a:spcPct val="120000"/>
                  </a:lnSpc>
                </a:pPr>
                <a14:m>
                  <m:oMathPara xmlns:m="http://schemas.openxmlformats.org/officeDocument/2006/math">
                    <m:oMathParaPr>
                      <m:jc m:val="centerGroup"/>
                    </m:oMathParaPr>
                    <m:oMath xmlns:m="http://schemas.openxmlformats.org/officeDocument/2006/math">
                      <m:r>
                        <a:rPr lang="en-US" altLang="zh-TW" i="1" smtClean="0">
                          <a:solidFill>
                            <a:schemeClr val="accent2"/>
                          </a:solidFill>
                          <a:latin typeface="Cambria Math" panose="02040503050406030204" pitchFamily="18" charset="0"/>
                        </a:rPr>
                        <m:t>𝐵</m:t>
                      </m:r>
                    </m:oMath>
                  </m:oMathPara>
                </a14:m>
                <a:endParaRPr lang="zh-TW" altLang="en-US" i="1" dirty="0">
                  <a:solidFill>
                    <a:schemeClr val="accent2"/>
                  </a:solidFill>
                </a:endParaRPr>
              </a:p>
            </p:txBody>
          </p:sp>
        </mc:Choice>
        <mc:Fallback>
          <p:sp>
            <p:nvSpPr>
              <p:cNvPr id="19" name="文字方塊 18">
                <a:extLst>
                  <a:ext uri="{FF2B5EF4-FFF2-40B4-BE49-F238E27FC236}">
                    <a16:creationId xmlns:a16="http://schemas.microsoft.com/office/drawing/2014/main" id="{8D484671-E181-4215-ACA1-2372688E3949}"/>
                  </a:ext>
                </a:extLst>
              </p:cNvPr>
              <p:cNvSpPr txBox="1">
                <a:spLocks noRot="1" noChangeAspect="1" noMove="1" noResize="1" noEditPoints="1" noAdjustHandles="1" noChangeArrowheads="1" noChangeShapeType="1" noTextEdit="1"/>
              </p:cNvSpPr>
              <p:nvPr/>
            </p:nvSpPr>
            <p:spPr>
              <a:xfrm>
                <a:off x="5168545" y="1626187"/>
                <a:ext cx="409575" cy="484852"/>
              </a:xfrm>
              <a:prstGeom prst="rect">
                <a:avLst/>
              </a:prstGeom>
              <a:blipFill>
                <a:blip r:embed="rId11"/>
                <a:stretch>
                  <a:fillRect/>
                </a:stretch>
              </a:blipFill>
            </p:spPr>
            <p:txBody>
              <a:bodyPr/>
              <a:lstStyle/>
              <a:p>
                <a:r>
                  <a:rPr lang="zh-TW" altLang="en-US">
                    <a:noFill/>
                  </a:rPr>
                  <a:t> </a:t>
                </a:r>
              </a:p>
            </p:txBody>
          </p:sp>
        </mc:Fallback>
      </mc:AlternateContent>
      <p:cxnSp>
        <p:nvCxnSpPr>
          <p:cNvPr id="21" name="直線接點 20">
            <a:extLst>
              <a:ext uri="{FF2B5EF4-FFF2-40B4-BE49-F238E27FC236}">
                <a16:creationId xmlns:a16="http://schemas.microsoft.com/office/drawing/2014/main" id="{BD2292D8-F4A4-4D8E-94C1-94D42B1CF8AC}"/>
              </a:ext>
            </a:extLst>
          </p:cNvPr>
          <p:cNvCxnSpPr/>
          <p:nvPr/>
        </p:nvCxnSpPr>
        <p:spPr>
          <a:xfrm>
            <a:off x="2422684" y="2543175"/>
            <a:ext cx="16811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3D2C5048-1D53-4075-BD76-148384EBDB88}"/>
              </a:ext>
            </a:extLst>
          </p:cNvPr>
          <p:cNvCxnSpPr>
            <a:cxnSpLocks/>
            <a:endCxn id="15" idx="2"/>
          </p:cNvCxnSpPr>
          <p:nvPr/>
        </p:nvCxnSpPr>
        <p:spPr>
          <a:xfrm>
            <a:off x="3975259" y="2643864"/>
            <a:ext cx="24728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文字方塊 23">
                <a:extLst>
                  <a:ext uri="{FF2B5EF4-FFF2-40B4-BE49-F238E27FC236}">
                    <a16:creationId xmlns:a16="http://schemas.microsoft.com/office/drawing/2014/main" id="{A8135FFD-43C1-49A5-AB01-FA5170E702A0}"/>
                  </a:ext>
                </a:extLst>
              </p:cNvPr>
              <p:cNvSpPr txBox="1"/>
              <p:nvPr/>
            </p:nvSpPr>
            <p:spPr>
              <a:xfrm>
                <a:off x="2250337" y="2568750"/>
                <a:ext cx="680925" cy="386260"/>
              </a:xfrm>
              <a:prstGeom prst="rect">
                <a:avLst/>
              </a:prstGeom>
            </p:spPr>
            <p:txBody>
              <a:bodyPr vert="horz" wrap="none" lIns="91440" tIns="45720" rIns="91440" bIns="45720" rtlCol="0">
                <a:normAutofit/>
              </a:bodyPr>
              <a:lstStyle/>
              <a:p>
                <a:pPr algn="l"/>
                <a14:m>
                  <m:oMathPara xmlns:m="http://schemas.openxmlformats.org/officeDocument/2006/math">
                    <m:oMathParaPr>
                      <m:jc m:val="centerGroup"/>
                    </m:oMathParaPr>
                    <m:oMath xmlns:m="http://schemas.openxmlformats.org/officeDocument/2006/math">
                      <m:r>
                        <a:rPr lang="en-US" altLang="zh-TW" sz="1600" b="0" i="1" smtClean="0">
                          <a:solidFill>
                            <a:srgbClr val="C00000"/>
                          </a:solidFill>
                          <a:latin typeface="Cambria Math" panose="02040503050406030204" pitchFamily="18" charset="0"/>
                        </a:rPr>
                        <m:t>→0</m:t>
                      </m:r>
                    </m:oMath>
                  </m:oMathPara>
                </a14:m>
                <a:endParaRPr lang="zh-TW" altLang="en-US" sz="1600" dirty="0">
                  <a:solidFill>
                    <a:srgbClr val="C00000"/>
                  </a:solidFill>
                </a:endParaRPr>
              </a:p>
            </p:txBody>
          </p:sp>
        </mc:Choice>
        <mc:Fallback>
          <p:sp>
            <p:nvSpPr>
              <p:cNvPr id="24" name="文字方塊 23">
                <a:extLst>
                  <a:ext uri="{FF2B5EF4-FFF2-40B4-BE49-F238E27FC236}">
                    <a16:creationId xmlns:a16="http://schemas.microsoft.com/office/drawing/2014/main" id="{A8135FFD-43C1-49A5-AB01-FA5170E702A0}"/>
                  </a:ext>
                </a:extLst>
              </p:cNvPr>
              <p:cNvSpPr txBox="1">
                <a:spLocks noRot="1" noChangeAspect="1" noMove="1" noResize="1" noEditPoints="1" noAdjustHandles="1" noChangeArrowheads="1" noChangeShapeType="1" noTextEdit="1"/>
              </p:cNvSpPr>
              <p:nvPr/>
            </p:nvSpPr>
            <p:spPr>
              <a:xfrm>
                <a:off x="2250337" y="2568750"/>
                <a:ext cx="680925" cy="386260"/>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5" name="文字方塊 24">
                <a:extLst>
                  <a:ext uri="{FF2B5EF4-FFF2-40B4-BE49-F238E27FC236}">
                    <a16:creationId xmlns:a16="http://schemas.microsoft.com/office/drawing/2014/main" id="{96B73501-F998-4F75-A8D8-BB953873CD7B}"/>
                  </a:ext>
                </a:extLst>
              </p:cNvPr>
              <p:cNvSpPr txBox="1"/>
              <p:nvPr/>
            </p:nvSpPr>
            <p:spPr>
              <a:xfrm>
                <a:off x="3804377" y="2694313"/>
                <a:ext cx="680925" cy="386260"/>
              </a:xfrm>
              <a:prstGeom prst="rect">
                <a:avLst/>
              </a:prstGeom>
            </p:spPr>
            <p:txBody>
              <a:bodyPr vert="horz" wrap="none" lIns="91440" tIns="45720" rIns="91440" bIns="45720" rtlCol="0">
                <a:normAutofit/>
              </a:bodyPr>
              <a:lstStyle/>
              <a:p>
                <a:pPr algn="l"/>
                <a14:m>
                  <m:oMathPara xmlns:m="http://schemas.openxmlformats.org/officeDocument/2006/math">
                    <m:oMathParaPr>
                      <m:jc m:val="centerGroup"/>
                    </m:oMathParaPr>
                    <m:oMath xmlns:m="http://schemas.openxmlformats.org/officeDocument/2006/math">
                      <m:r>
                        <a:rPr lang="en-US" altLang="zh-TW" sz="1600" b="0" i="1" smtClean="0">
                          <a:solidFill>
                            <a:srgbClr val="C00000"/>
                          </a:solidFill>
                          <a:latin typeface="Cambria Math" panose="02040503050406030204" pitchFamily="18" charset="0"/>
                        </a:rPr>
                        <m:t>→0</m:t>
                      </m:r>
                    </m:oMath>
                  </m:oMathPara>
                </a14:m>
                <a:endParaRPr lang="zh-TW" altLang="en-US" sz="1600" dirty="0">
                  <a:solidFill>
                    <a:srgbClr val="C00000"/>
                  </a:solidFill>
                </a:endParaRPr>
              </a:p>
            </p:txBody>
          </p:sp>
        </mc:Choice>
        <mc:Fallback>
          <p:sp>
            <p:nvSpPr>
              <p:cNvPr id="25" name="文字方塊 24">
                <a:extLst>
                  <a:ext uri="{FF2B5EF4-FFF2-40B4-BE49-F238E27FC236}">
                    <a16:creationId xmlns:a16="http://schemas.microsoft.com/office/drawing/2014/main" id="{96B73501-F998-4F75-A8D8-BB953873CD7B}"/>
                  </a:ext>
                </a:extLst>
              </p:cNvPr>
              <p:cNvSpPr txBox="1">
                <a:spLocks noRot="1" noChangeAspect="1" noMove="1" noResize="1" noEditPoints="1" noAdjustHandles="1" noChangeArrowheads="1" noChangeShapeType="1" noTextEdit="1"/>
              </p:cNvSpPr>
              <p:nvPr/>
            </p:nvSpPr>
            <p:spPr>
              <a:xfrm>
                <a:off x="3804377" y="2694313"/>
                <a:ext cx="680925" cy="386260"/>
              </a:xfrm>
              <a:prstGeom prst="rect">
                <a:avLst/>
              </a:prstGeom>
              <a:blipFill>
                <a:blip r:embed="rId1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57400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99479D-82D0-486C-8282-2665CA299C85}"/>
              </a:ext>
            </a:extLst>
          </p:cNvPr>
          <p:cNvSpPr>
            <a:spLocks noGrp="1"/>
          </p:cNvSpPr>
          <p:nvPr>
            <p:ph type="title"/>
          </p:nvPr>
        </p:nvSpPr>
        <p:spPr/>
        <p:txBody>
          <a:bodyPr/>
          <a:lstStyle/>
          <a:p>
            <a:r>
              <a:rPr lang="en-US" altLang="zh-TW" dirty="0"/>
              <a:t>Velocity profile </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30F256A-FD7D-4C27-AFF1-E82798CB36EC}"/>
                  </a:ext>
                </a:extLst>
              </p:cNvPr>
              <p:cNvSpPr>
                <a:spLocks noGrp="1"/>
              </p:cNvSpPr>
              <p:nvPr>
                <p:ph idx="1"/>
              </p:nvPr>
            </p:nvSpPr>
            <p:spPr>
              <a:xfrm>
                <a:off x="838200" y="862643"/>
                <a:ext cx="7598701" cy="2958860"/>
              </a:xfrm>
            </p:spPr>
            <p:txBody>
              <a:bodyPr>
                <a:normAutofit/>
              </a:bodyPr>
              <a:lstStyle/>
              <a:p>
                <a:pPr marL="285750" indent="-285750">
                  <a:buFont typeface="Arial" panose="020B0604020202020204" pitchFamily="34" charset="0"/>
                  <a:buChar char="•"/>
                </a:pPr>
                <a:r>
                  <a:rPr lang="en-US" altLang="zh-TW" sz="1600" dirty="0"/>
                  <a:t>The velocity profile is chosen to be the wake of a half-submerged, symmetric hydrofoil (NACA 0003), measured at </a:t>
                </a:r>
                <a14:m>
                  <m:oMath xmlns:m="http://schemas.openxmlformats.org/officeDocument/2006/math">
                    <m:r>
                      <a:rPr lang="en-US" altLang="zh-TW" sz="1600" b="0" i="1" smtClean="0">
                        <a:latin typeface="Cambria Math" panose="02040503050406030204" pitchFamily="18" charset="0"/>
                      </a:rPr>
                      <m:t>𝑥</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𝑙</m:t>
                    </m:r>
                    <m:r>
                      <a:rPr lang="en-US" altLang="zh-TW" sz="1600" b="0" i="1" smtClean="0">
                        <a:latin typeface="Cambria Math" panose="02040503050406030204" pitchFamily="18" charset="0"/>
                      </a:rPr>
                      <m:t>=0.003</m:t>
                    </m:r>
                  </m:oMath>
                </a14:m>
                <a:r>
                  <a:rPr lang="en-US" altLang="zh-TW" sz="1600" dirty="0"/>
                  <a:t>. </a:t>
                </a:r>
              </a:p>
              <a:p>
                <a:pPr marL="285750" indent="-285750">
                  <a:buFont typeface="Arial" panose="020B0604020202020204" pitchFamily="34" charset="0"/>
                  <a:buChar char="•"/>
                </a:pPr>
                <a:r>
                  <a:rPr lang="en-US" altLang="zh-TW" sz="1600" dirty="0"/>
                  <a:t>Detailed velocity measurements at various downstream locations of the wake are given by Mattingly &amp; </a:t>
                </a:r>
                <a:r>
                  <a:rPr lang="en-US" altLang="zh-TW" sz="1600" dirty="0" err="1"/>
                  <a:t>Criminale</a:t>
                </a:r>
                <a:r>
                  <a:rPr lang="en-US" altLang="zh-TW" sz="1600" dirty="0"/>
                  <a:t> (1970).</a:t>
                </a:r>
              </a:p>
              <a:p>
                <a:pPr marL="285750" indent="-285750">
                  <a:buFont typeface="Arial" panose="020B0604020202020204" pitchFamily="34" charset="0"/>
                  <a:buChar char="•"/>
                </a:pPr>
                <a:r>
                  <a:rPr lang="en-US" altLang="zh-TW" sz="1600" dirty="0"/>
                  <a:t>The dimensionless fitted profile is defined as :</a:t>
                </a:r>
              </a:p>
              <a:p>
                <a:pPr algn="ctr">
                  <a:spcBef>
                    <a:spcPts val="0"/>
                  </a:spcBef>
                </a:pPr>
                <a14:m>
                  <m:oMath xmlns:m="http://schemas.openxmlformats.org/officeDocument/2006/math">
                    <m:r>
                      <a:rPr lang="en-US" altLang="zh-TW" sz="1600" i="1" smtClean="0">
                        <a:latin typeface="Cambria Math" panose="02040503050406030204" pitchFamily="18" charset="0"/>
                      </a:rPr>
                      <m:t>𝑈</m:t>
                    </m:r>
                    <m:r>
                      <a:rPr lang="en-US" altLang="zh-TW" sz="1600" i="1">
                        <a:latin typeface="Cambria Math" panose="02040503050406030204" pitchFamily="18" charset="0"/>
                      </a:rPr>
                      <m:t>=</m:t>
                    </m:r>
                    <m:r>
                      <a:rPr lang="en-US" altLang="zh-TW" sz="1600" b="0" i="1" smtClean="0">
                        <a:latin typeface="Cambria Math" panose="02040503050406030204" pitchFamily="18" charset="0"/>
                      </a:rPr>
                      <m:t>1+(</m:t>
                    </m:r>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𝑈</m:t>
                        </m:r>
                      </m:e>
                      <m:sub>
                        <m:r>
                          <a:rPr lang="en-US" altLang="zh-TW" sz="1600" b="0" i="1" smtClean="0">
                            <a:latin typeface="Cambria Math" panose="02040503050406030204" pitchFamily="18" charset="0"/>
                          </a:rPr>
                          <m:t>0</m:t>
                        </m:r>
                      </m:sub>
                    </m:sSub>
                    <m:r>
                      <a:rPr lang="en-US" altLang="zh-TW" sz="1600" b="0" i="1" smtClean="0">
                        <a:latin typeface="Cambria Math" panose="02040503050406030204" pitchFamily="18" charset="0"/>
                      </a:rPr>
                      <m:t>−1)</m:t>
                    </m:r>
                    <m:func>
                      <m:funcPr>
                        <m:ctrlPr>
                          <a:rPr lang="zh-TW" altLang="zh-TW" sz="1600" i="1">
                            <a:latin typeface="Cambria Math" panose="02040503050406030204" pitchFamily="18" charset="0"/>
                          </a:rPr>
                        </m:ctrlPr>
                      </m:funcPr>
                      <m:fName>
                        <m:sSup>
                          <m:sSupPr>
                            <m:ctrlPr>
                              <a:rPr lang="zh-TW" altLang="zh-TW" sz="1600" i="1">
                                <a:latin typeface="Cambria Math" panose="02040503050406030204" pitchFamily="18" charset="0"/>
                              </a:rPr>
                            </m:ctrlPr>
                          </m:sSupPr>
                          <m:e>
                            <m:r>
                              <m:rPr>
                                <m:sty m:val="p"/>
                              </m:rPr>
                              <a:rPr lang="en-US" altLang="zh-TW" sz="1600" i="0">
                                <a:latin typeface="Cambria Math" panose="02040503050406030204" pitchFamily="18" charset="0"/>
                              </a:rPr>
                              <m:t>cosh</m:t>
                            </m:r>
                          </m:e>
                          <m:sup>
                            <m:r>
                              <a:rPr lang="en-US" altLang="zh-TW" sz="1600" b="0" i="1" smtClean="0">
                                <a:latin typeface="Cambria Math" panose="02040503050406030204" pitchFamily="18" charset="0"/>
                              </a:rPr>
                              <m:t>−</m:t>
                            </m:r>
                            <m:r>
                              <a:rPr lang="en-US" altLang="zh-TW" sz="1600" i="1">
                                <a:latin typeface="Cambria Math" panose="02040503050406030204" pitchFamily="18" charset="0"/>
                              </a:rPr>
                              <m:t>2</m:t>
                            </m:r>
                          </m:sup>
                        </m:sSup>
                      </m:fName>
                      <m:e>
                        <m:r>
                          <a:rPr lang="en-US" altLang="zh-TW" sz="1600" i="1">
                            <a:latin typeface="Cambria Math" panose="02040503050406030204" pitchFamily="18" charset="0"/>
                          </a:rPr>
                          <m:t>(</m:t>
                        </m:r>
                        <m:r>
                          <a:rPr lang="en-US" altLang="zh-TW" sz="1600" b="0" i="1" smtClean="0">
                            <a:latin typeface="Cambria Math" panose="02040503050406030204" pitchFamily="18" charset="0"/>
                          </a:rPr>
                          <m:t>𝜎</m:t>
                        </m:r>
                        <m:r>
                          <a:rPr lang="en-US" altLang="zh-TW" sz="1600" i="1">
                            <a:latin typeface="Cambria Math" panose="02040503050406030204" pitchFamily="18" charset="0"/>
                          </a:rPr>
                          <m:t>𝑧</m:t>
                        </m:r>
                        <m:r>
                          <a:rPr lang="en-US" altLang="zh-TW" sz="1600" i="1">
                            <a:latin typeface="Cambria Math" panose="02040503050406030204" pitchFamily="18" charset="0"/>
                          </a:rPr>
                          <m:t>)</m:t>
                        </m:r>
                      </m:e>
                    </m:func>
                  </m:oMath>
                </a14:m>
                <a:r>
                  <a:rPr lang="en-US" altLang="zh-TW" sz="1600" i="1" dirty="0"/>
                  <a:t>,</a:t>
                </a:r>
              </a:p>
            </p:txBody>
          </p:sp>
        </mc:Choice>
        <mc:Fallback xmlns="">
          <p:sp>
            <p:nvSpPr>
              <p:cNvPr id="3" name="內容版面配置區 2">
                <a:extLst>
                  <a:ext uri="{FF2B5EF4-FFF2-40B4-BE49-F238E27FC236}">
                    <a16:creationId xmlns:a16="http://schemas.microsoft.com/office/drawing/2014/main" id="{530F256A-FD7D-4C27-AFF1-E82798CB36EC}"/>
                  </a:ext>
                </a:extLst>
              </p:cNvPr>
              <p:cNvSpPr>
                <a:spLocks noGrp="1" noRot="1" noChangeAspect="1" noMove="1" noResize="1" noEditPoints="1" noAdjustHandles="1" noChangeArrowheads="1" noChangeShapeType="1" noTextEdit="1"/>
              </p:cNvSpPr>
              <p:nvPr>
                <p:ph idx="1"/>
              </p:nvPr>
            </p:nvSpPr>
            <p:spPr>
              <a:xfrm>
                <a:off x="838200" y="862643"/>
                <a:ext cx="7598701" cy="2958860"/>
              </a:xfrm>
              <a:blipFill>
                <a:blip r:embed="rId2"/>
                <a:stretch>
                  <a:fillRect l="-321" r="-562" b="-206"/>
                </a:stretch>
              </a:blipFill>
            </p:spPr>
            <p:txBody>
              <a:bodyPr/>
              <a:lstStyle/>
              <a:p>
                <a:r>
                  <a:rPr lang="zh-TW" altLang="en-US">
                    <a:noFill/>
                  </a:rPr>
                  <a:t> </a:t>
                </a:r>
              </a:p>
            </p:txBody>
          </p:sp>
        </mc:Fallback>
      </mc:AlternateContent>
      <p:pic>
        <p:nvPicPr>
          <p:cNvPr id="4" name="圖片 3">
            <a:extLst>
              <a:ext uri="{FF2B5EF4-FFF2-40B4-BE49-F238E27FC236}">
                <a16:creationId xmlns:a16="http://schemas.microsoft.com/office/drawing/2014/main" id="{589C2786-5AE5-4244-B25A-D5E2D2034791}"/>
              </a:ext>
            </a:extLst>
          </p:cNvPr>
          <p:cNvPicPr>
            <a:picLocks noChangeAspect="1"/>
          </p:cNvPicPr>
          <p:nvPr/>
        </p:nvPicPr>
        <p:blipFill>
          <a:blip r:embed="rId3"/>
          <a:stretch>
            <a:fillRect/>
          </a:stretch>
        </p:blipFill>
        <p:spPr>
          <a:xfrm>
            <a:off x="8436901" y="862642"/>
            <a:ext cx="3624110" cy="4001966"/>
          </a:xfrm>
          <a:prstGeom prst="rect">
            <a:avLst/>
          </a:prstGeom>
        </p:spPr>
      </p:pic>
      <p:cxnSp>
        <p:nvCxnSpPr>
          <p:cNvPr id="6" name="直線接點 5">
            <a:extLst>
              <a:ext uri="{FF2B5EF4-FFF2-40B4-BE49-F238E27FC236}">
                <a16:creationId xmlns:a16="http://schemas.microsoft.com/office/drawing/2014/main" id="{02BE6DD2-2335-43A6-A665-D2A94F1DAAEE}"/>
              </a:ext>
            </a:extLst>
          </p:cNvPr>
          <p:cNvCxnSpPr/>
          <p:nvPr/>
        </p:nvCxnSpPr>
        <p:spPr>
          <a:xfrm>
            <a:off x="8893834" y="1604514"/>
            <a:ext cx="1130060"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F357C7E2-042B-4451-9AD0-E8AC7AF61CBF}"/>
              </a:ext>
            </a:extLst>
          </p:cNvPr>
          <p:cNvCxnSpPr>
            <a:cxnSpLocks/>
          </p:cNvCxnSpPr>
          <p:nvPr/>
        </p:nvCxnSpPr>
        <p:spPr>
          <a:xfrm>
            <a:off x="10023894" y="1604514"/>
            <a:ext cx="86264" cy="295886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流程圖: 程序 7">
                <a:extLst>
                  <a:ext uri="{FF2B5EF4-FFF2-40B4-BE49-F238E27FC236}">
                    <a16:creationId xmlns:a16="http://schemas.microsoft.com/office/drawing/2014/main" id="{795CA1DB-0E26-47C0-AA1E-2FF0E39400B4}"/>
                  </a:ext>
                </a:extLst>
              </p:cNvPr>
              <p:cNvSpPr/>
              <p:nvPr/>
            </p:nvSpPr>
            <p:spPr>
              <a:xfrm>
                <a:off x="838200" y="4270442"/>
                <a:ext cx="3278223" cy="1575882"/>
              </a:xfrm>
              <a:prstGeom prst="flowChartProcess">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ts val="3360"/>
                  </a:lnSpc>
                  <a:spcBef>
                    <a:spcPts val="0"/>
                  </a:spcBef>
                </a:pPr>
                <a:r>
                  <a:rPr lang="en-US" altLang="zh-TW" sz="1600" b="1" dirty="0">
                    <a:solidFill>
                      <a:schemeClr val="tx1"/>
                    </a:solidFill>
                    <a:latin typeface="Calibri" panose="020F0502020204030204" pitchFamily="34" charset="0"/>
                    <a:cs typeface="Calibri" panose="020F0502020204030204" pitchFamily="34" charset="0"/>
                  </a:rPr>
                  <a:t>Characteristic scale</a:t>
                </a:r>
              </a:p>
              <a:p>
                <a:pPr marL="180000">
                  <a:lnSpc>
                    <a:spcPts val="3360"/>
                  </a:lnSpc>
                  <a:spcBef>
                    <a:spcPts val="0"/>
                  </a:spcBef>
                </a:pPr>
                <a14:m>
                  <m:oMath xmlns:m="http://schemas.openxmlformats.org/officeDocument/2006/math">
                    <m:d>
                      <m:dPr>
                        <m:begChr m:val="["/>
                        <m:endChr m:val="]"/>
                        <m:ctrlPr>
                          <a:rPr lang="en-US" altLang="zh-TW" sz="1600" i="1" smtClean="0">
                            <a:solidFill>
                              <a:schemeClr val="tx1"/>
                            </a:solidFill>
                            <a:latin typeface="Cambria Math" panose="02040503050406030204" pitchFamily="18" charset="0"/>
                          </a:rPr>
                        </m:ctrlPr>
                      </m:dPr>
                      <m:e>
                        <m:r>
                          <a:rPr lang="zh-TW" altLang="en-US" sz="1600" i="1" smtClean="0">
                            <a:solidFill>
                              <a:schemeClr val="tx1"/>
                            </a:solidFill>
                            <a:latin typeface="Cambria Math" panose="02040503050406030204" pitchFamily="18" charset="0"/>
                          </a:rPr>
                          <m:t>𝒱</m:t>
                        </m:r>
                      </m:e>
                    </m:d>
                    <m:r>
                      <a:rPr lang="en-US" altLang="zh-TW" sz="1600" i="1">
                        <a:solidFill>
                          <a:schemeClr val="tx1"/>
                        </a:solidFill>
                        <a:latin typeface="Cambria Math" panose="02040503050406030204" pitchFamily="18" charset="0"/>
                      </a:rPr>
                      <m:t>=</m:t>
                    </m:r>
                    <m:sSub>
                      <m:sSubPr>
                        <m:ctrlPr>
                          <a:rPr lang="en-US" altLang="zh-TW" sz="1600" i="1">
                            <a:solidFill>
                              <a:schemeClr val="tx1"/>
                            </a:solidFill>
                            <a:latin typeface="Cambria Math" panose="02040503050406030204" pitchFamily="18" charset="0"/>
                          </a:rPr>
                        </m:ctrlPr>
                      </m:sSubPr>
                      <m:e>
                        <m:r>
                          <a:rPr lang="en-US" altLang="zh-TW" sz="1600" i="1">
                            <a:solidFill>
                              <a:schemeClr val="tx1"/>
                            </a:solidFill>
                            <a:latin typeface="Cambria Math" panose="02040503050406030204" pitchFamily="18" charset="0"/>
                          </a:rPr>
                          <m:t>𝑈</m:t>
                        </m:r>
                      </m:e>
                      <m:sub>
                        <m:r>
                          <a:rPr lang="en-US" altLang="zh-TW" sz="1600" i="1">
                            <a:solidFill>
                              <a:schemeClr val="tx1"/>
                            </a:solidFill>
                            <a:latin typeface="Cambria Math" panose="02040503050406030204" pitchFamily="18" charset="0"/>
                          </a:rPr>
                          <m:t>∞</m:t>
                        </m:r>
                      </m:sub>
                    </m:sSub>
                  </m:oMath>
                </a14:m>
                <a:r>
                  <a:rPr lang="en-US" altLang="zh-TW" sz="1600" dirty="0">
                    <a:solidFill>
                      <a:schemeClr val="tx1"/>
                    </a:solidFill>
                    <a:latin typeface="Cambria Math" panose="02040503050406030204" pitchFamily="18" charset="0"/>
                  </a:rPr>
                  <a:t>: </a:t>
                </a:r>
                <a:r>
                  <a:rPr lang="en-US" altLang="zh-TW" sz="1600" dirty="0">
                    <a:solidFill>
                      <a:schemeClr val="tx1"/>
                    </a:solidFill>
                  </a:rPr>
                  <a:t>free-stream velocity</a:t>
                </a:r>
              </a:p>
              <a:p>
                <a:pPr marL="180000">
                  <a:lnSpc>
                    <a:spcPts val="3360"/>
                  </a:lnSpc>
                  <a:spcBef>
                    <a:spcPts val="0"/>
                  </a:spcBef>
                </a:pPr>
                <a14:m>
                  <m:oMath xmlns:m="http://schemas.openxmlformats.org/officeDocument/2006/math">
                    <m:d>
                      <m:dPr>
                        <m:begChr m:val="["/>
                        <m:endChr m:val="]"/>
                        <m:ctrlPr>
                          <a:rPr lang="en-US" altLang="zh-TW" sz="1600" i="1">
                            <a:solidFill>
                              <a:schemeClr val="tx1"/>
                            </a:solidFill>
                            <a:latin typeface="Cambria Math" panose="02040503050406030204" pitchFamily="18" charset="0"/>
                          </a:rPr>
                        </m:ctrlPr>
                      </m:dPr>
                      <m:e>
                        <m:r>
                          <a:rPr lang="en-US" altLang="zh-TW" sz="1600" i="1" smtClean="0">
                            <a:solidFill>
                              <a:schemeClr val="tx1"/>
                            </a:solidFill>
                            <a:latin typeface="Cambria Math" panose="02040503050406030204" pitchFamily="18" charset="0"/>
                            <a:ea typeface="Cambria Math" panose="02040503050406030204" pitchFamily="18" charset="0"/>
                          </a:rPr>
                          <m:t>ℒ</m:t>
                        </m:r>
                      </m:e>
                    </m:d>
                    <m:r>
                      <a:rPr lang="en-US" altLang="zh-TW" sz="1600" i="1">
                        <a:solidFill>
                          <a:schemeClr val="tx1"/>
                        </a:solidFill>
                        <a:latin typeface="Cambria Math" panose="02040503050406030204" pitchFamily="18" charset="0"/>
                      </a:rPr>
                      <m:t>=</m:t>
                    </m:r>
                    <m:r>
                      <a:rPr lang="en-US" altLang="zh-TW" sz="1600" i="1">
                        <a:solidFill>
                          <a:schemeClr val="tx1"/>
                        </a:solidFill>
                        <a:latin typeface="Cambria Math" panose="02040503050406030204" pitchFamily="18" charset="0"/>
                      </a:rPr>
                      <m:t>𝑏</m:t>
                    </m:r>
                  </m:oMath>
                </a14:m>
                <a:r>
                  <a:rPr lang="en-US" altLang="zh-TW" sz="1600" i="1" dirty="0">
                    <a:solidFill>
                      <a:schemeClr val="tx1"/>
                    </a:solidFill>
                  </a:rPr>
                  <a:t>   </a:t>
                </a:r>
                <a:r>
                  <a:rPr lang="en-US" altLang="zh-TW" sz="1600" dirty="0">
                    <a:solidFill>
                      <a:schemeClr val="tx1"/>
                    </a:solidFill>
                  </a:rPr>
                  <a:t> : half-width of the wake</a:t>
                </a:r>
              </a:p>
            </p:txBody>
          </p:sp>
        </mc:Choice>
        <mc:Fallback xmlns="">
          <p:sp>
            <p:nvSpPr>
              <p:cNvPr id="8" name="流程圖: 程序 7">
                <a:extLst>
                  <a:ext uri="{FF2B5EF4-FFF2-40B4-BE49-F238E27FC236}">
                    <a16:creationId xmlns:a16="http://schemas.microsoft.com/office/drawing/2014/main" id="{795CA1DB-0E26-47C0-AA1E-2FF0E39400B4}"/>
                  </a:ext>
                </a:extLst>
              </p:cNvPr>
              <p:cNvSpPr>
                <a:spLocks noRot="1" noChangeAspect="1" noMove="1" noResize="1" noEditPoints="1" noAdjustHandles="1" noChangeArrowheads="1" noChangeShapeType="1" noTextEdit="1"/>
              </p:cNvSpPr>
              <p:nvPr/>
            </p:nvSpPr>
            <p:spPr>
              <a:xfrm>
                <a:off x="838200" y="4270442"/>
                <a:ext cx="3278223" cy="1575882"/>
              </a:xfrm>
              <a:prstGeom prst="flowChartProcess">
                <a:avLst/>
              </a:prstGeom>
              <a:blipFill>
                <a:blip r:embed="rId4"/>
                <a:stretch>
                  <a:fillRect/>
                </a:stretch>
              </a:blipFill>
              <a:ln w="19050">
                <a:solidFill>
                  <a:srgbClr val="C00000"/>
                </a:solidFill>
                <a:prstDash val="dash"/>
              </a:ln>
            </p:spPr>
            <p:txBody>
              <a:bodyPr/>
              <a:lstStyle/>
              <a:p>
                <a:r>
                  <a:rPr lang="zh-TW" altLang="en-US">
                    <a:noFill/>
                  </a:rPr>
                  <a:t> </a:t>
                </a:r>
              </a:p>
            </p:txBody>
          </p:sp>
        </mc:Fallback>
      </mc:AlternateContent>
    </p:spTree>
    <p:extLst>
      <p:ext uri="{BB962C8B-B14F-4D97-AF65-F5344CB8AC3E}">
        <p14:creationId xmlns:p14="http://schemas.microsoft.com/office/powerpoint/2010/main" val="1201110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99479D-82D0-486C-8282-2665CA299C85}"/>
              </a:ext>
            </a:extLst>
          </p:cNvPr>
          <p:cNvSpPr>
            <a:spLocks noGrp="1"/>
          </p:cNvSpPr>
          <p:nvPr>
            <p:ph type="title"/>
          </p:nvPr>
        </p:nvSpPr>
        <p:spPr/>
        <p:txBody>
          <a:bodyPr/>
          <a:lstStyle/>
          <a:p>
            <a:r>
              <a:rPr lang="en-US" altLang="zh-TW" dirty="0"/>
              <a:t>Governing equations</a:t>
            </a:r>
            <a:endParaRPr lang="zh-TW" altLang="en-US" dirty="0"/>
          </a:p>
        </p:txBody>
      </p:sp>
      <p:sp>
        <p:nvSpPr>
          <p:cNvPr id="3" name="內容版面配置區 2">
            <a:extLst>
              <a:ext uri="{FF2B5EF4-FFF2-40B4-BE49-F238E27FC236}">
                <a16:creationId xmlns:a16="http://schemas.microsoft.com/office/drawing/2014/main" id="{530F256A-FD7D-4C27-AFF1-E82798CB36EC}"/>
              </a:ext>
            </a:extLst>
          </p:cNvPr>
          <p:cNvSpPr>
            <a:spLocks noGrp="1"/>
          </p:cNvSpPr>
          <p:nvPr>
            <p:ph idx="1"/>
          </p:nvPr>
        </p:nvSpPr>
        <p:spPr>
          <a:xfrm>
            <a:off x="838200" y="783986"/>
            <a:ext cx="10515600" cy="5290030"/>
          </a:xfrm>
        </p:spPr>
        <p:txBody>
          <a:bodyPr/>
          <a:lstStyle/>
          <a:p>
            <a:pPr marL="285750" indent="-285750">
              <a:buFont typeface="Arial" panose="020B0604020202020204" pitchFamily="34" charset="0"/>
              <a:buChar char="•"/>
            </a:pPr>
            <a:r>
              <a:rPr lang="en-US" altLang="zh-TW" sz="1600" dirty="0"/>
              <a:t>The 2D perturbed flow must satisfy the </a:t>
            </a:r>
            <a:r>
              <a:rPr lang="en-US" altLang="zh-TW" sz="1600" b="1" dirty="0">
                <a:ea typeface="微軟正黑體" panose="020B0604030504040204" pitchFamily="34" charset="-120"/>
              </a:rPr>
              <a:t>continuity condition </a:t>
            </a:r>
            <a:r>
              <a:rPr lang="en-US" altLang="zh-TW" sz="1600" dirty="0"/>
              <a:t>and the </a:t>
            </a:r>
            <a:r>
              <a:rPr lang="en-US" altLang="zh-TW" sz="1600" b="1" dirty="0" err="1">
                <a:ea typeface="微軟正黑體" panose="020B0604030504040204" pitchFamily="34" charset="-120"/>
              </a:rPr>
              <a:t>Navier</a:t>
            </a:r>
            <a:r>
              <a:rPr lang="en-US" altLang="zh-TW" sz="1600" b="1" dirty="0">
                <a:ea typeface="微軟正黑體" panose="020B0604030504040204" pitchFamily="34" charset="-120"/>
              </a:rPr>
              <a:t>-Stokes equation </a:t>
            </a:r>
            <a:r>
              <a:rPr lang="en-US" altLang="zh-TW" sz="1600" dirty="0">
                <a:ea typeface="微軟正黑體" panose="020B0604030504040204" pitchFamily="34" charset="-120"/>
              </a:rPr>
              <a:t>:</a:t>
            </a:r>
          </a:p>
          <a:p>
            <a:pPr marL="285750" indent="-285750">
              <a:buFont typeface="Arial" panose="020B0604020202020204" pitchFamily="34" charset="0"/>
              <a:buChar char="•"/>
            </a:pPr>
            <a:endParaRPr lang="en-US" altLang="zh-TW" sz="1600" dirty="0">
              <a:ea typeface="微軟正黑體" panose="020B0604030504040204" pitchFamily="34" charset="-120"/>
            </a:endParaRPr>
          </a:p>
          <a:p>
            <a:pPr marL="285750" indent="-285750">
              <a:buFont typeface="Arial" panose="020B0604020202020204" pitchFamily="34" charset="0"/>
              <a:buChar char="•"/>
            </a:pPr>
            <a:endParaRPr lang="en-US" altLang="zh-TW" sz="1600" dirty="0">
              <a:ea typeface="微軟正黑體" panose="020B0604030504040204" pitchFamily="34" charset="-120"/>
            </a:endParaRPr>
          </a:p>
          <a:p>
            <a:pPr marL="285750" indent="-285750">
              <a:buFont typeface="Arial" panose="020B0604020202020204" pitchFamily="34" charset="0"/>
              <a:buChar char="•"/>
            </a:pPr>
            <a:endParaRPr lang="en-US" altLang="zh-TW" sz="1600" dirty="0">
              <a:ea typeface="微軟正黑體" panose="020B0604030504040204" pitchFamily="34" charset="-120"/>
            </a:endParaRPr>
          </a:p>
          <a:p>
            <a:pPr marL="285750" indent="-285750">
              <a:buFont typeface="Arial" panose="020B0604020202020204" pitchFamily="34" charset="0"/>
              <a:buChar char="•"/>
            </a:pPr>
            <a:r>
              <a:rPr lang="en-US" altLang="zh-TW" sz="1600" dirty="0"/>
              <a:t>The perturbed pressure and velocity are then decomposed into a </a:t>
            </a:r>
            <a:r>
              <a:rPr lang="en-US" altLang="zh-TW" sz="1600" b="1" dirty="0"/>
              <a:t>background state</a:t>
            </a:r>
            <a:r>
              <a:rPr lang="en-US" altLang="zh-TW" sz="1600" dirty="0"/>
              <a:t> and </a:t>
            </a:r>
            <a:r>
              <a:rPr lang="en-US" altLang="zh-TW" sz="1600" b="1" dirty="0"/>
              <a:t>perturbed flow</a:t>
            </a:r>
            <a:r>
              <a:rPr lang="en-US" altLang="zh-TW" sz="1600" dirty="0"/>
              <a:t>. After neglecting nonlinear terms, the linearized equations can be written as:</a:t>
            </a:r>
            <a:endParaRPr lang="zh-TW" altLang="en-US" sz="1600" dirty="0"/>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0AC5D9DD-BC61-43A9-AAF0-904D4F592222}"/>
                  </a:ext>
                </a:extLst>
              </p:cNvPr>
              <p:cNvSpPr txBox="1"/>
              <p:nvPr/>
            </p:nvSpPr>
            <p:spPr>
              <a:xfrm>
                <a:off x="1120795" y="1152067"/>
                <a:ext cx="6025019" cy="1246495"/>
              </a:xfrm>
              <a:prstGeom prst="rect">
                <a:avLst/>
              </a:prstGeom>
              <a:noFill/>
            </p:spPr>
            <p:txBody>
              <a:bodyPr wrap="square" rtlCol="0">
                <a:spAutoFit/>
              </a:bodyPr>
              <a:lstStyle/>
              <a:p>
                <a:pPr>
                  <a:lnSpc>
                    <a:spcPts val="4500"/>
                  </a:lnSpc>
                </a:pPr>
                <a14:m>
                  <m:oMathPara xmlns:m="http://schemas.openxmlformats.org/officeDocument/2006/math">
                    <m:oMathParaPr>
                      <m:jc m:val="left"/>
                    </m:oMathParaPr>
                    <m:oMath xmlns:m="http://schemas.openxmlformats.org/officeDocument/2006/math">
                      <m:r>
                        <a:rPr lang="en-US" altLang="zh-TW" sz="1600" i="1" smtClean="0">
                          <a:latin typeface="Cambria Math" panose="02040503050406030204" pitchFamily="18" charset="0"/>
                        </a:rPr>
                        <m:t>𝛻</m:t>
                      </m:r>
                      <m:r>
                        <a:rPr lang="en-US" altLang="zh-TW" sz="1600">
                          <a:latin typeface="Cambria Math" panose="02040503050406030204" pitchFamily="18" charset="0"/>
                        </a:rPr>
                        <m:t>∙</m:t>
                      </m:r>
                      <m:acc>
                        <m:accPr>
                          <m:chr m:val="⃑"/>
                          <m:ctrlPr>
                            <a:rPr lang="zh-TW" altLang="zh-TW" sz="1600" i="1">
                              <a:latin typeface="Cambria Math" panose="02040503050406030204" pitchFamily="18" charset="0"/>
                            </a:rPr>
                          </m:ctrlPr>
                        </m:accPr>
                        <m:e>
                          <m:r>
                            <a:rPr lang="en-US" altLang="zh-TW" sz="1600" i="1">
                              <a:latin typeface="Cambria Math" panose="02040503050406030204" pitchFamily="18" charset="0"/>
                            </a:rPr>
                            <m:t>𝑉</m:t>
                          </m:r>
                        </m:e>
                      </m:acc>
                      <m:r>
                        <a:rPr lang="en-US" altLang="zh-TW" sz="1600">
                          <a:latin typeface="Cambria Math" panose="02040503050406030204" pitchFamily="18" charset="0"/>
                        </a:rPr>
                        <m:t>=0</m:t>
                      </m:r>
                    </m:oMath>
                  </m:oMathPara>
                </a14:m>
                <a:endParaRPr lang="en-US" altLang="zh-TW" sz="1600" dirty="0"/>
              </a:p>
              <a:p>
                <a:pPr>
                  <a:lnSpc>
                    <a:spcPts val="4500"/>
                  </a:lnSpc>
                </a:pPr>
                <a14:m>
                  <m:oMathPara xmlns:m="http://schemas.openxmlformats.org/officeDocument/2006/math">
                    <m:oMathParaPr>
                      <m:jc m:val="left"/>
                    </m:oMathParaPr>
                    <m:oMath xmlns:m="http://schemas.openxmlformats.org/officeDocument/2006/math">
                      <m:f>
                        <m:fPr>
                          <m:ctrlPr>
                            <a:rPr lang="zh-TW" altLang="zh-TW" sz="1600" i="1">
                              <a:latin typeface="Cambria Math" panose="02040503050406030204" pitchFamily="18" charset="0"/>
                            </a:rPr>
                          </m:ctrlPr>
                        </m:fPr>
                        <m:num>
                          <m:r>
                            <a:rPr lang="en-US" altLang="zh-TW" sz="1600" i="1">
                              <a:latin typeface="Cambria Math" panose="02040503050406030204" pitchFamily="18" charset="0"/>
                            </a:rPr>
                            <m:t>𝜕</m:t>
                          </m:r>
                          <m:acc>
                            <m:accPr>
                              <m:chr m:val="⃑"/>
                              <m:ctrlPr>
                                <a:rPr lang="zh-TW" altLang="zh-TW" sz="1600" i="1" smtClean="0">
                                  <a:latin typeface="Cambria Math" panose="02040503050406030204" pitchFamily="18" charset="0"/>
                                </a:rPr>
                              </m:ctrlPr>
                            </m:accPr>
                            <m:e>
                              <m:r>
                                <a:rPr lang="en-US" altLang="zh-TW" sz="1600" i="1">
                                  <a:latin typeface="Cambria Math" panose="02040503050406030204" pitchFamily="18" charset="0"/>
                                </a:rPr>
                                <m:t>𝑉</m:t>
                              </m:r>
                            </m:e>
                          </m:acc>
                        </m:num>
                        <m:den>
                          <m:r>
                            <a:rPr lang="en-US" altLang="zh-TW" sz="1600" i="1">
                              <a:latin typeface="Cambria Math" panose="02040503050406030204" pitchFamily="18" charset="0"/>
                            </a:rPr>
                            <m:t>𝜕</m:t>
                          </m:r>
                          <m:r>
                            <a:rPr lang="en-US" altLang="zh-TW" sz="1600" i="1">
                              <a:latin typeface="Cambria Math" panose="02040503050406030204" pitchFamily="18" charset="0"/>
                            </a:rPr>
                            <m:t>𝑡</m:t>
                          </m:r>
                        </m:den>
                      </m:f>
                      <m:r>
                        <a:rPr lang="en-US" altLang="zh-TW" sz="1600">
                          <a:latin typeface="Cambria Math" panose="02040503050406030204" pitchFamily="18" charset="0"/>
                        </a:rPr>
                        <m:t>+</m:t>
                      </m:r>
                      <m:d>
                        <m:dPr>
                          <m:ctrlPr>
                            <a:rPr lang="zh-TW" altLang="zh-TW" sz="1600" i="1">
                              <a:latin typeface="Cambria Math" panose="02040503050406030204" pitchFamily="18" charset="0"/>
                            </a:rPr>
                          </m:ctrlPr>
                        </m:dPr>
                        <m:e>
                          <m:acc>
                            <m:accPr>
                              <m:chr m:val="⃑"/>
                              <m:ctrlPr>
                                <a:rPr lang="zh-TW" altLang="zh-TW" sz="1600" i="1" smtClean="0">
                                  <a:latin typeface="Cambria Math" panose="02040503050406030204" pitchFamily="18" charset="0"/>
                                </a:rPr>
                              </m:ctrlPr>
                            </m:accPr>
                            <m:e>
                              <m:r>
                                <a:rPr lang="en-US" altLang="zh-TW" sz="1600" i="1">
                                  <a:latin typeface="Cambria Math" panose="02040503050406030204" pitchFamily="18" charset="0"/>
                                </a:rPr>
                                <m:t>𝑉</m:t>
                              </m:r>
                            </m:e>
                          </m:acc>
                          <m:r>
                            <a:rPr lang="en-US" altLang="zh-TW" sz="1600">
                              <a:latin typeface="Cambria Math" panose="02040503050406030204" pitchFamily="18" charset="0"/>
                            </a:rPr>
                            <m:t>∙</m:t>
                          </m:r>
                          <m:r>
                            <a:rPr lang="en-US" altLang="zh-TW" sz="1600" i="1">
                              <a:latin typeface="Cambria Math" panose="02040503050406030204" pitchFamily="18" charset="0"/>
                            </a:rPr>
                            <m:t>𝛻</m:t>
                          </m:r>
                        </m:e>
                      </m:d>
                      <m:acc>
                        <m:accPr>
                          <m:chr m:val="⃑"/>
                          <m:ctrlPr>
                            <a:rPr lang="zh-TW" altLang="zh-TW" sz="1600" i="1">
                              <a:latin typeface="Cambria Math" panose="02040503050406030204" pitchFamily="18" charset="0"/>
                            </a:rPr>
                          </m:ctrlPr>
                        </m:accPr>
                        <m:e>
                          <m:r>
                            <a:rPr lang="en-US" altLang="zh-TW" sz="1600" b="0" i="1" smtClean="0">
                              <a:latin typeface="Cambria Math" panose="02040503050406030204" pitchFamily="18" charset="0"/>
                            </a:rPr>
                            <m:t>𝑉</m:t>
                          </m:r>
                        </m:e>
                      </m:acc>
                      <m:r>
                        <a:rPr lang="en-US" altLang="zh-TW" sz="1600">
                          <a:latin typeface="Cambria Math" panose="02040503050406030204" pitchFamily="18" charset="0"/>
                        </a:rPr>
                        <m:t>=</m:t>
                      </m:r>
                      <m:r>
                        <a:rPr lang="en-US" altLang="zh-TW" sz="1600" i="1">
                          <a:latin typeface="Cambria Math" panose="02040503050406030204" pitchFamily="18" charset="0"/>
                        </a:rPr>
                        <m:t>−</m:t>
                      </m:r>
                      <m:f>
                        <m:fPr>
                          <m:ctrlPr>
                            <a:rPr lang="zh-TW" altLang="zh-TW" sz="1600" i="1">
                              <a:latin typeface="Cambria Math" panose="02040503050406030204" pitchFamily="18" charset="0"/>
                            </a:rPr>
                          </m:ctrlPr>
                        </m:fPr>
                        <m:num>
                          <m:r>
                            <a:rPr lang="en-US" altLang="zh-TW" sz="1600">
                              <a:latin typeface="Cambria Math" panose="02040503050406030204" pitchFamily="18" charset="0"/>
                            </a:rPr>
                            <m:t>1</m:t>
                          </m:r>
                        </m:num>
                        <m:den>
                          <m:r>
                            <a:rPr lang="en-US" altLang="zh-TW" sz="1600" b="0" i="1" smtClean="0">
                              <a:latin typeface="Cambria Math" panose="02040503050406030204" pitchFamily="18" charset="0"/>
                            </a:rPr>
                            <m:t>𝜌</m:t>
                          </m:r>
                        </m:den>
                      </m:f>
                      <m:r>
                        <a:rPr lang="en-US" altLang="zh-TW" sz="1600" i="1">
                          <a:latin typeface="Cambria Math" panose="02040503050406030204" pitchFamily="18" charset="0"/>
                        </a:rPr>
                        <m:t>𝛻</m:t>
                      </m:r>
                      <m:r>
                        <a:rPr lang="en-US" altLang="zh-TW" sz="1600" i="1" smtClean="0">
                          <a:latin typeface="Cambria Math" panose="02040503050406030204" pitchFamily="18" charset="0"/>
                        </a:rPr>
                        <m:t>𝑃</m:t>
                      </m:r>
                      <m:r>
                        <a:rPr lang="en-US" altLang="zh-TW" sz="1600">
                          <a:latin typeface="Cambria Math" panose="02040503050406030204" pitchFamily="18" charset="0"/>
                        </a:rPr>
                        <m:t>+</m:t>
                      </m:r>
                      <m:r>
                        <a:rPr lang="en-US" altLang="zh-TW" sz="1600" i="1" smtClean="0">
                          <a:latin typeface="Cambria Math" panose="02040503050406030204" pitchFamily="18" charset="0"/>
                        </a:rPr>
                        <m:t>𝜈</m:t>
                      </m:r>
                      <m:sSup>
                        <m:sSupPr>
                          <m:ctrlPr>
                            <a:rPr lang="zh-TW" altLang="zh-TW" sz="1600" i="1">
                              <a:latin typeface="Cambria Math" panose="02040503050406030204" pitchFamily="18" charset="0"/>
                            </a:rPr>
                          </m:ctrlPr>
                        </m:sSupPr>
                        <m:e>
                          <m:r>
                            <a:rPr lang="en-US" altLang="zh-TW" sz="1600" i="1">
                              <a:latin typeface="Cambria Math" panose="02040503050406030204" pitchFamily="18" charset="0"/>
                            </a:rPr>
                            <m:t>𝛻</m:t>
                          </m:r>
                        </m:e>
                        <m:sup>
                          <m:r>
                            <a:rPr lang="en-US" altLang="zh-TW" sz="1600">
                              <a:latin typeface="Cambria Math" panose="02040503050406030204" pitchFamily="18" charset="0"/>
                            </a:rPr>
                            <m:t>2</m:t>
                          </m:r>
                        </m:sup>
                      </m:sSup>
                      <m:acc>
                        <m:accPr>
                          <m:chr m:val="⃑"/>
                          <m:ctrlPr>
                            <a:rPr lang="zh-TW" altLang="zh-TW" sz="1600" i="1" smtClean="0">
                              <a:latin typeface="Cambria Math" panose="02040503050406030204" pitchFamily="18" charset="0"/>
                            </a:rPr>
                          </m:ctrlPr>
                        </m:accPr>
                        <m:e>
                          <m:r>
                            <a:rPr lang="en-US" altLang="zh-TW" sz="1600" i="1">
                              <a:latin typeface="Cambria Math" panose="02040503050406030204" pitchFamily="18" charset="0"/>
                            </a:rPr>
                            <m:t>𝑉</m:t>
                          </m:r>
                        </m:e>
                      </m:acc>
                    </m:oMath>
                  </m:oMathPara>
                </a14:m>
                <a:endParaRPr lang="zh-TW" altLang="en-US" sz="1600" dirty="0"/>
              </a:p>
            </p:txBody>
          </p:sp>
        </mc:Choice>
        <mc:Fallback xmlns="">
          <p:sp>
            <p:nvSpPr>
              <p:cNvPr id="4" name="文字方塊 3">
                <a:extLst>
                  <a:ext uri="{FF2B5EF4-FFF2-40B4-BE49-F238E27FC236}">
                    <a16:creationId xmlns:a16="http://schemas.microsoft.com/office/drawing/2014/main" id="{0AC5D9DD-BC61-43A9-AAF0-904D4F592222}"/>
                  </a:ext>
                </a:extLst>
              </p:cNvPr>
              <p:cNvSpPr txBox="1">
                <a:spLocks noRot="1" noChangeAspect="1" noMove="1" noResize="1" noEditPoints="1" noAdjustHandles="1" noChangeArrowheads="1" noChangeShapeType="1" noTextEdit="1"/>
              </p:cNvSpPr>
              <p:nvPr/>
            </p:nvSpPr>
            <p:spPr>
              <a:xfrm>
                <a:off x="1120795" y="1152067"/>
                <a:ext cx="6025019" cy="1246495"/>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7AE6341F-B8B4-4A1E-AB81-F12A13799B47}"/>
                  </a:ext>
                </a:extLst>
              </p:cNvPr>
              <p:cNvSpPr txBox="1"/>
              <p:nvPr/>
            </p:nvSpPr>
            <p:spPr>
              <a:xfrm>
                <a:off x="7355706" y="4827520"/>
                <a:ext cx="4280689" cy="1246495"/>
              </a:xfrm>
              <a:prstGeom prst="rect">
                <a:avLst/>
              </a:prstGeom>
              <a:noFill/>
              <a:ln w="19050">
                <a:solidFill>
                  <a:srgbClr val="C00000"/>
                </a:solidFill>
                <a:prstDash val="dash"/>
              </a:ln>
            </p:spPr>
            <p:txBody>
              <a:bodyPr wrap="square" rtlCol="0">
                <a:spAutoFit/>
              </a:bodyPr>
              <a:lstStyle/>
              <a:p>
                <a:pPr>
                  <a:lnSpc>
                    <a:spcPts val="4500"/>
                  </a:lnSpc>
                </a:pPr>
                <a14:m>
                  <m:oMath xmlns:m="http://schemas.openxmlformats.org/officeDocument/2006/math">
                    <m:acc>
                      <m:accPr>
                        <m:chr m:val="⃑"/>
                        <m:ctrlPr>
                          <a:rPr lang="zh-TW" altLang="zh-TW" sz="1600" i="1" smtClean="0">
                            <a:latin typeface="Cambria Math" panose="02040503050406030204" pitchFamily="18" charset="0"/>
                          </a:rPr>
                        </m:ctrlPr>
                      </m:accPr>
                      <m:e>
                        <m:r>
                          <a:rPr lang="en-US" altLang="zh-TW" sz="1600" i="1">
                            <a:latin typeface="Cambria Math" panose="02040503050406030204" pitchFamily="18" charset="0"/>
                          </a:rPr>
                          <m:t>𝑉</m:t>
                        </m:r>
                      </m:e>
                    </m:acc>
                    <m:d>
                      <m:dPr>
                        <m:ctrlPr>
                          <a:rPr lang="en-US" altLang="zh-TW" sz="1600" i="1">
                            <a:latin typeface="Cambria Math" panose="02040503050406030204" pitchFamily="18" charset="0"/>
                          </a:rPr>
                        </m:ctrlPr>
                      </m:dPr>
                      <m:e>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𝑥</m:t>
                            </m:r>
                          </m:e>
                        </m:acc>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𝑧</m:t>
                            </m:r>
                          </m:e>
                        </m:acc>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𝑡</m:t>
                            </m:r>
                          </m:e>
                        </m:acc>
                      </m:e>
                    </m:d>
                    <m:r>
                      <a:rPr lang="en-US" altLang="zh-TW" sz="1600" i="1">
                        <a:latin typeface="Cambria Math" panose="02040503050406030204" pitchFamily="18" charset="0"/>
                      </a:rPr>
                      <m:t>=</m:t>
                    </m:r>
                    <m:r>
                      <a:rPr lang="en-US" altLang="zh-TW" sz="1600" b="0" i="1" smtClean="0">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𝑈</m:t>
                        </m:r>
                      </m:e>
                    </m:acc>
                    <m:d>
                      <m:dPr>
                        <m:ctrlPr>
                          <a:rPr lang="en-US" altLang="zh-TW" sz="1600" i="1" smtClean="0">
                            <a:latin typeface="Cambria Math" panose="02040503050406030204" pitchFamily="18" charset="0"/>
                          </a:rPr>
                        </m:ctrlPr>
                      </m:dPr>
                      <m:e>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𝑧</m:t>
                            </m:r>
                          </m:e>
                        </m:acc>
                      </m:e>
                    </m:d>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𝑢</m:t>
                        </m:r>
                      </m:e>
                    </m:acc>
                    <m:r>
                      <a:rPr lang="en-US" altLang="zh-TW" sz="1600" b="0" i="1" smtClean="0">
                        <a:latin typeface="Cambria Math" panose="02040503050406030204" pitchFamily="18" charset="0"/>
                      </a:rPr>
                      <m:t>′</m:t>
                    </m:r>
                    <m:d>
                      <m:dPr>
                        <m:ctrlPr>
                          <a:rPr lang="en-US" altLang="zh-TW" sz="1600" i="1">
                            <a:latin typeface="Cambria Math" panose="02040503050406030204" pitchFamily="18" charset="0"/>
                          </a:rPr>
                        </m:ctrlPr>
                      </m:dPr>
                      <m:e>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𝑥</m:t>
                            </m:r>
                          </m:e>
                        </m:acc>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𝑧</m:t>
                            </m:r>
                          </m:e>
                        </m:acc>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𝑡</m:t>
                            </m:r>
                          </m:e>
                        </m:acc>
                      </m:e>
                    </m:d>
                  </m:oMath>
                </a14:m>
                <a:r>
                  <a:rPr lang="en-US" altLang="zh-TW" sz="1600" i="1" dirty="0">
                    <a:latin typeface="Cambria Math" panose="02040503050406030204" pitchFamily="18" charset="0"/>
                  </a:rPr>
                  <a:t>,</a:t>
                </a:r>
                <a14:m>
                  <m:oMath xmlns:m="http://schemas.openxmlformats.org/officeDocument/2006/math">
                    <m:r>
                      <a:rPr lang="en-US" altLang="zh-TW" sz="1600" b="0" i="1" smtClean="0">
                        <a:latin typeface="Cambria Math" panose="02040503050406030204" pitchFamily="18" charset="0"/>
                      </a:rPr>
                      <m:t>    </m:t>
                    </m:r>
                    <m:sSup>
                      <m:sSupPr>
                        <m:ctrlPr>
                          <a:rPr lang="en-US" altLang="zh-TW" sz="1600" i="1">
                            <a:latin typeface="Cambria Math" panose="02040503050406030204" pitchFamily="18" charset="0"/>
                          </a:rPr>
                        </m:ctrlPr>
                      </m:sSupPr>
                      <m:e>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𝑤</m:t>
                            </m:r>
                          </m:e>
                        </m:acc>
                      </m:e>
                      <m:sup>
                        <m:r>
                          <a:rPr lang="en-US" altLang="zh-TW" sz="1600" i="1">
                            <a:latin typeface="Cambria Math" panose="02040503050406030204" pitchFamily="18" charset="0"/>
                          </a:rPr>
                          <m:t>′</m:t>
                        </m:r>
                      </m:sup>
                    </m:sSup>
                    <m:d>
                      <m:dPr>
                        <m:ctrlPr>
                          <a:rPr lang="en-US" altLang="zh-TW" sz="1600" i="1">
                            <a:latin typeface="Cambria Math" panose="02040503050406030204" pitchFamily="18" charset="0"/>
                          </a:rPr>
                        </m:ctrlPr>
                      </m:dPr>
                      <m:e>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𝑥</m:t>
                            </m:r>
                          </m:e>
                        </m:acc>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𝑧</m:t>
                            </m:r>
                          </m:e>
                        </m:acc>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𝑡</m:t>
                            </m:r>
                          </m:e>
                        </m:acc>
                      </m:e>
                    </m:d>
                    <m:r>
                      <a:rPr lang="en-US" altLang="zh-TW" sz="1600" b="0" i="1" smtClean="0">
                        <a:latin typeface="Cambria Math" panose="02040503050406030204" pitchFamily="18" charset="0"/>
                      </a:rPr>
                      <m:t>)</m:t>
                    </m:r>
                  </m:oMath>
                </a14:m>
                <a:br>
                  <a:rPr lang="en-US" altLang="zh-TW" sz="1600"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altLang="zh-TW" sz="1600" b="0" i="1" smtClean="0">
                          <a:latin typeface="Cambria Math" panose="02040503050406030204" pitchFamily="18" charset="0"/>
                        </a:rPr>
                        <m:t>𝑃</m:t>
                      </m:r>
                      <m:d>
                        <m:dPr>
                          <m:ctrlPr>
                            <a:rPr lang="en-US" altLang="zh-TW" sz="1600" i="1">
                              <a:latin typeface="Cambria Math" panose="02040503050406030204" pitchFamily="18" charset="0"/>
                            </a:rPr>
                          </m:ctrlPr>
                        </m:dPr>
                        <m:e>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𝑥</m:t>
                              </m:r>
                            </m:e>
                          </m:acc>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𝑧</m:t>
                              </m:r>
                            </m:e>
                          </m:acc>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𝑡</m:t>
                              </m:r>
                            </m:e>
                          </m:acc>
                        </m:e>
                      </m:d>
                      <m:r>
                        <a:rPr lang="en-US" altLang="zh-TW" sz="1600" i="1">
                          <a:latin typeface="Cambria Math" panose="02040503050406030204" pitchFamily="18" charset="0"/>
                        </a:rPr>
                        <m:t>=</m:t>
                      </m:r>
                      <m:acc>
                        <m:accPr>
                          <m:chr m:val="̃"/>
                          <m:ctrlPr>
                            <a:rPr lang="en-US" altLang="zh-TW" sz="1600" b="0" i="1" smtClean="0">
                              <a:latin typeface="Cambria Math" panose="02040503050406030204" pitchFamily="18" charset="0"/>
                            </a:rPr>
                          </m:ctrlPr>
                        </m:accPr>
                        <m:e>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𝑃</m:t>
                              </m:r>
                            </m:e>
                            <m:sub>
                              <m:r>
                                <a:rPr lang="en-US" altLang="zh-TW" sz="1600" i="1">
                                  <a:latin typeface="Cambria Math" panose="02040503050406030204" pitchFamily="18" charset="0"/>
                                </a:rPr>
                                <m:t>0</m:t>
                              </m:r>
                            </m:sub>
                          </m:sSub>
                        </m:e>
                      </m:acc>
                      <m:d>
                        <m:dPr>
                          <m:ctrlPr>
                            <a:rPr lang="en-US" altLang="zh-TW" sz="1600" i="1">
                              <a:latin typeface="Cambria Math" panose="02040503050406030204" pitchFamily="18" charset="0"/>
                            </a:rPr>
                          </m:ctrlPr>
                        </m:dPr>
                        <m:e>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𝑥</m:t>
                              </m:r>
                            </m:e>
                          </m:acc>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𝑧</m:t>
                              </m:r>
                            </m:e>
                          </m:acc>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𝑡</m:t>
                              </m:r>
                            </m:e>
                          </m:acc>
                        </m:e>
                      </m:d>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𝑝</m:t>
                          </m:r>
                        </m:e>
                      </m:acc>
                      <m:r>
                        <a:rPr lang="en-US" altLang="zh-TW" sz="1600" i="1">
                          <a:latin typeface="Cambria Math" panose="02040503050406030204" pitchFamily="18" charset="0"/>
                        </a:rPr>
                        <m:t>′</m:t>
                      </m:r>
                      <m:d>
                        <m:dPr>
                          <m:ctrlPr>
                            <a:rPr lang="en-US" altLang="zh-TW" sz="1600" i="1">
                              <a:latin typeface="Cambria Math" panose="02040503050406030204" pitchFamily="18" charset="0"/>
                            </a:rPr>
                          </m:ctrlPr>
                        </m:dPr>
                        <m:e>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𝑥</m:t>
                              </m:r>
                            </m:e>
                          </m:acc>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𝑧</m:t>
                              </m:r>
                            </m:e>
                          </m:acc>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𝑡</m:t>
                              </m:r>
                            </m:e>
                          </m:acc>
                        </m:e>
                      </m:d>
                    </m:oMath>
                  </m:oMathPara>
                </a14:m>
                <a:endParaRPr lang="zh-TW" altLang="en-US" sz="1600" dirty="0"/>
              </a:p>
            </p:txBody>
          </p:sp>
        </mc:Choice>
        <mc:Fallback xmlns="">
          <p:sp>
            <p:nvSpPr>
              <p:cNvPr id="5" name="文字方塊 4">
                <a:extLst>
                  <a:ext uri="{FF2B5EF4-FFF2-40B4-BE49-F238E27FC236}">
                    <a16:creationId xmlns:a16="http://schemas.microsoft.com/office/drawing/2014/main" id="{7AE6341F-B8B4-4A1E-AB81-F12A13799B47}"/>
                  </a:ext>
                </a:extLst>
              </p:cNvPr>
              <p:cNvSpPr txBox="1">
                <a:spLocks noRot="1" noChangeAspect="1" noMove="1" noResize="1" noEditPoints="1" noAdjustHandles="1" noChangeArrowheads="1" noChangeShapeType="1" noTextEdit="1"/>
              </p:cNvSpPr>
              <p:nvPr/>
            </p:nvSpPr>
            <p:spPr>
              <a:xfrm>
                <a:off x="7355706" y="4827520"/>
                <a:ext cx="4280689" cy="1246495"/>
              </a:xfrm>
              <a:prstGeom prst="rect">
                <a:avLst/>
              </a:prstGeom>
              <a:blipFill>
                <a:blip r:embed="rId3"/>
                <a:stretch>
                  <a:fillRect/>
                </a:stretch>
              </a:blipFill>
              <a:ln w="19050">
                <a:solidFill>
                  <a:srgbClr val="C00000"/>
                </a:solidFill>
                <a:prstDash val="dash"/>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52ACD444-C5E9-4F06-A9FE-C90DE288BB11}"/>
                  </a:ext>
                </a:extLst>
              </p:cNvPr>
              <p:cNvSpPr txBox="1"/>
              <p:nvPr/>
            </p:nvSpPr>
            <p:spPr>
              <a:xfrm>
                <a:off x="1120795" y="3924054"/>
                <a:ext cx="4689617" cy="2015936"/>
              </a:xfrm>
              <a:prstGeom prst="rect">
                <a:avLst/>
              </a:prstGeom>
              <a:noFill/>
            </p:spPr>
            <p:txBody>
              <a:bodyPr wrap="none" rtlCol="0">
                <a:spAutoFit/>
              </a:bodyPr>
              <a:lstStyle/>
              <a:p>
                <a:pPr>
                  <a:lnSpc>
                    <a:spcPts val="5000"/>
                  </a:lnSpc>
                </a:pPr>
                <a14:m>
                  <m:oMathPara xmlns:m="http://schemas.openxmlformats.org/officeDocument/2006/math">
                    <m:oMathParaPr>
                      <m:jc m:val="centerGroup"/>
                    </m:oMathParaPr>
                    <m:oMath xmlns:m="http://schemas.openxmlformats.org/officeDocument/2006/math">
                      <m:f>
                        <m:fPr>
                          <m:ctrlPr>
                            <a:rPr lang="zh-TW" altLang="zh-TW" sz="1600" i="1" smtClean="0">
                              <a:latin typeface="Cambria Math" panose="02040503050406030204" pitchFamily="18" charset="0"/>
                            </a:rPr>
                          </m:ctrlPr>
                        </m:fPr>
                        <m:num>
                          <m:r>
                            <a:rPr lang="en-US" altLang="zh-TW" sz="1600" i="1">
                              <a:latin typeface="Cambria Math" panose="02040503050406030204" pitchFamily="18" charset="0"/>
                            </a:rPr>
                            <m:t>𝜕</m:t>
                          </m:r>
                          <m:acc>
                            <m:accPr>
                              <m:chr m:val="̃"/>
                              <m:ctrlPr>
                                <a:rPr lang="en-US" altLang="zh-TW" sz="1600" i="1" smtClean="0">
                                  <a:latin typeface="Cambria Math" panose="02040503050406030204" pitchFamily="18" charset="0"/>
                                </a:rPr>
                              </m:ctrlPr>
                            </m:accPr>
                            <m:e>
                              <m:r>
                                <a:rPr lang="en-US" altLang="zh-TW" sz="1600" i="1">
                                  <a:latin typeface="Cambria Math" panose="02040503050406030204" pitchFamily="18" charset="0"/>
                                </a:rPr>
                                <m:t>𝑢</m:t>
                              </m:r>
                            </m:e>
                          </m:acc>
                          <m:r>
                            <a:rPr lang="en-US" altLang="zh-TW" sz="1600" i="1">
                              <a:latin typeface="Cambria Math" panose="02040503050406030204" pitchFamily="18" charset="0"/>
                            </a:rPr>
                            <m:t>′</m:t>
                          </m:r>
                        </m:num>
                        <m:den>
                          <m:r>
                            <a:rPr lang="en-US" altLang="zh-TW" sz="1600" i="1">
                              <a:latin typeface="Cambria Math" panose="02040503050406030204" pitchFamily="18" charset="0"/>
                            </a:rPr>
                            <m:t>𝜕</m:t>
                          </m:r>
                          <m:acc>
                            <m:accPr>
                              <m:chr m:val="̃"/>
                              <m:ctrlPr>
                                <a:rPr lang="en-US" altLang="zh-TW" sz="1600" i="1" smtClean="0">
                                  <a:latin typeface="Cambria Math" panose="02040503050406030204" pitchFamily="18" charset="0"/>
                                </a:rPr>
                              </m:ctrlPr>
                            </m:accPr>
                            <m:e>
                              <m:r>
                                <a:rPr lang="en-US" altLang="zh-TW" sz="1600" b="0" i="1" smtClean="0">
                                  <a:latin typeface="Cambria Math" panose="02040503050406030204" pitchFamily="18" charset="0"/>
                                </a:rPr>
                                <m:t>𝑥</m:t>
                              </m:r>
                            </m:e>
                          </m:acc>
                        </m:den>
                      </m:f>
                      <m:r>
                        <a:rPr lang="en-US" altLang="zh-TW" sz="1600" i="1">
                          <a:latin typeface="Cambria Math" panose="02040503050406030204" pitchFamily="18" charset="0"/>
                        </a:rPr>
                        <m:t>+</m:t>
                      </m:r>
                      <m:f>
                        <m:fPr>
                          <m:ctrlPr>
                            <a:rPr lang="zh-TW" altLang="zh-TW" sz="1600" i="1">
                              <a:latin typeface="Cambria Math" panose="02040503050406030204" pitchFamily="18" charset="0"/>
                            </a:rPr>
                          </m:ctrlPr>
                        </m:fPr>
                        <m:num>
                          <m:r>
                            <a:rPr lang="en-US" altLang="zh-TW" sz="1600" i="1">
                              <a:latin typeface="Cambria Math" panose="02040503050406030204" pitchFamily="18" charset="0"/>
                            </a:rPr>
                            <m:t>𝜕</m:t>
                          </m:r>
                          <m:acc>
                            <m:accPr>
                              <m:chr m:val="̃"/>
                              <m:ctrlPr>
                                <a:rPr lang="en-US" altLang="zh-TW" sz="1600" i="1" smtClean="0">
                                  <a:latin typeface="Cambria Math" panose="02040503050406030204" pitchFamily="18" charset="0"/>
                                </a:rPr>
                              </m:ctrlPr>
                            </m:accPr>
                            <m:e>
                              <m:r>
                                <a:rPr lang="en-US" altLang="zh-TW" sz="1600" b="0" i="1" smtClean="0">
                                  <a:latin typeface="Cambria Math" panose="02040503050406030204" pitchFamily="18" charset="0"/>
                                </a:rPr>
                                <m:t>𝑤</m:t>
                              </m:r>
                            </m:e>
                          </m:acc>
                          <m:r>
                            <a:rPr lang="en-US" altLang="zh-TW" sz="1600" i="1">
                              <a:latin typeface="Cambria Math" panose="02040503050406030204" pitchFamily="18" charset="0"/>
                            </a:rPr>
                            <m:t>′</m:t>
                          </m:r>
                        </m:num>
                        <m:den>
                          <m:r>
                            <a:rPr lang="en-US" altLang="zh-TW" sz="1600" i="1">
                              <a:latin typeface="Cambria Math" panose="02040503050406030204" pitchFamily="18" charset="0"/>
                            </a:rPr>
                            <m:t>𝜕</m:t>
                          </m:r>
                          <m:acc>
                            <m:accPr>
                              <m:chr m:val="̃"/>
                              <m:ctrlPr>
                                <a:rPr lang="en-US" altLang="zh-TW" sz="1600" i="1" smtClean="0">
                                  <a:latin typeface="Cambria Math" panose="02040503050406030204" pitchFamily="18" charset="0"/>
                                </a:rPr>
                              </m:ctrlPr>
                            </m:accPr>
                            <m:e>
                              <m:r>
                                <a:rPr lang="en-US" altLang="zh-TW" sz="1600" b="0" i="1" smtClean="0">
                                  <a:latin typeface="Cambria Math" panose="02040503050406030204" pitchFamily="18" charset="0"/>
                                </a:rPr>
                                <m:t>𝑧</m:t>
                              </m:r>
                            </m:e>
                          </m:acc>
                        </m:den>
                      </m:f>
                      <m:r>
                        <a:rPr lang="en-US" altLang="zh-TW" sz="1600" i="1">
                          <a:latin typeface="Cambria Math" panose="02040503050406030204" pitchFamily="18" charset="0"/>
                        </a:rPr>
                        <m:t>=0</m:t>
                      </m:r>
                    </m:oMath>
                    <m:oMath xmlns:m="http://schemas.openxmlformats.org/officeDocument/2006/math">
                      <m:f>
                        <m:fPr>
                          <m:ctrlPr>
                            <a:rPr lang="en-US" altLang="zh-TW" sz="1600" i="1">
                              <a:latin typeface="Cambria Math" panose="02040503050406030204" pitchFamily="18" charset="0"/>
                            </a:rPr>
                          </m:ctrlPr>
                        </m:fPr>
                        <m:num>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𝑢</m:t>
                              </m:r>
                            </m:e>
                          </m:acc>
                          <m:r>
                            <a:rPr lang="en-US" altLang="zh-TW" sz="1600" i="1">
                              <a:latin typeface="Cambria Math" panose="02040503050406030204" pitchFamily="18" charset="0"/>
                            </a:rPr>
                            <m:t>′</m:t>
                          </m:r>
                        </m:num>
                        <m:den>
                          <m:r>
                            <a:rPr lang="en-US" altLang="zh-TW" sz="1600" i="1">
                              <a:latin typeface="Cambria Math" panose="02040503050406030204" pitchFamily="18" charset="0"/>
                            </a:rPr>
                            <m:t>𝜕</m:t>
                          </m:r>
                          <m:acc>
                            <m:accPr>
                              <m:chr m:val="̃"/>
                              <m:ctrlPr>
                                <a:rPr lang="en-US" altLang="zh-TW" sz="1600" i="1" smtClean="0">
                                  <a:latin typeface="Cambria Math" panose="02040503050406030204" pitchFamily="18" charset="0"/>
                                </a:rPr>
                              </m:ctrlPr>
                            </m:accPr>
                            <m:e>
                              <m:r>
                                <a:rPr lang="en-US" altLang="zh-TW" sz="1600" b="0" i="1" smtClean="0">
                                  <a:latin typeface="Cambria Math" panose="02040503050406030204" pitchFamily="18" charset="0"/>
                                </a:rPr>
                                <m:t>𝑡</m:t>
                              </m:r>
                            </m:e>
                          </m:acc>
                        </m:den>
                      </m:f>
                      <m:r>
                        <a:rPr lang="en-US" altLang="zh-TW" sz="1600" i="1">
                          <a:latin typeface="Cambria Math" panose="02040503050406030204" pitchFamily="18" charset="0"/>
                        </a:rPr>
                        <m:t>+</m:t>
                      </m:r>
                      <m:acc>
                        <m:accPr>
                          <m:chr m:val="̃"/>
                          <m:ctrlPr>
                            <a:rPr lang="en-US" altLang="zh-TW" sz="1600" i="1" smtClean="0">
                              <a:latin typeface="Cambria Math" panose="02040503050406030204" pitchFamily="18" charset="0"/>
                            </a:rPr>
                          </m:ctrlPr>
                        </m:accPr>
                        <m:e>
                          <m:r>
                            <a:rPr lang="en-US" altLang="zh-TW" sz="1600" b="0" i="1" smtClean="0">
                              <a:latin typeface="Cambria Math" panose="02040503050406030204" pitchFamily="18" charset="0"/>
                            </a:rPr>
                            <m:t>𝑈</m:t>
                          </m:r>
                        </m:e>
                      </m:acc>
                      <m:f>
                        <m:fPr>
                          <m:ctrlPr>
                            <a:rPr lang="zh-TW" altLang="zh-TW" sz="1600" i="1">
                              <a:latin typeface="Cambria Math" panose="02040503050406030204" pitchFamily="18" charset="0"/>
                            </a:rPr>
                          </m:ctrlPr>
                        </m:fPr>
                        <m:num>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𝑢</m:t>
                              </m:r>
                            </m:e>
                          </m:acc>
                          <m:r>
                            <a:rPr lang="en-US" altLang="zh-TW" sz="1600" i="1">
                              <a:latin typeface="Cambria Math" panose="02040503050406030204" pitchFamily="18" charset="0"/>
                            </a:rPr>
                            <m:t>′</m:t>
                          </m:r>
                        </m:num>
                        <m:den>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𝑥</m:t>
                              </m:r>
                            </m:e>
                          </m:acc>
                        </m:den>
                      </m:f>
                      <m:r>
                        <a:rPr lang="en-US" altLang="zh-TW" sz="1600" i="1">
                          <a:latin typeface="Cambria Math" panose="02040503050406030204" pitchFamily="18" charset="0"/>
                        </a:rPr>
                        <m:t>+</m:t>
                      </m:r>
                      <m:sSup>
                        <m:sSupPr>
                          <m:ctrlPr>
                            <a:rPr lang="en-US" altLang="zh-TW" sz="1600" i="1">
                              <a:latin typeface="Cambria Math" panose="02040503050406030204" pitchFamily="18" charset="0"/>
                            </a:rPr>
                          </m:ctrlPr>
                        </m:sSupPr>
                        <m:e>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𝑤</m:t>
                              </m:r>
                            </m:e>
                          </m:acc>
                        </m:e>
                        <m:sup>
                          <m:r>
                            <a:rPr lang="en-US" altLang="zh-TW" sz="1600" i="1">
                              <a:latin typeface="Cambria Math" panose="02040503050406030204" pitchFamily="18" charset="0"/>
                            </a:rPr>
                            <m:t>′</m:t>
                          </m:r>
                        </m:sup>
                      </m:sSup>
                      <m:f>
                        <m:fPr>
                          <m:ctrlPr>
                            <a:rPr lang="en-US" altLang="zh-TW" sz="1600" i="1">
                              <a:latin typeface="Cambria Math" panose="02040503050406030204" pitchFamily="18" charset="0"/>
                            </a:rPr>
                          </m:ctrlPr>
                        </m:fPr>
                        <m:num>
                          <m:r>
                            <a:rPr lang="en-US" altLang="zh-TW" sz="1600" i="1">
                              <a:latin typeface="Cambria Math" panose="02040503050406030204" pitchFamily="18" charset="0"/>
                            </a:rPr>
                            <m:t>𝑑</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𝑈</m:t>
                              </m:r>
                            </m:e>
                          </m:acc>
                        </m:num>
                        <m:den>
                          <m:r>
                            <a:rPr lang="en-US" altLang="zh-TW" sz="1600" i="1">
                              <a:latin typeface="Cambria Math" panose="02040503050406030204" pitchFamily="18" charset="0"/>
                            </a:rPr>
                            <m:t>𝑑</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𝑧</m:t>
                              </m:r>
                            </m:e>
                          </m:acc>
                        </m:den>
                      </m:f>
                      <m:r>
                        <a:rPr lang="en-US" altLang="zh-TW" sz="1600" i="1">
                          <a:latin typeface="Cambria Math" panose="02040503050406030204" pitchFamily="18" charset="0"/>
                        </a:rPr>
                        <m:t>=−</m:t>
                      </m:r>
                      <m:f>
                        <m:fPr>
                          <m:ctrlPr>
                            <a:rPr lang="en-US" altLang="zh-TW" sz="1600" i="1">
                              <a:latin typeface="Cambria Math" panose="02040503050406030204" pitchFamily="18" charset="0"/>
                            </a:rPr>
                          </m:ctrlPr>
                        </m:fPr>
                        <m:num>
                          <m:r>
                            <a:rPr lang="en-US" altLang="zh-TW" sz="1600" i="1">
                              <a:latin typeface="Cambria Math" panose="02040503050406030204" pitchFamily="18" charset="0"/>
                            </a:rPr>
                            <m:t>1</m:t>
                          </m:r>
                        </m:num>
                        <m:den>
                          <m:r>
                            <a:rPr lang="en-US" altLang="zh-TW" sz="1600" i="1">
                              <a:latin typeface="Cambria Math" panose="02040503050406030204" pitchFamily="18" charset="0"/>
                            </a:rPr>
                            <m:t>𝜌</m:t>
                          </m:r>
                        </m:den>
                      </m:f>
                      <m:f>
                        <m:fPr>
                          <m:ctrlPr>
                            <a:rPr lang="en-US" altLang="zh-TW" sz="1600" i="1">
                              <a:latin typeface="Cambria Math" panose="02040503050406030204" pitchFamily="18" charset="0"/>
                            </a:rPr>
                          </m:ctrlPr>
                        </m:fPr>
                        <m:num>
                          <m:r>
                            <a:rPr lang="en-US" altLang="zh-TW" sz="1600" i="1">
                              <a:latin typeface="Cambria Math" panose="02040503050406030204" pitchFamily="18" charset="0"/>
                            </a:rPr>
                            <m:t>𝜕</m:t>
                          </m:r>
                          <m:acc>
                            <m:accPr>
                              <m:chr m:val="̃"/>
                              <m:ctrlPr>
                                <a:rPr lang="en-US" altLang="zh-TW" sz="1600" i="1" smtClean="0">
                                  <a:latin typeface="Cambria Math" panose="02040503050406030204" pitchFamily="18" charset="0"/>
                                </a:rPr>
                              </m:ctrlPr>
                            </m:accPr>
                            <m:e>
                              <m:r>
                                <a:rPr lang="en-US" altLang="zh-TW" sz="1600" b="0" i="1" smtClean="0">
                                  <a:latin typeface="Cambria Math" panose="02040503050406030204" pitchFamily="18" charset="0"/>
                                </a:rPr>
                                <m:t>𝑝</m:t>
                              </m:r>
                            </m:e>
                          </m:acc>
                          <m:r>
                            <a:rPr lang="en-US" altLang="zh-TW" sz="1600" b="0" i="1" smtClean="0">
                              <a:latin typeface="Cambria Math" panose="02040503050406030204" pitchFamily="18" charset="0"/>
                            </a:rPr>
                            <m:t>′</m:t>
                          </m:r>
                        </m:num>
                        <m:den>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𝑥</m:t>
                              </m:r>
                            </m:e>
                          </m:acc>
                        </m:den>
                      </m:f>
                      <m:r>
                        <a:rPr lang="en-US" altLang="zh-TW" sz="1600" i="1">
                          <a:latin typeface="Cambria Math" panose="02040503050406030204" pitchFamily="18" charset="0"/>
                        </a:rPr>
                        <m:t>+</m:t>
                      </m:r>
                      <m:r>
                        <a:rPr lang="en-US" altLang="zh-TW" sz="1600" i="1">
                          <a:latin typeface="Cambria Math" panose="02040503050406030204" pitchFamily="18" charset="0"/>
                        </a:rPr>
                        <m:t>𝜈</m:t>
                      </m:r>
                      <m:d>
                        <m:dPr>
                          <m:ctrlPr>
                            <a:rPr lang="en-US" altLang="zh-TW" sz="1600" i="1">
                              <a:latin typeface="Cambria Math" panose="02040503050406030204" pitchFamily="18" charset="0"/>
                            </a:rPr>
                          </m:ctrlPr>
                        </m:dPr>
                        <m:e>
                          <m:f>
                            <m:fPr>
                              <m:ctrlPr>
                                <a:rPr lang="en-US" altLang="zh-TW" sz="1600" i="1">
                                  <a:latin typeface="Cambria Math" panose="02040503050406030204" pitchFamily="18" charset="0"/>
                                </a:rPr>
                              </m:ctrlPr>
                            </m:fPr>
                            <m:num>
                              <m:sSup>
                                <m:sSupPr>
                                  <m:ctrlPr>
                                    <a:rPr lang="en-US" altLang="zh-TW" sz="1600" i="1">
                                      <a:latin typeface="Cambria Math" panose="02040503050406030204" pitchFamily="18" charset="0"/>
                                    </a:rPr>
                                  </m:ctrlPr>
                                </m:sSupPr>
                                <m:e>
                                  <m:r>
                                    <a:rPr lang="en-US" altLang="zh-TW" sz="1600" i="1">
                                      <a:latin typeface="Cambria Math" panose="02040503050406030204" pitchFamily="18" charset="0"/>
                                    </a:rPr>
                                    <m:t>𝜕</m:t>
                                  </m:r>
                                </m:e>
                                <m:sup>
                                  <m:r>
                                    <a:rPr lang="en-US" altLang="zh-TW" sz="1600" i="1">
                                      <a:latin typeface="Cambria Math" panose="02040503050406030204" pitchFamily="18" charset="0"/>
                                    </a:rPr>
                                    <m:t>2</m:t>
                                  </m:r>
                                </m:sup>
                              </m:sSup>
                              <m:sSup>
                                <m:sSupPr>
                                  <m:ctrlPr>
                                    <a:rPr lang="en-US" altLang="zh-TW" sz="1600" i="1">
                                      <a:latin typeface="Cambria Math" panose="02040503050406030204" pitchFamily="18" charset="0"/>
                                    </a:rPr>
                                  </m:ctrlPr>
                                </m:sSupPr>
                                <m:e>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𝑢</m:t>
                                      </m:r>
                                    </m:e>
                                  </m:acc>
                                </m:e>
                                <m:sup>
                                  <m:r>
                                    <a:rPr lang="en-US" altLang="zh-TW" sz="1600" i="1">
                                      <a:latin typeface="Cambria Math" panose="02040503050406030204" pitchFamily="18" charset="0"/>
                                    </a:rPr>
                                    <m:t>′</m:t>
                                  </m:r>
                                </m:sup>
                              </m:sSup>
                            </m:num>
                            <m:den>
                              <m:r>
                                <a:rPr lang="en-US" altLang="zh-TW" sz="1600" i="1">
                                  <a:latin typeface="Cambria Math" panose="02040503050406030204" pitchFamily="18" charset="0"/>
                                </a:rPr>
                                <m:t>𝜕</m:t>
                              </m:r>
                              <m:sSup>
                                <m:sSupPr>
                                  <m:ctrlPr>
                                    <a:rPr lang="en-US" altLang="zh-TW" sz="1600" i="1">
                                      <a:latin typeface="Cambria Math" panose="02040503050406030204" pitchFamily="18" charset="0"/>
                                    </a:rPr>
                                  </m:ctrlPr>
                                </m:sSupPr>
                                <m:e>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𝑥</m:t>
                                      </m:r>
                                    </m:e>
                                  </m:acc>
                                </m:e>
                                <m:sup>
                                  <m:r>
                                    <a:rPr lang="en-US" altLang="zh-TW" sz="1600" i="1">
                                      <a:latin typeface="Cambria Math" panose="02040503050406030204" pitchFamily="18" charset="0"/>
                                    </a:rPr>
                                    <m:t>2</m:t>
                                  </m:r>
                                </m:sup>
                              </m:sSup>
                            </m:den>
                          </m:f>
                          <m:r>
                            <a:rPr lang="en-US" altLang="zh-TW" sz="1600" i="1">
                              <a:latin typeface="Cambria Math" panose="02040503050406030204" pitchFamily="18" charset="0"/>
                            </a:rPr>
                            <m:t>+</m:t>
                          </m:r>
                          <m:f>
                            <m:fPr>
                              <m:ctrlPr>
                                <a:rPr lang="en-US" altLang="zh-TW" sz="1600" i="1">
                                  <a:latin typeface="Cambria Math" panose="02040503050406030204" pitchFamily="18" charset="0"/>
                                </a:rPr>
                              </m:ctrlPr>
                            </m:fPr>
                            <m:num>
                              <m:sSup>
                                <m:sSupPr>
                                  <m:ctrlPr>
                                    <a:rPr lang="en-US" altLang="zh-TW" sz="1600" i="1">
                                      <a:latin typeface="Cambria Math" panose="02040503050406030204" pitchFamily="18" charset="0"/>
                                    </a:rPr>
                                  </m:ctrlPr>
                                </m:sSupPr>
                                <m:e>
                                  <m:r>
                                    <a:rPr lang="en-US" altLang="zh-TW" sz="1600" i="1">
                                      <a:latin typeface="Cambria Math" panose="02040503050406030204" pitchFamily="18" charset="0"/>
                                    </a:rPr>
                                    <m:t>𝜕</m:t>
                                  </m:r>
                                </m:e>
                                <m:sup>
                                  <m:r>
                                    <a:rPr lang="en-US" altLang="zh-TW" sz="1600" i="1">
                                      <a:latin typeface="Cambria Math" panose="02040503050406030204" pitchFamily="18" charset="0"/>
                                    </a:rPr>
                                    <m:t>2</m:t>
                                  </m:r>
                                </m:sup>
                              </m:sSup>
                              <m:sSup>
                                <m:sSupPr>
                                  <m:ctrlPr>
                                    <a:rPr lang="en-US" altLang="zh-TW" sz="1600" i="1">
                                      <a:latin typeface="Cambria Math" panose="02040503050406030204" pitchFamily="18" charset="0"/>
                                    </a:rPr>
                                  </m:ctrlPr>
                                </m:sSupPr>
                                <m:e>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𝑢</m:t>
                                      </m:r>
                                    </m:e>
                                  </m:acc>
                                </m:e>
                                <m:sup>
                                  <m:r>
                                    <a:rPr lang="en-US" altLang="zh-TW" sz="1600" i="1">
                                      <a:latin typeface="Cambria Math" panose="02040503050406030204" pitchFamily="18" charset="0"/>
                                    </a:rPr>
                                    <m:t>′</m:t>
                                  </m:r>
                                </m:sup>
                              </m:sSup>
                            </m:num>
                            <m:den>
                              <m:r>
                                <a:rPr lang="en-US" altLang="zh-TW" sz="1600" i="1">
                                  <a:latin typeface="Cambria Math" panose="02040503050406030204" pitchFamily="18" charset="0"/>
                                </a:rPr>
                                <m:t>𝜕</m:t>
                              </m:r>
                              <m:sSup>
                                <m:sSupPr>
                                  <m:ctrlPr>
                                    <a:rPr lang="en-US" altLang="zh-TW" sz="1600" i="1">
                                      <a:latin typeface="Cambria Math" panose="02040503050406030204" pitchFamily="18" charset="0"/>
                                    </a:rPr>
                                  </m:ctrlPr>
                                </m:sSupPr>
                                <m:e>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𝑧</m:t>
                                      </m:r>
                                    </m:e>
                                  </m:acc>
                                </m:e>
                                <m:sup>
                                  <m:r>
                                    <a:rPr lang="en-US" altLang="zh-TW" sz="1600" i="1">
                                      <a:latin typeface="Cambria Math" panose="02040503050406030204" pitchFamily="18" charset="0"/>
                                    </a:rPr>
                                    <m:t>2</m:t>
                                  </m:r>
                                </m:sup>
                              </m:sSup>
                            </m:den>
                          </m:f>
                        </m:e>
                      </m:d>
                    </m:oMath>
                    <m:oMath xmlns:m="http://schemas.openxmlformats.org/officeDocument/2006/math">
                      <m:f>
                        <m:fPr>
                          <m:ctrlPr>
                            <a:rPr lang="en-US" altLang="zh-TW" sz="1600" i="1">
                              <a:latin typeface="Cambria Math" panose="02040503050406030204" pitchFamily="18" charset="0"/>
                            </a:rPr>
                          </m:ctrlPr>
                        </m:fPr>
                        <m:num>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𝑤</m:t>
                              </m:r>
                            </m:e>
                          </m:acc>
                          <m:r>
                            <a:rPr lang="en-US" altLang="zh-TW" sz="1600" i="1">
                              <a:latin typeface="Cambria Math" panose="02040503050406030204" pitchFamily="18" charset="0"/>
                            </a:rPr>
                            <m:t>′</m:t>
                          </m:r>
                        </m:num>
                        <m:den>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𝑡</m:t>
                              </m:r>
                            </m:e>
                          </m:acc>
                        </m:den>
                      </m:f>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𝑈</m:t>
                          </m:r>
                        </m:e>
                      </m:acc>
                      <m:f>
                        <m:fPr>
                          <m:ctrlPr>
                            <a:rPr lang="en-US" altLang="zh-TW" sz="1600" i="1">
                              <a:latin typeface="Cambria Math" panose="02040503050406030204" pitchFamily="18" charset="0"/>
                            </a:rPr>
                          </m:ctrlPr>
                        </m:fPr>
                        <m:num>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𝑤</m:t>
                              </m:r>
                            </m:e>
                          </m:acc>
                          <m:r>
                            <a:rPr lang="en-US" altLang="zh-TW" sz="1600" i="1">
                              <a:latin typeface="Cambria Math" panose="02040503050406030204" pitchFamily="18" charset="0"/>
                            </a:rPr>
                            <m:t>′</m:t>
                          </m:r>
                        </m:num>
                        <m:den>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𝑥</m:t>
                              </m:r>
                            </m:e>
                          </m:acc>
                        </m:den>
                      </m:f>
                      <m:r>
                        <a:rPr lang="en-US" altLang="zh-TW" sz="1600" i="1">
                          <a:latin typeface="Cambria Math" panose="02040503050406030204" pitchFamily="18" charset="0"/>
                        </a:rPr>
                        <m:t>=−</m:t>
                      </m:r>
                      <m:f>
                        <m:fPr>
                          <m:ctrlPr>
                            <a:rPr lang="en-US" altLang="zh-TW" sz="1600" i="1">
                              <a:latin typeface="Cambria Math" panose="02040503050406030204" pitchFamily="18" charset="0"/>
                            </a:rPr>
                          </m:ctrlPr>
                        </m:fPr>
                        <m:num>
                          <m:r>
                            <a:rPr lang="en-US" altLang="zh-TW" sz="1600" i="1">
                              <a:latin typeface="Cambria Math" panose="02040503050406030204" pitchFamily="18" charset="0"/>
                            </a:rPr>
                            <m:t>1</m:t>
                          </m:r>
                        </m:num>
                        <m:den>
                          <m:r>
                            <a:rPr lang="en-US" altLang="zh-TW" sz="1600" i="1">
                              <a:latin typeface="Cambria Math" panose="02040503050406030204" pitchFamily="18" charset="0"/>
                            </a:rPr>
                            <m:t>𝜌</m:t>
                          </m:r>
                        </m:den>
                      </m:f>
                      <m:f>
                        <m:fPr>
                          <m:ctrlPr>
                            <a:rPr lang="en-US" altLang="zh-TW" sz="1600" i="1">
                              <a:latin typeface="Cambria Math" panose="02040503050406030204" pitchFamily="18" charset="0"/>
                            </a:rPr>
                          </m:ctrlPr>
                        </m:fPr>
                        <m:num>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𝑝</m:t>
                              </m:r>
                            </m:e>
                          </m:acc>
                          <m:r>
                            <a:rPr lang="en-US" altLang="zh-TW" sz="1600" b="0" i="1" smtClean="0">
                              <a:latin typeface="Cambria Math" panose="02040503050406030204" pitchFamily="18" charset="0"/>
                            </a:rPr>
                            <m:t>′</m:t>
                          </m:r>
                        </m:num>
                        <m:den>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𝑧</m:t>
                              </m:r>
                            </m:e>
                          </m:acc>
                        </m:den>
                      </m:f>
                      <m:r>
                        <a:rPr lang="en-US" altLang="zh-TW" sz="1600" i="1">
                          <a:latin typeface="Cambria Math" panose="02040503050406030204" pitchFamily="18" charset="0"/>
                        </a:rPr>
                        <m:t>+</m:t>
                      </m:r>
                      <m:r>
                        <a:rPr lang="en-US" altLang="zh-TW" sz="1600" i="1">
                          <a:latin typeface="Cambria Math" panose="02040503050406030204" pitchFamily="18" charset="0"/>
                        </a:rPr>
                        <m:t>𝜈</m:t>
                      </m:r>
                      <m:d>
                        <m:dPr>
                          <m:ctrlPr>
                            <a:rPr lang="en-US" altLang="zh-TW" sz="1600" i="1">
                              <a:latin typeface="Cambria Math" panose="02040503050406030204" pitchFamily="18" charset="0"/>
                            </a:rPr>
                          </m:ctrlPr>
                        </m:dPr>
                        <m:e>
                          <m:f>
                            <m:fPr>
                              <m:ctrlPr>
                                <a:rPr lang="en-US" altLang="zh-TW" sz="1600" i="1">
                                  <a:latin typeface="Cambria Math" panose="02040503050406030204" pitchFamily="18" charset="0"/>
                                </a:rPr>
                              </m:ctrlPr>
                            </m:fPr>
                            <m:num>
                              <m:sSup>
                                <m:sSupPr>
                                  <m:ctrlPr>
                                    <a:rPr lang="en-US" altLang="zh-TW" sz="1600" i="1">
                                      <a:latin typeface="Cambria Math" panose="02040503050406030204" pitchFamily="18" charset="0"/>
                                    </a:rPr>
                                  </m:ctrlPr>
                                </m:sSupPr>
                                <m:e>
                                  <m:r>
                                    <a:rPr lang="en-US" altLang="zh-TW" sz="1600" i="1">
                                      <a:latin typeface="Cambria Math" panose="02040503050406030204" pitchFamily="18" charset="0"/>
                                    </a:rPr>
                                    <m:t>𝜕</m:t>
                                  </m:r>
                                </m:e>
                                <m:sup>
                                  <m:r>
                                    <a:rPr lang="en-US" altLang="zh-TW" sz="1600" i="1">
                                      <a:latin typeface="Cambria Math" panose="02040503050406030204" pitchFamily="18" charset="0"/>
                                    </a:rPr>
                                    <m:t>2</m:t>
                                  </m:r>
                                </m:sup>
                              </m:sSup>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𝑤</m:t>
                                  </m:r>
                                </m:e>
                              </m:acc>
                              <m:r>
                                <a:rPr lang="en-US" altLang="zh-TW" sz="1600" i="1">
                                  <a:latin typeface="Cambria Math" panose="02040503050406030204" pitchFamily="18" charset="0"/>
                                </a:rPr>
                                <m:t>′</m:t>
                              </m:r>
                            </m:num>
                            <m:den>
                              <m:r>
                                <a:rPr lang="en-US" altLang="zh-TW" sz="1600" i="1">
                                  <a:latin typeface="Cambria Math" panose="02040503050406030204" pitchFamily="18" charset="0"/>
                                </a:rPr>
                                <m:t>𝜕</m:t>
                              </m:r>
                              <m:sSup>
                                <m:sSupPr>
                                  <m:ctrlPr>
                                    <a:rPr lang="en-US" altLang="zh-TW" sz="1600" i="1">
                                      <a:latin typeface="Cambria Math" panose="02040503050406030204" pitchFamily="18" charset="0"/>
                                    </a:rPr>
                                  </m:ctrlPr>
                                </m:sSupPr>
                                <m:e>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𝑥</m:t>
                                      </m:r>
                                    </m:e>
                                  </m:acc>
                                </m:e>
                                <m:sup>
                                  <m:r>
                                    <a:rPr lang="en-US" altLang="zh-TW" sz="1600" i="1">
                                      <a:latin typeface="Cambria Math" panose="02040503050406030204" pitchFamily="18" charset="0"/>
                                    </a:rPr>
                                    <m:t>2</m:t>
                                  </m:r>
                                </m:sup>
                              </m:sSup>
                            </m:den>
                          </m:f>
                          <m:r>
                            <a:rPr lang="en-US" altLang="zh-TW" sz="1600" i="1">
                              <a:latin typeface="Cambria Math" panose="02040503050406030204" pitchFamily="18" charset="0"/>
                            </a:rPr>
                            <m:t>+</m:t>
                          </m:r>
                          <m:f>
                            <m:fPr>
                              <m:ctrlPr>
                                <a:rPr lang="en-US" altLang="zh-TW" sz="1600" i="1">
                                  <a:latin typeface="Cambria Math" panose="02040503050406030204" pitchFamily="18" charset="0"/>
                                </a:rPr>
                              </m:ctrlPr>
                            </m:fPr>
                            <m:num>
                              <m:sSup>
                                <m:sSupPr>
                                  <m:ctrlPr>
                                    <a:rPr lang="en-US" altLang="zh-TW" sz="1600" i="1">
                                      <a:latin typeface="Cambria Math" panose="02040503050406030204" pitchFamily="18" charset="0"/>
                                    </a:rPr>
                                  </m:ctrlPr>
                                </m:sSupPr>
                                <m:e>
                                  <m:r>
                                    <a:rPr lang="en-US" altLang="zh-TW" sz="1600" i="1">
                                      <a:latin typeface="Cambria Math" panose="02040503050406030204" pitchFamily="18" charset="0"/>
                                    </a:rPr>
                                    <m:t>𝜕</m:t>
                                  </m:r>
                                </m:e>
                                <m:sup>
                                  <m:r>
                                    <a:rPr lang="en-US" altLang="zh-TW" sz="1600" i="1">
                                      <a:latin typeface="Cambria Math" panose="02040503050406030204" pitchFamily="18" charset="0"/>
                                    </a:rPr>
                                    <m:t>2</m:t>
                                  </m:r>
                                </m:sup>
                              </m:sSup>
                              <m:sSup>
                                <m:sSupPr>
                                  <m:ctrlPr>
                                    <a:rPr lang="en-US" altLang="zh-TW" sz="1600" i="1">
                                      <a:latin typeface="Cambria Math" panose="02040503050406030204" pitchFamily="18" charset="0"/>
                                    </a:rPr>
                                  </m:ctrlPr>
                                </m:sSupPr>
                                <m:e>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𝑤</m:t>
                                      </m:r>
                                    </m:e>
                                  </m:acc>
                                </m:e>
                                <m:sup>
                                  <m:r>
                                    <a:rPr lang="en-US" altLang="zh-TW" sz="1600" i="1">
                                      <a:latin typeface="Cambria Math" panose="02040503050406030204" pitchFamily="18" charset="0"/>
                                    </a:rPr>
                                    <m:t>′</m:t>
                                  </m:r>
                                </m:sup>
                              </m:sSup>
                            </m:num>
                            <m:den>
                              <m:r>
                                <a:rPr lang="en-US" altLang="zh-TW" sz="1600" i="1">
                                  <a:latin typeface="Cambria Math" panose="02040503050406030204" pitchFamily="18" charset="0"/>
                                </a:rPr>
                                <m:t>𝜕</m:t>
                              </m:r>
                              <m:sSup>
                                <m:sSupPr>
                                  <m:ctrlPr>
                                    <a:rPr lang="en-US" altLang="zh-TW" sz="1600" i="1">
                                      <a:latin typeface="Cambria Math" panose="02040503050406030204" pitchFamily="18" charset="0"/>
                                    </a:rPr>
                                  </m:ctrlPr>
                                </m:sSupPr>
                                <m:e>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𝑧</m:t>
                                      </m:r>
                                    </m:e>
                                  </m:acc>
                                </m:e>
                                <m:sup>
                                  <m:r>
                                    <a:rPr lang="en-US" altLang="zh-TW" sz="1600" i="1">
                                      <a:latin typeface="Cambria Math" panose="02040503050406030204" pitchFamily="18" charset="0"/>
                                    </a:rPr>
                                    <m:t>2</m:t>
                                  </m:r>
                                </m:sup>
                              </m:sSup>
                            </m:den>
                          </m:f>
                        </m:e>
                      </m:d>
                    </m:oMath>
                  </m:oMathPara>
                </a14:m>
                <a:endParaRPr lang="zh-TW" altLang="en-US" sz="1600" dirty="0"/>
              </a:p>
            </p:txBody>
          </p:sp>
        </mc:Choice>
        <mc:Fallback xmlns="">
          <p:sp>
            <p:nvSpPr>
              <p:cNvPr id="6" name="文字方塊 5">
                <a:extLst>
                  <a:ext uri="{FF2B5EF4-FFF2-40B4-BE49-F238E27FC236}">
                    <a16:creationId xmlns:a16="http://schemas.microsoft.com/office/drawing/2014/main" id="{52ACD444-C5E9-4F06-A9FE-C90DE288BB11}"/>
                  </a:ext>
                </a:extLst>
              </p:cNvPr>
              <p:cNvSpPr txBox="1">
                <a:spLocks noRot="1" noChangeAspect="1" noMove="1" noResize="1" noEditPoints="1" noAdjustHandles="1" noChangeArrowheads="1" noChangeShapeType="1" noTextEdit="1"/>
              </p:cNvSpPr>
              <p:nvPr/>
            </p:nvSpPr>
            <p:spPr>
              <a:xfrm>
                <a:off x="1120795" y="3924054"/>
                <a:ext cx="4689617" cy="2015936"/>
              </a:xfrm>
              <a:prstGeom prst="rect">
                <a:avLst/>
              </a:prstGeom>
              <a:blipFill>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362728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99479D-82D0-486C-8282-2665CA299C85}"/>
              </a:ext>
            </a:extLst>
          </p:cNvPr>
          <p:cNvSpPr>
            <a:spLocks noGrp="1"/>
          </p:cNvSpPr>
          <p:nvPr>
            <p:ph type="title"/>
          </p:nvPr>
        </p:nvSpPr>
        <p:spPr/>
        <p:txBody>
          <a:bodyPr/>
          <a:lstStyle/>
          <a:p>
            <a:r>
              <a:rPr lang="en-US" altLang="zh-TW" dirty="0"/>
              <a:t>Governing equations</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530F256A-FD7D-4C27-AFF1-E82798CB36EC}"/>
                  </a:ext>
                </a:extLst>
              </p:cNvPr>
              <p:cNvSpPr>
                <a:spLocks noGrp="1"/>
              </p:cNvSpPr>
              <p:nvPr>
                <p:ph idx="1"/>
              </p:nvPr>
            </p:nvSpPr>
            <p:spPr>
              <a:xfrm>
                <a:off x="838200" y="749480"/>
                <a:ext cx="10515600" cy="5975936"/>
              </a:xfrm>
            </p:spPr>
            <p:txBody>
              <a:bodyPr/>
              <a:lstStyle/>
              <a:p>
                <a:pPr marL="285750" indent="-285750">
                  <a:buFont typeface="Arial" panose="020B0604020202020204" pitchFamily="34" charset="0"/>
                  <a:buChar char="•"/>
                </a:pPr>
                <a:r>
                  <a:rPr lang="en-US" altLang="zh-TW" dirty="0"/>
                  <a:t>By eliminating the pressure terms in the </a:t>
                </a:r>
                <a:r>
                  <a:rPr lang="en-US" altLang="zh-TW" dirty="0" err="1"/>
                  <a:t>Navier</a:t>
                </a:r>
                <a:r>
                  <a:rPr lang="en-US" altLang="zh-TW" dirty="0"/>
                  <a:t>-Stokes equations,</a:t>
                </a:r>
                <a:br>
                  <a:rPr lang="en-US" altLang="zh-TW" dirty="0"/>
                </a:br>
                <a:endParaRPr lang="en-US" altLang="zh-TW" dirty="0"/>
              </a:p>
              <a:p>
                <a:pPr marL="285750" indent="-285750">
                  <a:buFont typeface="Arial" panose="020B0604020202020204" pitchFamily="34" charset="0"/>
                  <a:buChar char="•"/>
                </a:pPr>
                <a:endParaRPr lang="en-US" altLang="zh-TW" sz="1600" dirty="0"/>
              </a:p>
              <a:p>
                <a:pPr marL="285750" indent="-285750">
                  <a:buFont typeface="Arial" panose="020B0604020202020204" pitchFamily="34" charset="0"/>
                  <a:buChar char="•"/>
                </a:pPr>
                <a:r>
                  <a:rPr lang="en-US" altLang="zh-TW" sz="1600" dirty="0"/>
                  <a:t>The velocities can be replaced by defining a </a:t>
                </a:r>
                <a:r>
                  <a:rPr lang="en-US" altLang="zh-TW" sz="1600" b="1" dirty="0"/>
                  <a:t>streamfunction </a:t>
                </a:r>
                <a14:m>
                  <m:oMath xmlns:m="http://schemas.openxmlformats.org/officeDocument/2006/math">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𝜓</m:t>
                        </m:r>
                      </m:e>
                    </m:acc>
                  </m:oMath>
                </a14:m>
                <a:r>
                  <a:rPr lang="en-US" altLang="zh-TW" sz="1600" dirty="0"/>
                  <a:t>, which automatically satisfies the continuity condition. The streamfunction is then expanded using the </a:t>
                </a:r>
                <a:r>
                  <a:rPr lang="en-US" altLang="zh-TW" sz="1600" b="1" dirty="0"/>
                  <a:t>normal mode method</a:t>
                </a:r>
                <a:r>
                  <a:rPr lang="en-US" altLang="zh-TW" sz="1600" dirty="0"/>
                  <a:t>:</a:t>
                </a:r>
                <a:endParaRPr lang="en-US" altLang="zh-TW" sz="1600" dirty="0">
                  <a:ea typeface="微軟正黑體" panose="020B0604030504040204" pitchFamily="34" charset="-120"/>
                </a:endParaRPr>
              </a:p>
              <a:p>
                <a:pPr marL="285750" indent="-285750">
                  <a:buFont typeface="Arial" panose="020B0604020202020204" pitchFamily="34" charset="0"/>
                  <a:buChar char="•"/>
                </a:pPr>
                <a:endParaRPr lang="en-US" altLang="zh-TW" sz="1600" dirty="0">
                  <a:ea typeface="微軟正黑體" panose="020B0604030504040204" pitchFamily="34" charset="-120"/>
                </a:endParaRPr>
              </a:p>
              <a:p>
                <a:pPr marL="285750" indent="-285750">
                  <a:buFont typeface="Arial" panose="020B0604020202020204" pitchFamily="34" charset="0"/>
                  <a:buChar char="•"/>
                </a:pPr>
                <a:endParaRPr lang="en-US" altLang="zh-TW" sz="1600" dirty="0">
                  <a:ea typeface="微軟正黑體" panose="020B0604030504040204" pitchFamily="34" charset="-120"/>
                </a:endParaRPr>
              </a:p>
              <a:p>
                <a:pPr marL="285750" indent="-285750">
                  <a:buFont typeface="Arial" panose="020B0604020202020204" pitchFamily="34" charset="0"/>
                  <a:buChar char="•"/>
                </a:pPr>
                <a:endParaRPr lang="en-US" altLang="zh-TW" sz="1600" dirty="0">
                  <a:ea typeface="微軟正黑體" panose="020B0604030504040204" pitchFamily="34" charset="-120"/>
                </a:endParaRPr>
              </a:p>
              <a:p>
                <a:pPr marL="285750" indent="-285750">
                  <a:lnSpc>
                    <a:spcPts val="1500"/>
                  </a:lnSpc>
                  <a:buFont typeface="Arial" panose="020B0604020202020204" pitchFamily="34" charset="0"/>
                  <a:buChar char="•"/>
                </a:pPr>
                <a:endParaRPr lang="en-US" altLang="zh-TW" sz="1400" dirty="0">
                  <a:ea typeface="微軟正黑體" panose="020B0604030504040204" pitchFamily="34" charset="-120"/>
                </a:endParaRPr>
              </a:p>
              <a:p>
                <a:pPr marL="285750" indent="-285750">
                  <a:buFont typeface="Arial" panose="020B0604020202020204" pitchFamily="34" charset="0"/>
                  <a:buChar char="•"/>
                </a:pPr>
                <a:r>
                  <a:rPr lang="en-US" altLang="zh-TW" sz="1600" dirty="0"/>
                  <a:t>After nondimensionalizing, the equation became the </a:t>
                </a:r>
                <a:r>
                  <a:rPr lang="en-US" altLang="zh-TW" sz="1600" b="1" dirty="0">
                    <a:ea typeface="微軟正黑體" panose="020B0604030504040204" pitchFamily="34" charset="-120"/>
                  </a:rPr>
                  <a:t>Orr-Sommerfeld equation </a:t>
                </a:r>
                <a:r>
                  <a:rPr lang="en-US" altLang="zh-TW" sz="1600" dirty="0">
                    <a:solidFill>
                      <a:schemeClr val="bg1">
                        <a:lumMod val="65000"/>
                      </a:schemeClr>
                    </a:solidFill>
                    <a:ea typeface="微軟正黑體" panose="020B0604030504040204" pitchFamily="34" charset="-120"/>
                  </a:rPr>
                  <a:t>(</a:t>
                </a:r>
                <a:r>
                  <a:rPr lang="en-US" altLang="zh-TW" sz="1600" b="1" dirty="0">
                    <a:solidFill>
                      <a:schemeClr val="bg1">
                        <a:lumMod val="65000"/>
                      </a:schemeClr>
                    </a:solidFill>
                    <a:ea typeface="微軟正黑體" panose="020B0604030504040204" pitchFamily="34" charset="-120"/>
                  </a:rPr>
                  <a:t>Rayleigh equation</a:t>
                </a:r>
                <a:r>
                  <a:rPr lang="en-US" altLang="zh-TW" sz="1600" dirty="0">
                    <a:solidFill>
                      <a:schemeClr val="bg1">
                        <a:lumMod val="65000"/>
                      </a:schemeClr>
                    </a:solidFill>
                    <a:ea typeface="微軟正黑體" panose="020B0604030504040204" pitchFamily="34" charset="-120"/>
                  </a:rPr>
                  <a:t> for inviscid case)</a:t>
                </a:r>
                <a:r>
                  <a:rPr lang="en-US" altLang="zh-TW" sz="1600" dirty="0">
                    <a:ea typeface="微軟正黑體" panose="020B0604030504040204" pitchFamily="34" charset="-120"/>
                  </a:rPr>
                  <a:t>.</a:t>
                </a:r>
              </a:p>
              <a:p>
                <a:pPr marL="285750" indent="-285750">
                  <a:buFont typeface="Arial" panose="020B0604020202020204" pitchFamily="34" charset="0"/>
                  <a:buChar char="•"/>
                </a:pPr>
                <a:endParaRPr lang="en-US" altLang="zh-TW" sz="1600" dirty="0">
                  <a:solidFill>
                    <a:schemeClr val="bg1">
                      <a:lumMod val="65000"/>
                    </a:schemeClr>
                  </a:solidFill>
                </a:endParaRPr>
              </a:p>
            </p:txBody>
          </p:sp>
        </mc:Choice>
        <mc:Fallback>
          <p:sp>
            <p:nvSpPr>
              <p:cNvPr id="3" name="內容版面配置區 2">
                <a:extLst>
                  <a:ext uri="{FF2B5EF4-FFF2-40B4-BE49-F238E27FC236}">
                    <a16:creationId xmlns:a16="http://schemas.microsoft.com/office/drawing/2014/main" id="{530F256A-FD7D-4C27-AFF1-E82798CB36EC}"/>
                  </a:ext>
                </a:extLst>
              </p:cNvPr>
              <p:cNvSpPr>
                <a:spLocks noGrp="1" noRot="1" noChangeAspect="1" noMove="1" noResize="1" noEditPoints="1" noAdjustHandles="1" noChangeArrowheads="1" noChangeShapeType="1" noTextEdit="1"/>
              </p:cNvSpPr>
              <p:nvPr>
                <p:ph idx="1"/>
              </p:nvPr>
            </p:nvSpPr>
            <p:spPr>
              <a:xfrm>
                <a:off x="838200" y="749480"/>
                <a:ext cx="10515600" cy="5975936"/>
              </a:xfrm>
              <a:blipFill>
                <a:blip r:embed="rId2"/>
                <a:stretch>
                  <a:fillRect l="-232" r="-5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17602644-8A70-45DC-B09C-414ADE2E7B46}"/>
                  </a:ext>
                </a:extLst>
              </p:cNvPr>
              <p:cNvSpPr txBox="1"/>
              <p:nvPr/>
            </p:nvSpPr>
            <p:spPr>
              <a:xfrm>
                <a:off x="838200" y="3104503"/>
                <a:ext cx="4779673" cy="1823576"/>
              </a:xfrm>
              <a:prstGeom prst="rect">
                <a:avLst/>
              </a:prstGeom>
              <a:noFill/>
            </p:spPr>
            <p:txBody>
              <a:bodyPr wrap="square" rtlCol="0">
                <a:spAutoFit/>
              </a:bodyPr>
              <a:lstStyle/>
              <a:p>
                <a:pPr>
                  <a:lnSpc>
                    <a:spcPts val="4500"/>
                  </a:lnSpc>
                </a:pPr>
                <a14:m>
                  <m:oMathPara xmlns:m="http://schemas.openxmlformats.org/officeDocument/2006/math">
                    <m:oMathParaPr>
                      <m:jc m:val="centerGroup"/>
                    </m:oMathParaPr>
                    <m:oMath xmlns:m="http://schemas.openxmlformats.org/officeDocument/2006/math">
                      <m:acc>
                        <m:accPr>
                          <m:chr m:val="̃"/>
                          <m:ctrlPr>
                            <a:rPr lang="en-US" altLang="zh-TW" sz="1600" i="1" smtClean="0">
                              <a:latin typeface="Cambria Math" panose="02040503050406030204" pitchFamily="18" charset="0"/>
                            </a:rPr>
                          </m:ctrlPr>
                        </m:accPr>
                        <m:e>
                          <m:r>
                            <a:rPr lang="en-US" altLang="zh-TW" sz="1600" b="0" i="1" smtClean="0">
                              <a:latin typeface="Cambria Math" panose="02040503050406030204" pitchFamily="18" charset="0"/>
                            </a:rPr>
                            <m:t>𝜓</m:t>
                          </m:r>
                        </m:e>
                      </m:acc>
                      <m:d>
                        <m:dPr>
                          <m:ctrlPr>
                            <a:rPr lang="en-US" altLang="zh-TW" sz="1600" i="1">
                              <a:latin typeface="Cambria Math" panose="02040503050406030204" pitchFamily="18" charset="0"/>
                            </a:rPr>
                          </m:ctrlPr>
                        </m:dPr>
                        <m:e>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𝑥</m:t>
                              </m:r>
                            </m:e>
                          </m:acc>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𝑧</m:t>
                              </m:r>
                            </m:e>
                          </m:acc>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𝑡</m:t>
                              </m:r>
                            </m:e>
                          </m:acc>
                        </m:e>
                      </m:d>
                      <m:r>
                        <a:rPr lang="en-US" altLang="zh-TW" sz="1600" i="1">
                          <a:latin typeface="Cambria Math" panose="02040503050406030204" pitchFamily="18" charset="0"/>
                        </a:rPr>
                        <m:t>=</m:t>
                      </m:r>
                      <m:acc>
                        <m:accPr>
                          <m:chr m:val="̃"/>
                          <m:ctrlPr>
                            <a:rPr lang="en-US" altLang="zh-TW" sz="1600" i="1" smtClean="0">
                              <a:latin typeface="Cambria Math" panose="02040503050406030204" pitchFamily="18" charset="0"/>
                            </a:rPr>
                          </m:ctrlPr>
                        </m:accPr>
                        <m:e>
                          <m:r>
                            <a:rPr lang="en-US" altLang="zh-TW" sz="1600" i="1">
                              <a:latin typeface="Cambria Math" panose="02040503050406030204" pitchFamily="18" charset="0"/>
                            </a:rPr>
                            <m:t>𝜙</m:t>
                          </m:r>
                        </m:e>
                      </m:acc>
                      <m:d>
                        <m:dPr>
                          <m:ctrlPr>
                            <a:rPr lang="zh-TW" altLang="zh-TW" sz="1600" i="1">
                              <a:latin typeface="Cambria Math" panose="02040503050406030204" pitchFamily="18" charset="0"/>
                            </a:rPr>
                          </m:ctrlPr>
                        </m:dPr>
                        <m:e>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𝑧</m:t>
                              </m:r>
                            </m:e>
                          </m:acc>
                        </m:e>
                      </m:d>
                      <m:sSup>
                        <m:sSupPr>
                          <m:ctrlPr>
                            <a:rPr lang="zh-TW" altLang="zh-TW" sz="1600" i="1">
                              <a:latin typeface="Cambria Math" panose="02040503050406030204" pitchFamily="18" charset="0"/>
                            </a:rPr>
                          </m:ctrlPr>
                        </m:sSupPr>
                        <m:e>
                          <m:r>
                            <a:rPr lang="en-US" altLang="zh-TW" sz="1600" i="1">
                              <a:latin typeface="Cambria Math" panose="02040503050406030204" pitchFamily="18" charset="0"/>
                            </a:rPr>
                            <m:t>𝑒</m:t>
                          </m:r>
                        </m:e>
                        <m:sup>
                          <m:r>
                            <a:rPr lang="en-US" altLang="zh-TW" sz="1600" i="1">
                              <a:latin typeface="Cambria Math" panose="02040503050406030204" pitchFamily="18" charset="0"/>
                            </a:rPr>
                            <m:t>𝑖</m:t>
                          </m:r>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𝑘</m:t>
                              </m:r>
                            </m:e>
                          </m:acc>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𝑥</m:t>
                              </m:r>
                            </m:e>
                          </m:acc>
                          <m:r>
                            <a:rPr lang="en-US" altLang="zh-TW" sz="1600" i="1">
                              <a:latin typeface="Cambria Math" panose="02040503050406030204" pitchFamily="18" charset="0"/>
                            </a:rPr>
                            <m:t>−</m:t>
                          </m:r>
                          <m:acc>
                            <m:accPr>
                              <m:chr m:val="̃"/>
                              <m:ctrlPr>
                                <a:rPr lang="en-US" altLang="zh-TW" sz="1600" i="1" smtClean="0">
                                  <a:latin typeface="Cambria Math" panose="02040503050406030204" pitchFamily="18" charset="0"/>
                                </a:rPr>
                              </m:ctrlPr>
                            </m:accPr>
                            <m:e>
                              <m:r>
                                <a:rPr lang="en-US" altLang="zh-TW" sz="1600" i="1">
                                  <a:latin typeface="Cambria Math" panose="02040503050406030204" pitchFamily="18" charset="0"/>
                                </a:rPr>
                                <m:t>𝜔</m:t>
                              </m:r>
                            </m:e>
                          </m:acc>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𝑡</m:t>
                              </m:r>
                            </m:e>
                          </m:acc>
                          <m:r>
                            <a:rPr lang="en-US" altLang="zh-TW" sz="1600" i="1">
                              <a:latin typeface="Cambria Math" panose="02040503050406030204" pitchFamily="18" charset="0"/>
                            </a:rPr>
                            <m:t>)</m:t>
                          </m:r>
                        </m:sup>
                      </m:sSup>
                    </m:oMath>
                    <m:oMath xmlns:m="http://schemas.openxmlformats.org/officeDocument/2006/math">
                      <m:acc>
                        <m:accPr>
                          <m:chr m:val="̃"/>
                          <m:ctrlPr>
                            <a:rPr lang="en-US" altLang="zh-TW" sz="1600" i="1" smtClean="0">
                              <a:latin typeface="Cambria Math" panose="02040503050406030204" pitchFamily="18" charset="0"/>
                            </a:rPr>
                          </m:ctrlPr>
                        </m:accPr>
                        <m:e>
                          <m:r>
                            <a:rPr lang="en-US" altLang="zh-TW" sz="1600" i="1">
                              <a:latin typeface="Cambria Math" panose="02040503050406030204" pitchFamily="18" charset="0"/>
                            </a:rPr>
                            <m:t>𝑢</m:t>
                          </m:r>
                        </m:e>
                      </m:acc>
                      <m:r>
                        <a:rPr lang="en-US" altLang="zh-TW" sz="1600" i="1">
                          <a:latin typeface="Cambria Math" panose="02040503050406030204" pitchFamily="18" charset="0"/>
                        </a:rPr>
                        <m:t>′</m:t>
                      </m:r>
                      <m:d>
                        <m:dPr>
                          <m:ctrlPr>
                            <a:rPr lang="en-US" altLang="zh-TW" sz="1600" i="1">
                              <a:latin typeface="Cambria Math" panose="02040503050406030204" pitchFamily="18" charset="0"/>
                            </a:rPr>
                          </m:ctrlPr>
                        </m:dPr>
                        <m:e>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𝑥</m:t>
                              </m:r>
                            </m:e>
                          </m:acc>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𝑧</m:t>
                              </m:r>
                            </m:e>
                          </m:acc>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𝑡</m:t>
                              </m:r>
                            </m:e>
                          </m:acc>
                        </m:e>
                      </m:d>
                      <m:r>
                        <a:rPr lang="en-US" altLang="zh-TW" sz="1600" i="1">
                          <a:latin typeface="Cambria Math" panose="02040503050406030204" pitchFamily="18" charset="0"/>
                        </a:rPr>
                        <m:t>=</m:t>
                      </m:r>
                      <m:f>
                        <m:fPr>
                          <m:ctrlPr>
                            <a:rPr lang="en-US" altLang="zh-TW" sz="1600" i="1">
                              <a:latin typeface="Cambria Math" panose="02040503050406030204" pitchFamily="18" charset="0"/>
                            </a:rPr>
                          </m:ctrlPr>
                        </m:fPr>
                        <m:num>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𝜓</m:t>
                              </m:r>
                            </m:e>
                          </m:acc>
                          <m:d>
                            <m:dPr>
                              <m:ctrlPr>
                                <a:rPr lang="en-US" altLang="zh-TW" sz="1600" i="1">
                                  <a:latin typeface="Cambria Math" panose="02040503050406030204" pitchFamily="18" charset="0"/>
                                </a:rPr>
                              </m:ctrlPr>
                            </m:dPr>
                            <m:e>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𝑥</m:t>
                                  </m:r>
                                </m:e>
                              </m:acc>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𝑧</m:t>
                                  </m:r>
                                </m:e>
                              </m:acc>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𝑡</m:t>
                                  </m:r>
                                </m:e>
                              </m:acc>
                            </m:e>
                          </m:d>
                        </m:num>
                        <m:den>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𝑧</m:t>
                              </m:r>
                            </m:e>
                          </m:acc>
                        </m:den>
                      </m:f>
                      <m:r>
                        <a:rPr lang="en-US" altLang="zh-TW" sz="1600" i="1">
                          <a:latin typeface="Cambria Math" panose="02040503050406030204" pitchFamily="18" charset="0"/>
                        </a:rPr>
                        <m:t>=</m:t>
                      </m:r>
                      <m:f>
                        <m:fPr>
                          <m:ctrlPr>
                            <a:rPr lang="en-US" altLang="zh-TW" sz="1600" i="1">
                              <a:latin typeface="Cambria Math" panose="02040503050406030204" pitchFamily="18" charset="0"/>
                            </a:rPr>
                          </m:ctrlPr>
                        </m:fPr>
                        <m:num>
                          <m:r>
                            <a:rPr lang="en-US" altLang="zh-TW" sz="1600" b="0" i="1" smtClean="0">
                              <a:latin typeface="Cambria Math" panose="02040503050406030204" pitchFamily="18" charset="0"/>
                            </a:rPr>
                            <m:t>𝑑</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𝜙</m:t>
                              </m:r>
                            </m:e>
                          </m:acc>
                          <m:d>
                            <m:dPr>
                              <m:ctrlPr>
                                <a:rPr lang="zh-TW" altLang="zh-TW" sz="1600" i="1">
                                  <a:latin typeface="Cambria Math" panose="02040503050406030204" pitchFamily="18" charset="0"/>
                                </a:rPr>
                              </m:ctrlPr>
                            </m:dPr>
                            <m:e>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𝑧</m:t>
                                  </m:r>
                                </m:e>
                              </m:acc>
                            </m:e>
                          </m:d>
                        </m:num>
                        <m:den>
                          <m:r>
                            <a:rPr lang="en-US" altLang="zh-TW" sz="1600" i="1">
                              <a:latin typeface="Cambria Math" panose="02040503050406030204" pitchFamily="18" charset="0"/>
                            </a:rPr>
                            <m:t>𝑑</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𝑧</m:t>
                              </m:r>
                            </m:e>
                          </m:acc>
                        </m:den>
                      </m:f>
                      <m:sSup>
                        <m:sSupPr>
                          <m:ctrlPr>
                            <a:rPr lang="zh-TW" altLang="zh-TW" sz="1600" i="1">
                              <a:latin typeface="Cambria Math" panose="02040503050406030204" pitchFamily="18" charset="0"/>
                            </a:rPr>
                          </m:ctrlPr>
                        </m:sSupPr>
                        <m:e>
                          <m:r>
                            <a:rPr lang="en-US" altLang="zh-TW" sz="1600" i="1">
                              <a:latin typeface="Cambria Math" panose="02040503050406030204" pitchFamily="18" charset="0"/>
                            </a:rPr>
                            <m:t>𝑒</m:t>
                          </m:r>
                        </m:e>
                        <m:sup>
                          <m:r>
                            <a:rPr lang="en-US" altLang="zh-TW" sz="1600" i="1">
                              <a:latin typeface="Cambria Math" panose="02040503050406030204" pitchFamily="18" charset="0"/>
                            </a:rPr>
                            <m:t>𝑖</m:t>
                          </m:r>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𝑘</m:t>
                              </m:r>
                            </m:e>
                          </m:acc>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𝑥</m:t>
                              </m:r>
                            </m:e>
                          </m:acc>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𝜔</m:t>
                              </m:r>
                            </m:e>
                          </m:acc>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𝑡</m:t>
                              </m:r>
                            </m:e>
                          </m:acc>
                          <m:r>
                            <a:rPr lang="en-US" altLang="zh-TW" sz="1600" i="1">
                              <a:latin typeface="Cambria Math" panose="02040503050406030204" pitchFamily="18" charset="0"/>
                            </a:rPr>
                            <m:t>)</m:t>
                          </m:r>
                        </m:sup>
                      </m:sSup>
                    </m:oMath>
                    <m:oMath xmlns:m="http://schemas.openxmlformats.org/officeDocument/2006/math">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𝑤</m:t>
                          </m:r>
                        </m:e>
                      </m:acc>
                      <m:r>
                        <a:rPr lang="en-US" altLang="zh-TW" sz="1600" i="1">
                          <a:latin typeface="Cambria Math" panose="02040503050406030204" pitchFamily="18" charset="0"/>
                        </a:rPr>
                        <m:t>′</m:t>
                      </m:r>
                      <m:d>
                        <m:dPr>
                          <m:ctrlPr>
                            <a:rPr lang="en-US" altLang="zh-TW" sz="1600" i="1">
                              <a:latin typeface="Cambria Math" panose="02040503050406030204" pitchFamily="18" charset="0"/>
                            </a:rPr>
                          </m:ctrlPr>
                        </m:dPr>
                        <m:e>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𝑥</m:t>
                              </m:r>
                            </m:e>
                          </m:acc>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𝑧</m:t>
                              </m:r>
                            </m:e>
                          </m:acc>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𝑡</m:t>
                              </m:r>
                            </m:e>
                          </m:acc>
                        </m:e>
                      </m:d>
                      <m:r>
                        <a:rPr lang="en-US" altLang="zh-TW" sz="1600" i="1">
                          <a:latin typeface="Cambria Math" panose="02040503050406030204" pitchFamily="18" charset="0"/>
                        </a:rPr>
                        <m:t>=−</m:t>
                      </m:r>
                      <m:f>
                        <m:fPr>
                          <m:ctrlPr>
                            <a:rPr lang="en-US" altLang="zh-TW" sz="1600" i="1">
                              <a:latin typeface="Cambria Math" panose="02040503050406030204" pitchFamily="18" charset="0"/>
                            </a:rPr>
                          </m:ctrlPr>
                        </m:fPr>
                        <m:num>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𝜓</m:t>
                              </m:r>
                            </m:e>
                          </m:acc>
                          <m:d>
                            <m:dPr>
                              <m:ctrlPr>
                                <a:rPr lang="en-US" altLang="zh-TW" sz="1600" i="1">
                                  <a:latin typeface="Cambria Math" panose="02040503050406030204" pitchFamily="18" charset="0"/>
                                </a:rPr>
                              </m:ctrlPr>
                            </m:dPr>
                            <m:e>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𝑥</m:t>
                                  </m:r>
                                </m:e>
                              </m:acc>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𝑧</m:t>
                                  </m:r>
                                </m:e>
                              </m:acc>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𝑡</m:t>
                                  </m:r>
                                </m:e>
                              </m:acc>
                            </m:e>
                          </m:d>
                        </m:num>
                        <m:den>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𝑥</m:t>
                              </m:r>
                            </m:e>
                          </m:acc>
                        </m:den>
                      </m:f>
                      <m:r>
                        <a:rPr lang="en-US" altLang="zh-TW" sz="1600" i="1">
                          <a:latin typeface="Cambria Math" panose="02040503050406030204" pitchFamily="18" charset="0"/>
                        </a:rPr>
                        <m:t>=−</m:t>
                      </m:r>
                      <m:r>
                        <a:rPr lang="en-US" altLang="zh-TW" sz="1600" i="1">
                          <a:latin typeface="Cambria Math" panose="02040503050406030204" pitchFamily="18" charset="0"/>
                        </a:rPr>
                        <m:t>𝑖</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𝑘</m:t>
                          </m:r>
                        </m:e>
                      </m:acc>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𝜙</m:t>
                          </m:r>
                        </m:e>
                      </m:acc>
                      <m:d>
                        <m:dPr>
                          <m:ctrlPr>
                            <a:rPr lang="zh-TW" altLang="zh-TW" sz="1600" i="1">
                              <a:latin typeface="Cambria Math" panose="02040503050406030204" pitchFamily="18" charset="0"/>
                            </a:rPr>
                          </m:ctrlPr>
                        </m:dPr>
                        <m:e>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𝑧</m:t>
                              </m:r>
                            </m:e>
                          </m:acc>
                        </m:e>
                      </m:d>
                      <m:sSup>
                        <m:sSupPr>
                          <m:ctrlPr>
                            <a:rPr lang="zh-TW" altLang="zh-TW" sz="1600" i="1">
                              <a:latin typeface="Cambria Math" panose="02040503050406030204" pitchFamily="18" charset="0"/>
                            </a:rPr>
                          </m:ctrlPr>
                        </m:sSupPr>
                        <m:e>
                          <m:r>
                            <a:rPr lang="en-US" altLang="zh-TW" sz="1600" i="1">
                              <a:latin typeface="Cambria Math" panose="02040503050406030204" pitchFamily="18" charset="0"/>
                            </a:rPr>
                            <m:t>𝑒</m:t>
                          </m:r>
                        </m:e>
                        <m:sup>
                          <m:r>
                            <a:rPr lang="en-US" altLang="zh-TW" sz="1600" i="1">
                              <a:latin typeface="Cambria Math" panose="02040503050406030204" pitchFamily="18" charset="0"/>
                            </a:rPr>
                            <m:t>𝑖</m:t>
                          </m:r>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𝑘</m:t>
                              </m:r>
                            </m:e>
                          </m:acc>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𝑥</m:t>
                              </m:r>
                            </m:e>
                          </m:acc>
                          <m:r>
                            <a:rPr lang="en-US" altLang="zh-TW" sz="1600" i="1">
                              <a:latin typeface="Cambria Math" panose="02040503050406030204" pitchFamily="18" charset="0"/>
                            </a:rPr>
                            <m:t>−</m:t>
                          </m:r>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𝜔</m:t>
                              </m:r>
                            </m:e>
                          </m:acc>
                          <m:acc>
                            <m:accPr>
                              <m:chr m:val="̃"/>
                              <m:ctrlPr>
                                <a:rPr lang="en-US" altLang="zh-TW" sz="1600" i="1">
                                  <a:latin typeface="Cambria Math" panose="02040503050406030204" pitchFamily="18" charset="0"/>
                                </a:rPr>
                              </m:ctrlPr>
                            </m:accPr>
                            <m:e>
                              <m:r>
                                <a:rPr lang="en-US" altLang="zh-TW" sz="1600" i="1">
                                  <a:latin typeface="Cambria Math" panose="02040503050406030204" pitchFamily="18" charset="0"/>
                                </a:rPr>
                                <m:t>𝑡</m:t>
                              </m:r>
                            </m:e>
                          </m:acc>
                          <m:r>
                            <a:rPr lang="en-US" altLang="zh-TW" sz="1600" i="1">
                              <a:latin typeface="Cambria Math" panose="02040503050406030204" pitchFamily="18" charset="0"/>
                            </a:rPr>
                            <m:t>)</m:t>
                          </m:r>
                        </m:sup>
                      </m:sSup>
                    </m:oMath>
                  </m:oMathPara>
                </a14:m>
                <a:endParaRPr lang="en-US" altLang="zh-TW" sz="1600" dirty="0"/>
              </a:p>
            </p:txBody>
          </p:sp>
        </mc:Choice>
        <mc:Fallback>
          <p:sp>
            <p:nvSpPr>
              <p:cNvPr id="7" name="文字方塊 6">
                <a:extLst>
                  <a:ext uri="{FF2B5EF4-FFF2-40B4-BE49-F238E27FC236}">
                    <a16:creationId xmlns:a16="http://schemas.microsoft.com/office/drawing/2014/main" id="{17602644-8A70-45DC-B09C-414ADE2E7B46}"/>
                  </a:ext>
                </a:extLst>
              </p:cNvPr>
              <p:cNvSpPr txBox="1">
                <a:spLocks noRot="1" noChangeAspect="1" noMove="1" noResize="1" noEditPoints="1" noAdjustHandles="1" noChangeArrowheads="1" noChangeShapeType="1" noTextEdit="1"/>
              </p:cNvSpPr>
              <p:nvPr/>
            </p:nvSpPr>
            <p:spPr>
              <a:xfrm>
                <a:off x="838200" y="3104503"/>
                <a:ext cx="4779673" cy="182357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82911774-7F6F-477A-99BF-FABCE2FD0833}"/>
                  </a:ext>
                </a:extLst>
              </p:cNvPr>
              <p:cNvSpPr/>
              <p:nvPr/>
            </p:nvSpPr>
            <p:spPr>
              <a:xfrm>
                <a:off x="1120794" y="5839867"/>
                <a:ext cx="7735643" cy="65056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zh-TW" sz="1600" i="1" smtClean="0">
                              <a:solidFill>
                                <a:schemeClr val="bg1">
                                  <a:lumMod val="65000"/>
                                </a:schemeClr>
                              </a:solidFill>
                              <a:latin typeface="Cambria Math" panose="02040503050406030204" pitchFamily="18" charset="0"/>
                            </a:rPr>
                          </m:ctrlPr>
                        </m:fPr>
                        <m:num>
                          <m:r>
                            <a:rPr lang="en-US" altLang="zh-TW" sz="1600">
                              <a:solidFill>
                                <a:schemeClr val="bg1">
                                  <a:lumMod val="65000"/>
                                </a:schemeClr>
                              </a:solidFill>
                              <a:latin typeface="Cambria Math" panose="02040503050406030204" pitchFamily="18" charset="0"/>
                            </a:rPr>
                            <m:t>𝑖</m:t>
                          </m:r>
                        </m:num>
                        <m:den>
                          <m:r>
                            <a:rPr lang="en-US" altLang="zh-TW" sz="1600" smtClean="0">
                              <a:solidFill>
                                <a:schemeClr val="bg1">
                                  <a:lumMod val="65000"/>
                                </a:schemeClr>
                              </a:solidFill>
                              <a:latin typeface="Cambria Math" panose="02040503050406030204" pitchFamily="18" charset="0"/>
                            </a:rPr>
                            <m:t> </m:t>
                          </m:r>
                          <m:r>
                            <a:rPr lang="en-US" altLang="zh-TW" sz="1600">
                              <a:solidFill>
                                <a:schemeClr val="bg1">
                                  <a:lumMod val="65000"/>
                                </a:schemeClr>
                              </a:solidFill>
                              <a:latin typeface="Cambria Math" panose="02040503050406030204" pitchFamily="18" charset="0"/>
                            </a:rPr>
                            <m:t>𝑅</m:t>
                          </m:r>
                          <m:r>
                            <a:rPr lang="en-US" altLang="zh-TW" sz="1600" smtClean="0">
                              <a:solidFill>
                                <a:schemeClr val="bg1">
                                  <a:lumMod val="65000"/>
                                </a:schemeClr>
                              </a:solidFill>
                              <a:latin typeface="Cambria Math" panose="02040503050406030204" pitchFamily="18" charset="0"/>
                            </a:rPr>
                            <m:t>𝑒</m:t>
                          </m:r>
                        </m:den>
                      </m:f>
                      <m:f>
                        <m:fPr>
                          <m:ctrlPr>
                            <a:rPr lang="en-US" altLang="zh-TW" sz="1600" i="1">
                              <a:solidFill>
                                <a:schemeClr val="bg1">
                                  <a:lumMod val="65000"/>
                                </a:schemeClr>
                              </a:solidFill>
                              <a:latin typeface="Cambria Math" panose="02040503050406030204" pitchFamily="18" charset="0"/>
                            </a:rPr>
                          </m:ctrlPr>
                        </m:fPr>
                        <m:num>
                          <m:sSup>
                            <m:sSupPr>
                              <m:ctrlPr>
                                <a:rPr lang="en-US" altLang="zh-TW" sz="1600" i="1">
                                  <a:solidFill>
                                    <a:schemeClr val="bg1">
                                      <a:lumMod val="65000"/>
                                    </a:schemeClr>
                                  </a:solidFill>
                                  <a:latin typeface="Cambria Math" panose="02040503050406030204" pitchFamily="18" charset="0"/>
                                </a:rPr>
                              </m:ctrlPr>
                            </m:sSupPr>
                            <m:e>
                              <m:r>
                                <a:rPr lang="en-US" altLang="zh-TW" sz="1600">
                                  <a:solidFill>
                                    <a:schemeClr val="bg1">
                                      <a:lumMod val="65000"/>
                                    </a:schemeClr>
                                  </a:solidFill>
                                  <a:latin typeface="Cambria Math" panose="02040503050406030204" pitchFamily="18" charset="0"/>
                                </a:rPr>
                                <m:t>𝑑</m:t>
                              </m:r>
                            </m:e>
                            <m:sup>
                              <m:r>
                                <a:rPr lang="en-US" altLang="zh-TW" sz="1600">
                                  <a:solidFill>
                                    <a:schemeClr val="bg1">
                                      <a:lumMod val="65000"/>
                                    </a:schemeClr>
                                  </a:solidFill>
                                  <a:latin typeface="Cambria Math" panose="02040503050406030204" pitchFamily="18" charset="0"/>
                                </a:rPr>
                                <m:t>4</m:t>
                              </m:r>
                            </m:sup>
                          </m:sSup>
                          <m:r>
                            <a:rPr lang="en-US" altLang="zh-TW" sz="1600" b="0" i="1" smtClean="0">
                              <a:solidFill>
                                <a:schemeClr val="bg1">
                                  <a:lumMod val="65000"/>
                                </a:schemeClr>
                              </a:solidFill>
                              <a:latin typeface="Cambria Math" panose="02040503050406030204" pitchFamily="18" charset="0"/>
                            </a:rPr>
                            <m:t>𝜙</m:t>
                          </m:r>
                        </m:num>
                        <m:den>
                          <m:r>
                            <a:rPr lang="en-US" altLang="zh-TW" sz="1600">
                              <a:solidFill>
                                <a:schemeClr val="bg1">
                                  <a:lumMod val="65000"/>
                                </a:schemeClr>
                              </a:solidFill>
                              <a:latin typeface="Cambria Math" panose="02040503050406030204" pitchFamily="18" charset="0"/>
                            </a:rPr>
                            <m:t>𝑑</m:t>
                          </m:r>
                          <m:sSup>
                            <m:sSupPr>
                              <m:ctrlPr>
                                <a:rPr lang="en-US" altLang="zh-TW" sz="1600" i="1">
                                  <a:solidFill>
                                    <a:schemeClr val="bg1">
                                      <a:lumMod val="65000"/>
                                    </a:schemeClr>
                                  </a:solidFill>
                                  <a:latin typeface="Cambria Math" panose="02040503050406030204" pitchFamily="18" charset="0"/>
                                </a:rPr>
                              </m:ctrlPr>
                            </m:sSupPr>
                            <m:e>
                              <m:r>
                                <a:rPr lang="en-US" altLang="zh-TW" sz="1600">
                                  <a:solidFill>
                                    <a:schemeClr val="bg1">
                                      <a:lumMod val="65000"/>
                                    </a:schemeClr>
                                  </a:solidFill>
                                  <a:latin typeface="Cambria Math" panose="02040503050406030204" pitchFamily="18" charset="0"/>
                                </a:rPr>
                                <m:t>𝑧</m:t>
                              </m:r>
                            </m:e>
                            <m:sup>
                              <m:r>
                                <a:rPr lang="en-US" altLang="zh-TW" sz="1600">
                                  <a:solidFill>
                                    <a:schemeClr val="bg1">
                                      <a:lumMod val="65000"/>
                                    </a:schemeClr>
                                  </a:solidFill>
                                  <a:latin typeface="Cambria Math" panose="02040503050406030204" pitchFamily="18" charset="0"/>
                                </a:rPr>
                                <m:t>4</m:t>
                              </m:r>
                            </m:sup>
                          </m:sSup>
                        </m:den>
                      </m:f>
                      <m:r>
                        <a:rPr lang="en-US" altLang="zh-TW" sz="1600">
                          <a:latin typeface="Cambria Math" panose="02040503050406030204" pitchFamily="18" charset="0"/>
                        </a:rPr>
                        <m:t>+</m:t>
                      </m:r>
                      <m:d>
                        <m:dPr>
                          <m:ctrlPr>
                            <a:rPr lang="en-US" altLang="zh-TW" sz="1600" i="1">
                              <a:latin typeface="Cambria Math" panose="02040503050406030204" pitchFamily="18" charset="0"/>
                            </a:rPr>
                          </m:ctrlPr>
                        </m:dPr>
                        <m:e>
                          <m:r>
                            <a:rPr lang="en-US" altLang="zh-TW" sz="1600" b="0" i="1" smtClean="0">
                              <a:latin typeface="Cambria Math" panose="02040503050406030204" pitchFamily="18" charset="0"/>
                            </a:rPr>
                            <m:t>𝑘</m:t>
                          </m:r>
                          <m:r>
                            <a:rPr lang="en-US" altLang="zh-TW" sz="1600">
                              <a:latin typeface="Cambria Math" panose="02040503050406030204" pitchFamily="18" charset="0"/>
                            </a:rPr>
                            <m:t>𝑈</m:t>
                          </m:r>
                          <m:r>
                            <a:rPr lang="en-US" altLang="zh-TW" sz="1600">
                              <a:latin typeface="Cambria Math" panose="02040503050406030204" pitchFamily="18" charset="0"/>
                            </a:rPr>
                            <m:t>−</m:t>
                          </m:r>
                          <m:f>
                            <m:fPr>
                              <m:ctrlPr>
                                <a:rPr lang="en-US" altLang="zh-TW" sz="1600" i="1" smtClean="0">
                                  <a:solidFill>
                                    <a:schemeClr val="bg1">
                                      <a:lumMod val="65000"/>
                                    </a:schemeClr>
                                  </a:solidFill>
                                  <a:latin typeface="Cambria Math" panose="02040503050406030204" pitchFamily="18" charset="0"/>
                                </a:rPr>
                              </m:ctrlPr>
                            </m:fPr>
                            <m:num>
                              <m:r>
                                <a:rPr lang="en-US" altLang="zh-TW" sz="1600">
                                  <a:solidFill>
                                    <a:schemeClr val="bg1">
                                      <a:lumMod val="65000"/>
                                    </a:schemeClr>
                                  </a:solidFill>
                                  <a:latin typeface="Cambria Math" panose="02040503050406030204" pitchFamily="18" charset="0"/>
                                </a:rPr>
                                <m:t>2</m:t>
                              </m:r>
                              <m:r>
                                <a:rPr lang="en-US" altLang="zh-TW" sz="1600">
                                  <a:solidFill>
                                    <a:schemeClr val="bg1">
                                      <a:lumMod val="65000"/>
                                    </a:schemeClr>
                                  </a:solidFill>
                                  <a:latin typeface="Cambria Math" panose="02040503050406030204" pitchFamily="18" charset="0"/>
                                </a:rPr>
                                <m:t>𝑖</m:t>
                              </m:r>
                              <m:sSup>
                                <m:sSupPr>
                                  <m:ctrlPr>
                                    <a:rPr lang="en-US" altLang="zh-TW" sz="1600" i="1">
                                      <a:solidFill>
                                        <a:schemeClr val="bg1">
                                          <a:lumMod val="65000"/>
                                        </a:schemeClr>
                                      </a:solidFill>
                                      <a:latin typeface="Cambria Math" panose="02040503050406030204" pitchFamily="18" charset="0"/>
                                    </a:rPr>
                                  </m:ctrlPr>
                                </m:sSupPr>
                                <m:e>
                                  <m:r>
                                    <a:rPr lang="en-US" altLang="zh-TW" sz="1600" b="0" i="1" smtClean="0">
                                      <a:solidFill>
                                        <a:schemeClr val="bg1">
                                          <a:lumMod val="65000"/>
                                        </a:schemeClr>
                                      </a:solidFill>
                                      <a:latin typeface="Cambria Math" panose="02040503050406030204" pitchFamily="18" charset="0"/>
                                    </a:rPr>
                                    <m:t>𝑘</m:t>
                                  </m:r>
                                </m:e>
                                <m:sup>
                                  <m:r>
                                    <a:rPr lang="en-US" altLang="zh-TW" sz="1600">
                                      <a:solidFill>
                                        <a:schemeClr val="bg1">
                                          <a:lumMod val="65000"/>
                                        </a:schemeClr>
                                      </a:solidFill>
                                      <a:latin typeface="Cambria Math" panose="02040503050406030204" pitchFamily="18" charset="0"/>
                                    </a:rPr>
                                    <m:t>2</m:t>
                                  </m:r>
                                </m:sup>
                              </m:sSup>
                            </m:num>
                            <m:den>
                              <m:r>
                                <a:rPr lang="en-US" altLang="zh-TW" sz="1600">
                                  <a:solidFill>
                                    <a:schemeClr val="bg1">
                                      <a:lumMod val="65000"/>
                                    </a:schemeClr>
                                  </a:solidFill>
                                  <a:latin typeface="Cambria Math" panose="02040503050406030204" pitchFamily="18" charset="0"/>
                                </a:rPr>
                                <m:t>𝑅</m:t>
                              </m:r>
                              <m:r>
                                <a:rPr lang="en-US" altLang="zh-TW" sz="1600" smtClean="0">
                                  <a:solidFill>
                                    <a:schemeClr val="bg1">
                                      <a:lumMod val="65000"/>
                                    </a:schemeClr>
                                  </a:solidFill>
                                  <a:latin typeface="Cambria Math" panose="02040503050406030204" pitchFamily="18" charset="0"/>
                                </a:rPr>
                                <m:t>𝑒</m:t>
                              </m:r>
                            </m:den>
                          </m:f>
                        </m:e>
                      </m:d>
                      <m:f>
                        <m:fPr>
                          <m:ctrlPr>
                            <a:rPr lang="en-US" altLang="zh-TW" sz="1600" i="1">
                              <a:latin typeface="Cambria Math" panose="02040503050406030204" pitchFamily="18" charset="0"/>
                            </a:rPr>
                          </m:ctrlPr>
                        </m:fPr>
                        <m:num>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𝑑</m:t>
                              </m:r>
                            </m:e>
                            <m:sup>
                              <m:r>
                                <a:rPr lang="en-US" altLang="zh-TW" sz="1600">
                                  <a:latin typeface="Cambria Math" panose="02040503050406030204" pitchFamily="18" charset="0"/>
                                </a:rPr>
                                <m:t>2</m:t>
                              </m:r>
                            </m:sup>
                          </m:sSup>
                          <m:r>
                            <a:rPr lang="en-US" altLang="zh-TW" sz="1600" b="0" i="1" smtClean="0">
                              <a:latin typeface="Cambria Math" panose="02040503050406030204" pitchFamily="18" charset="0"/>
                            </a:rPr>
                            <m:t>𝜙</m:t>
                          </m:r>
                        </m:num>
                        <m:den>
                          <m:r>
                            <a:rPr lang="en-US" altLang="zh-TW" sz="1600">
                              <a:latin typeface="Cambria Math" panose="02040503050406030204" pitchFamily="18" charset="0"/>
                            </a:rPr>
                            <m:t>𝑑</m:t>
                          </m:r>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𝑧</m:t>
                              </m:r>
                            </m:e>
                            <m:sup>
                              <m:r>
                                <a:rPr lang="en-US" altLang="zh-TW" sz="1600">
                                  <a:latin typeface="Cambria Math" panose="02040503050406030204" pitchFamily="18" charset="0"/>
                                </a:rPr>
                                <m:t>2</m:t>
                              </m:r>
                            </m:sup>
                          </m:sSup>
                        </m:den>
                      </m:f>
                      <m:r>
                        <a:rPr lang="en-US" altLang="zh-TW" sz="1600">
                          <a:latin typeface="Cambria Math" panose="02040503050406030204" pitchFamily="18" charset="0"/>
                        </a:rPr>
                        <m:t>+</m:t>
                      </m:r>
                      <m:d>
                        <m:dPr>
                          <m:ctrlPr>
                            <a:rPr lang="en-US" altLang="zh-TW" sz="1600" i="1">
                              <a:latin typeface="Cambria Math" panose="02040503050406030204" pitchFamily="18" charset="0"/>
                            </a:rPr>
                          </m:ctrlPr>
                        </m:dPr>
                        <m:e>
                          <m:f>
                            <m:fPr>
                              <m:ctrlPr>
                                <a:rPr lang="en-US" altLang="zh-TW" sz="1600" i="1" smtClean="0">
                                  <a:solidFill>
                                    <a:schemeClr val="bg1">
                                      <a:lumMod val="65000"/>
                                    </a:schemeClr>
                                  </a:solidFill>
                                  <a:latin typeface="Cambria Math" panose="02040503050406030204" pitchFamily="18" charset="0"/>
                                </a:rPr>
                              </m:ctrlPr>
                            </m:fPr>
                            <m:num>
                              <m:r>
                                <a:rPr lang="en-US" altLang="zh-TW" sz="1600">
                                  <a:solidFill>
                                    <a:schemeClr val="bg1">
                                      <a:lumMod val="65000"/>
                                    </a:schemeClr>
                                  </a:solidFill>
                                  <a:latin typeface="Cambria Math" panose="02040503050406030204" pitchFamily="18" charset="0"/>
                                </a:rPr>
                                <m:t>𝑖</m:t>
                              </m:r>
                              <m:sSup>
                                <m:sSupPr>
                                  <m:ctrlPr>
                                    <a:rPr lang="en-US" altLang="zh-TW" sz="1600" i="1">
                                      <a:solidFill>
                                        <a:schemeClr val="bg1">
                                          <a:lumMod val="65000"/>
                                        </a:schemeClr>
                                      </a:solidFill>
                                      <a:latin typeface="Cambria Math" panose="02040503050406030204" pitchFamily="18" charset="0"/>
                                    </a:rPr>
                                  </m:ctrlPr>
                                </m:sSupPr>
                                <m:e>
                                  <m:r>
                                    <a:rPr lang="en-US" altLang="zh-TW" sz="1600" b="0" i="1" smtClean="0">
                                      <a:solidFill>
                                        <a:schemeClr val="bg1">
                                          <a:lumMod val="65000"/>
                                        </a:schemeClr>
                                      </a:solidFill>
                                      <a:latin typeface="Cambria Math" panose="02040503050406030204" pitchFamily="18" charset="0"/>
                                    </a:rPr>
                                    <m:t>𝑘</m:t>
                                  </m:r>
                                </m:e>
                                <m:sup>
                                  <m:r>
                                    <a:rPr lang="en-US" altLang="zh-TW" sz="1600">
                                      <a:solidFill>
                                        <a:schemeClr val="bg1">
                                          <a:lumMod val="65000"/>
                                        </a:schemeClr>
                                      </a:solidFill>
                                      <a:latin typeface="Cambria Math" panose="02040503050406030204" pitchFamily="18" charset="0"/>
                                    </a:rPr>
                                    <m:t>4</m:t>
                                  </m:r>
                                </m:sup>
                              </m:sSup>
                            </m:num>
                            <m:den>
                              <m:r>
                                <a:rPr lang="en-US" altLang="zh-TW" sz="1600">
                                  <a:solidFill>
                                    <a:schemeClr val="bg1">
                                      <a:lumMod val="65000"/>
                                    </a:schemeClr>
                                  </a:solidFill>
                                  <a:latin typeface="Cambria Math" panose="02040503050406030204" pitchFamily="18" charset="0"/>
                                </a:rPr>
                                <m:t>𝑅</m:t>
                              </m:r>
                              <m:r>
                                <a:rPr lang="en-US" altLang="zh-TW" sz="1600" smtClean="0">
                                  <a:solidFill>
                                    <a:schemeClr val="bg1">
                                      <a:lumMod val="65000"/>
                                    </a:schemeClr>
                                  </a:solidFill>
                                  <a:latin typeface="Cambria Math" panose="02040503050406030204" pitchFamily="18" charset="0"/>
                                </a:rPr>
                                <m:t>𝑒</m:t>
                              </m:r>
                            </m:den>
                          </m:f>
                          <m:r>
                            <a:rPr lang="en-US" altLang="zh-TW" sz="1600">
                              <a:latin typeface="Cambria Math" panose="02040503050406030204" pitchFamily="18" charset="0"/>
                            </a:rPr>
                            <m:t>−</m:t>
                          </m:r>
                          <m:sSup>
                            <m:sSupPr>
                              <m:ctrlPr>
                                <a:rPr lang="en-US" altLang="zh-TW" sz="1600" i="1">
                                  <a:latin typeface="Cambria Math" panose="02040503050406030204" pitchFamily="18" charset="0"/>
                                </a:rPr>
                              </m:ctrlPr>
                            </m:sSupPr>
                            <m:e>
                              <m:r>
                                <a:rPr lang="en-US" altLang="zh-TW" sz="1600" b="0" i="1" smtClean="0">
                                  <a:latin typeface="Cambria Math" panose="02040503050406030204" pitchFamily="18" charset="0"/>
                                </a:rPr>
                                <m:t>𝑘</m:t>
                              </m:r>
                            </m:e>
                            <m:sup>
                              <m:r>
                                <a:rPr lang="en-US" altLang="zh-TW" sz="1600">
                                  <a:latin typeface="Cambria Math" panose="02040503050406030204" pitchFamily="18" charset="0"/>
                                </a:rPr>
                                <m:t>3</m:t>
                              </m:r>
                            </m:sup>
                          </m:sSup>
                          <m:r>
                            <a:rPr lang="en-US" altLang="zh-TW" sz="1600">
                              <a:latin typeface="Cambria Math" panose="02040503050406030204" pitchFamily="18" charset="0"/>
                            </a:rPr>
                            <m:t>𝑈</m:t>
                          </m:r>
                          <m:r>
                            <a:rPr lang="en-US" altLang="zh-TW" sz="1600">
                              <a:latin typeface="Cambria Math" panose="02040503050406030204" pitchFamily="18" charset="0"/>
                            </a:rPr>
                            <m:t>−</m:t>
                          </m:r>
                          <m:r>
                            <a:rPr lang="en-US" altLang="zh-TW" sz="1600" b="0" i="1" smtClean="0">
                              <a:latin typeface="Cambria Math" panose="02040503050406030204" pitchFamily="18" charset="0"/>
                            </a:rPr>
                            <m:t>𝑘</m:t>
                          </m:r>
                          <m:f>
                            <m:fPr>
                              <m:ctrlPr>
                                <a:rPr lang="en-US" altLang="zh-TW" sz="1600" i="1">
                                  <a:latin typeface="Cambria Math" panose="02040503050406030204" pitchFamily="18" charset="0"/>
                                </a:rPr>
                              </m:ctrlPr>
                            </m:fPr>
                            <m:num>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𝑑</m:t>
                                  </m:r>
                                </m:e>
                                <m:sup>
                                  <m:r>
                                    <a:rPr lang="en-US" altLang="zh-TW" sz="1600">
                                      <a:latin typeface="Cambria Math" panose="02040503050406030204" pitchFamily="18" charset="0"/>
                                    </a:rPr>
                                    <m:t>2</m:t>
                                  </m:r>
                                </m:sup>
                              </m:sSup>
                              <m:r>
                                <a:rPr lang="en-US" altLang="zh-TW" sz="1600">
                                  <a:latin typeface="Cambria Math" panose="02040503050406030204" pitchFamily="18" charset="0"/>
                                </a:rPr>
                                <m:t>𝑈</m:t>
                              </m:r>
                            </m:num>
                            <m:den>
                              <m:r>
                                <a:rPr lang="en-US" altLang="zh-TW" sz="1600">
                                  <a:latin typeface="Cambria Math" panose="02040503050406030204" pitchFamily="18" charset="0"/>
                                </a:rPr>
                                <m:t>𝑑</m:t>
                              </m:r>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𝑧</m:t>
                                  </m:r>
                                </m:e>
                                <m:sup>
                                  <m:r>
                                    <a:rPr lang="en-US" altLang="zh-TW" sz="1600">
                                      <a:latin typeface="Cambria Math" panose="02040503050406030204" pitchFamily="18" charset="0"/>
                                    </a:rPr>
                                    <m:t>2</m:t>
                                  </m:r>
                                </m:sup>
                              </m:sSup>
                            </m:den>
                          </m:f>
                        </m:e>
                      </m:d>
                      <m:r>
                        <a:rPr lang="en-US" altLang="zh-TW" sz="1600" i="1">
                          <a:latin typeface="Cambria Math" panose="02040503050406030204" pitchFamily="18" charset="0"/>
                        </a:rPr>
                        <m:t>𝜙</m:t>
                      </m:r>
                      <m:r>
                        <a:rPr lang="en-US" altLang="zh-TW" sz="1600">
                          <a:latin typeface="Cambria Math" panose="02040503050406030204" pitchFamily="18" charset="0"/>
                        </a:rPr>
                        <m:t>=</m:t>
                      </m:r>
                      <m:r>
                        <a:rPr lang="en-US" altLang="zh-TW" sz="1600">
                          <a:latin typeface="Cambria Math" panose="02040503050406030204" pitchFamily="18" charset="0"/>
                        </a:rPr>
                        <m:t>𝜔</m:t>
                      </m:r>
                      <m:d>
                        <m:dPr>
                          <m:ctrlPr>
                            <a:rPr lang="en-US" altLang="zh-TW" sz="1600" i="1">
                              <a:latin typeface="Cambria Math" panose="02040503050406030204" pitchFamily="18" charset="0"/>
                            </a:rPr>
                          </m:ctrlPr>
                        </m:dPr>
                        <m:e>
                          <m:f>
                            <m:fPr>
                              <m:ctrlPr>
                                <a:rPr lang="en-US" altLang="zh-TW" sz="1600" i="1">
                                  <a:latin typeface="Cambria Math" panose="02040503050406030204" pitchFamily="18" charset="0"/>
                                </a:rPr>
                              </m:ctrlPr>
                            </m:fPr>
                            <m:num>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𝑑</m:t>
                                  </m:r>
                                </m:e>
                                <m:sup>
                                  <m:r>
                                    <a:rPr lang="en-US" altLang="zh-TW" sz="1600">
                                      <a:latin typeface="Cambria Math" panose="02040503050406030204" pitchFamily="18" charset="0"/>
                                    </a:rPr>
                                    <m:t>2</m:t>
                                  </m:r>
                                </m:sup>
                              </m:sSup>
                              <m:r>
                                <a:rPr lang="en-US" altLang="zh-TW" sz="1600" i="1">
                                  <a:latin typeface="Cambria Math" panose="02040503050406030204" pitchFamily="18" charset="0"/>
                                </a:rPr>
                                <m:t>𝜙</m:t>
                              </m:r>
                            </m:num>
                            <m:den>
                              <m:r>
                                <a:rPr lang="en-US" altLang="zh-TW" sz="1600">
                                  <a:latin typeface="Cambria Math" panose="02040503050406030204" pitchFamily="18" charset="0"/>
                                </a:rPr>
                                <m:t>𝑑</m:t>
                              </m:r>
                              <m:sSup>
                                <m:sSupPr>
                                  <m:ctrlPr>
                                    <a:rPr lang="en-US" altLang="zh-TW" sz="1600" i="1">
                                      <a:latin typeface="Cambria Math" panose="02040503050406030204" pitchFamily="18" charset="0"/>
                                    </a:rPr>
                                  </m:ctrlPr>
                                </m:sSupPr>
                                <m:e>
                                  <m:r>
                                    <a:rPr lang="en-US" altLang="zh-TW" sz="1600">
                                      <a:latin typeface="Cambria Math" panose="02040503050406030204" pitchFamily="18" charset="0"/>
                                    </a:rPr>
                                    <m:t>𝑧</m:t>
                                  </m:r>
                                </m:e>
                                <m:sup>
                                  <m:r>
                                    <a:rPr lang="en-US" altLang="zh-TW" sz="1600">
                                      <a:latin typeface="Cambria Math" panose="02040503050406030204" pitchFamily="18" charset="0"/>
                                    </a:rPr>
                                    <m:t>2</m:t>
                                  </m:r>
                                </m:sup>
                              </m:sSup>
                            </m:den>
                          </m:f>
                          <m:r>
                            <a:rPr lang="en-US" altLang="zh-TW" sz="1600">
                              <a:latin typeface="Cambria Math" panose="02040503050406030204" pitchFamily="18" charset="0"/>
                            </a:rPr>
                            <m:t>−</m:t>
                          </m:r>
                          <m:sSup>
                            <m:sSupPr>
                              <m:ctrlPr>
                                <a:rPr lang="en-US" altLang="zh-TW" sz="1600" b="0" i="1" smtClean="0">
                                  <a:latin typeface="Cambria Math" panose="02040503050406030204" pitchFamily="18" charset="0"/>
                                </a:rPr>
                              </m:ctrlPr>
                            </m:sSupPr>
                            <m:e>
                              <m:r>
                                <a:rPr lang="en-US" altLang="zh-TW" sz="1600" b="0" i="1" smtClean="0">
                                  <a:latin typeface="Cambria Math" panose="02040503050406030204" pitchFamily="18" charset="0"/>
                                </a:rPr>
                                <m:t>𝑘</m:t>
                              </m:r>
                            </m:e>
                            <m:sup>
                              <m:r>
                                <a:rPr lang="en-US" altLang="zh-TW" sz="1600" b="0" i="1" smtClean="0">
                                  <a:latin typeface="Cambria Math" panose="02040503050406030204" pitchFamily="18" charset="0"/>
                                </a:rPr>
                                <m:t>2</m:t>
                              </m:r>
                            </m:sup>
                          </m:sSup>
                          <m:r>
                            <a:rPr lang="en-US" altLang="zh-TW" sz="1600" i="1">
                              <a:latin typeface="Cambria Math" panose="02040503050406030204" pitchFamily="18" charset="0"/>
                            </a:rPr>
                            <m:t>𝜙</m:t>
                          </m:r>
                        </m:e>
                      </m:d>
                    </m:oMath>
                  </m:oMathPara>
                </a14:m>
                <a:endParaRPr lang="zh-TW" altLang="en-US" sz="1600" dirty="0"/>
              </a:p>
            </p:txBody>
          </p:sp>
        </mc:Choice>
        <mc:Fallback>
          <p:sp>
            <p:nvSpPr>
              <p:cNvPr id="8" name="矩形 7">
                <a:extLst>
                  <a:ext uri="{FF2B5EF4-FFF2-40B4-BE49-F238E27FC236}">
                    <a16:creationId xmlns:a16="http://schemas.microsoft.com/office/drawing/2014/main" id="{82911774-7F6F-477A-99BF-FABCE2FD0833}"/>
                  </a:ext>
                </a:extLst>
              </p:cNvPr>
              <p:cNvSpPr>
                <a:spLocks noRot="1" noChangeAspect="1" noMove="1" noResize="1" noEditPoints="1" noAdjustHandles="1" noChangeArrowheads="1" noChangeShapeType="1" noTextEdit="1"/>
              </p:cNvSpPr>
              <p:nvPr/>
            </p:nvSpPr>
            <p:spPr>
              <a:xfrm>
                <a:off x="1120794" y="5839867"/>
                <a:ext cx="7735643" cy="650563"/>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 name="文字方塊 5">
                <a:extLst>
                  <a:ext uri="{FF2B5EF4-FFF2-40B4-BE49-F238E27FC236}">
                    <a16:creationId xmlns:a16="http://schemas.microsoft.com/office/drawing/2014/main" id="{AEBD1B4E-EAE6-46E3-8070-0A8778F5904F}"/>
                  </a:ext>
                </a:extLst>
              </p:cNvPr>
              <p:cNvSpPr txBox="1"/>
              <p:nvPr/>
            </p:nvSpPr>
            <p:spPr>
              <a:xfrm>
                <a:off x="9545559" y="5839867"/>
                <a:ext cx="1282456" cy="669414"/>
              </a:xfrm>
              <a:prstGeom prst="rect">
                <a:avLst/>
              </a:prstGeom>
              <a:noFill/>
              <a:ln w="19050">
                <a:solidFill>
                  <a:srgbClr val="C00000"/>
                </a:solidFill>
                <a:prstDash val="dash"/>
              </a:ln>
            </p:spPr>
            <p:txBody>
              <a:bodyPr wrap="square" rtlCol="0">
                <a:spAutoFit/>
              </a:bodyPr>
              <a:lstStyle/>
              <a:p>
                <a:pPr>
                  <a:lnSpc>
                    <a:spcPts val="4500"/>
                  </a:lnSpc>
                </a:pPr>
                <a14:m>
                  <m:oMathPara xmlns:m="http://schemas.openxmlformats.org/officeDocument/2006/math">
                    <m:oMathParaPr>
                      <m:jc m:val="left"/>
                    </m:oMathParaPr>
                    <m:oMath xmlns:m="http://schemas.openxmlformats.org/officeDocument/2006/math">
                      <m:r>
                        <a:rPr lang="en-US" altLang="zh-TW" sz="1600" i="1" smtClean="0">
                          <a:latin typeface="Cambria Math" panose="02040503050406030204" pitchFamily="18" charset="0"/>
                        </a:rPr>
                        <m:t>𝑅</m:t>
                      </m:r>
                      <m:r>
                        <a:rPr lang="en-US" altLang="zh-TW" sz="1600" b="0" i="1" smtClean="0">
                          <a:latin typeface="Cambria Math" panose="02040503050406030204" pitchFamily="18" charset="0"/>
                        </a:rPr>
                        <m:t>𝑒</m:t>
                      </m:r>
                      <m:r>
                        <a:rPr lang="en-US" altLang="zh-TW" sz="1600" b="0" i="1" smtClean="0">
                          <a:latin typeface="Cambria Math" panose="02040503050406030204" pitchFamily="18" charset="0"/>
                        </a:rPr>
                        <m:t>=</m:t>
                      </m:r>
                      <m:f>
                        <m:fPr>
                          <m:ctrlPr>
                            <a:rPr lang="en-US" altLang="zh-TW" sz="1600" b="0" i="1" smtClean="0">
                              <a:latin typeface="Cambria Math" panose="02040503050406030204" pitchFamily="18" charset="0"/>
                              <a:ea typeface="Cambria Math" panose="02040503050406030204" pitchFamily="18" charset="0"/>
                            </a:rPr>
                          </m:ctrlPr>
                        </m:fPr>
                        <m:num>
                          <m:d>
                            <m:dPr>
                              <m:begChr m:val="["/>
                              <m:endChr m:val="]"/>
                              <m:ctrlPr>
                                <a:rPr lang="en-US" altLang="zh-TW" sz="1600" b="0" i="1" smtClean="0">
                                  <a:latin typeface="Cambria Math" panose="02040503050406030204" pitchFamily="18" charset="0"/>
                                </a:rPr>
                              </m:ctrlPr>
                            </m:dPr>
                            <m:e>
                              <m:r>
                                <a:rPr lang="zh-TW" altLang="en-US" sz="1600" b="0" i="1" smtClean="0">
                                  <a:latin typeface="Cambria Math" panose="02040503050406030204" pitchFamily="18" charset="0"/>
                                </a:rPr>
                                <m:t>𝒱</m:t>
                              </m:r>
                            </m:e>
                          </m:d>
                          <m:d>
                            <m:dPr>
                              <m:begChr m:val="["/>
                              <m:endChr m:val="]"/>
                              <m:ctrlPr>
                                <a:rPr lang="en-US" altLang="zh-TW" sz="1600" b="0" i="1" smtClean="0">
                                  <a:latin typeface="Cambria Math" panose="02040503050406030204" pitchFamily="18" charset="0"/>
                                  <a:ea typeface="Cambria Math" panose="02040503050406030204" pitchFamily="18" charset="0"/>
                                </a:rPr>
                              </m:ctrlPr>
                            </m:dPr>
                            <m:e>
                              <m:r>
                                <a:rPr lang="en-US" altLang="zh-TW" sz="1600" b="0" i="1" smtClean="0">
                                  <a:latin typeface="Cambria Math" panose="02040503050406030204" pitchFamily="18" charset="0"/>
                                  <a:ea typeface="Cambria Math" panose="02040503050406030204" pitchFamily="18" charset="0"/>
                                </a:rPr>
                                <m:t>ℒ</m:t>
                              </m:r>
                            </m:e>
                          </m:d>
                        </m:num>
                        <m:den>
                          <m:r>
                            <a:rPr lang="en-US" altLang="zh-TW" sz="1600" b="0" i="1" smtClean="0">
                              <a:latin typeface="Cambria Math" panose="02040503050406030204" pitchFamily="18" charset="0"/>
                              <a:ea typeface="Cambria Math" panose="02040503050406030204" pitchFamily="18" charset="0"/>
                            </a:rPr>
                            <m:t>𝜈</m:t>
                          </m:r>
                        </m:den>
                      </m:f>
                    </m:oMath>
                  </m:oMathPara>
                </a14:m>
                <a:endParaRPr lang="en-US" altLang="zh-TW" sz="1600" b="0" dirty="0">
                  <a:ea typeface="Cambria Math" panose="02040503050406030204" pitchFamily="18" charset="0"/>
                </a:endParaRPr>
              </a:p>
            </p:txBody>
          </p:sp>
        </mc:Choice>
        <mc:Fallback>
          <p:sp>
            <p:nvSpPr>
              <p:cNvPr id="6" name="文字方塊 5">
                <a:extLst>
                  <a:ext uri="{FF2B5EF4-FFF2-40B4-BE49-F238E27FC236}">
                    <a16:creationId xmlns:a16="http://schemas.microsoft.com/office/drawing/2014/main" id="{AEBD1B4E-EAE6-46E3-8070-0A8778F5904F}"/>
                  </a:ext>
                </a:extLst>
              </p:cNvPr>
              <p:cNvSpPr txBox="1">
                <a:spLocks noRot="1" noChangeAspect="1" noMove="1" noResize="1" noEditPoints="1" noAdjustHandles="1" noChangeArrowheads="1" noChangeShapeType="1" noTextEdit="1"/>
              </p:cNvSpPr>
              <p:nvPr/>
            </p:nvSpPr>
            <p:spPr>
              <a:xfrm>
                <a:off x="9545559" y="5839867"/>
                <a:ext cx="1282456" cy="669414"/>
              </a:xfrm>
              <a:prstGeom prst="rect">
                <a:avLst/>
              </a:prstGeom>
              <a:blipFill>
                <a:blip r:embed="rId5"/>
                <a:stretch>
                  <a:fillRect/>
                </a:stretch>
              </a:blipFill>
              <a:ln w="19050">
                <a:solidFill>
                  <a:srgbClr val="C00000"/>
                </a:solidFill>
                <a:prstDash val="dash"/>
              </a:ln>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 name="文字方塊 3">
                <a:extLst>
                  <a:ext uri="{FF2B5EF4-FFF2-40B4-BE49-F238E27FC236}">
                    <a16:creationId xmlns:a16="http://schemas.microsoft.com/office/drawing/2014/main" id="{5411702B-619A-4687-9951-428158308DB4}"/>
                  </a:ext>
                </a:extLst>
              </p:cNvPr>
              <p:cNvSpPr txBox="1"/>
              <p:nvPr/>
            </p:nvSpPr>
            <p:spPr>
              <a:xfrm>
                <a:off x="1120794" y="1207200"/>
                <a:ext cx="8059963" cy="915442"/>
              </a:xfrm>
              <a:prstGeom prst="rect">
                <a:avLst/>
              </a:prstGeom>
            </p:spPr>
            <p:txBody>
              <a:bodyPr vert="horz" wrap="none" lIns="91440" tIns="45720" rIns="91440" bIns="45720" rtlCol="0">
                <a:noAutofit/>
              </a:bodyPr>
              <a:lstStyle/>
              <a:p>
                <a:pPr>
                  <a:lnSpc>
                    <a:spcPct val="120000"/>
                  </a:lnSpc>
                </a:pPr>
                <a14:m>
                  <m:oMathPara xmlns:m="http://schemas.openxmlformats.org/officeDocument/2006/math">
                    <m:oMathParaPr>
                      <m:jc m:val="centerGroup"/>
                    </m:oMathParaPr>
                    <m:oMath xmlns:m="http://schemas.openxmlformats.org/officeDocument/2006/math">
                      <m:f>
                        <m:fPr>
                          <m:ctrlPr>
                            <a:rPr lang="zh-TW" altLang="zh-TW" sz="1600" i="1">
                              <a:latin typeface="Cambria Math" panose="02040503050406030204" pitchFamily="18" charset="0"/>
                            </a:rPr>
                          </m:ctrlPr>
                        </m:fPr>
                        <m:num>
                          <m:r>
                            <a:rPr lang="en-US" altLang="zh-TW" sz="1600" i="1">
                              <a:latin typeface="Cambria Math" panose="02040503050406030204" pitchFamily="18" charset="0"/>
                            </a:rPr>
                            <m:t>𝜕</m:t>
                          </m:r>
                        </m:num>
                        <m:den>
                          <m:r>
                            <a:rPr lang="en-US" altLang="zh-TW" sz="1600" i="1">
                              <a:latin typeface="Cambria Math" panose="02040503050406030204" pitchFamily="18" charset="0"/>
                            </a:rPr>
                            <m:t>𝜕</m:t>
                          </m:r>
                          <m:acc>
                            <m:accPr>
                              <m:chr m:val="̃"/>
                              <m:ctrlPr>
                                <a:rPr lang="zh-TW" altLang="zh-TW" sz="1600" i="1">
                                  <a:latin typeface="Cambria Math" panose="02040503050406030204" pitchFamily="18" charset="0"/>
                                </a:rPr>
                              </m:ctrlPr>
                            </m:accPr>
                            <m:e>
                              <m:r>
                                <a:rPr lang="en-US" altLang="zh-TW" sz="1600" i="1">
                                  <a:latin typeface="Cambria Math" panose="02040503050406030204" pitchFamily="18" charset="0"/>
                                </a:rPr>
                                <m:t>𝑧</m:t>
                              </m:r>
                            </m:e>
                          </m:acc>
                        </m:den>
                      </m:f>
                      <m:d>
                        <m:dPr>
                          <m:begChr m:val="["/>
                          <m:endChr m:val="]"/>
                          <m:ctrlPr>
                            <a:rPr lang="zh-TW" altLang="zh-TW" sz="1600" i="1">
                              <a:latin typeface="Cambria Math" panose="02040503050406030204" pitchFamily="18" charset="0"/>
                            </a:rPr>
                          </m:ctrlPr>
                        </m:dPr>
                        <m:e>
                          <m:f>
                            <m:fPr>
                              <m:ctrlPr>
                                <a:rPr lang="zh-TW" altLang="zh-TW" sz="1600" i="1">
                                  <a:latin typeface="Cambria Math" panose="02040503050406030204" pitchFamily="18" charset="0"/>
                                </a:rPr>
                              </m:ctrlPr>
                            </m:fPr>
                            <m:num>
                              <m:sSup>
                                <m:sSupPr>
                                  <m:ctrlPr>
                                    <a:rPr lang="zh-TW" altLang="zh-TW" sz="1600" i="1">
                                      <a:latin typeface="Cambria Math" panose="02040503050406030204" pitchFamily="18" charset="0"/>
                                    </a:rPr>
                                  </m:ctrlPr>
                                </m:sSupPr>
                                <m:e>
                                  <m:r>
                                    <a:rPr lang="en-US" altLang="zh-TW" sz="1600" i="1">
                                      <a:latin typeface="Cambria Math" panose="02040503050406030204" pitchFamily="18" charset="0"/>
                                    </a:rPr>
                                    <m:t>𝜕</m:t>
                                  </m:r>
                                  <m:acc>
                                    <m:accPr>
                                      <m:chr m:val="̃"/>
                                      <m:ctrlPr>
                                        <a:rPr lang="zh-TW" altLang="zh-TW" sz="1600" i="1">
                                          <a:latin typeface="Cambria Math" panose="02040503050406030204" pitchFamily="18" charset="0"/>
                                        </a:rPr>
                                      </m:ctrlPr>
                                    </m:accPr>
                                    <m:e>
                                      <m:r>
                                        <a:rPr lang="en-US" altLang="zh-TW" sz="1600" i="1">
                                          <a:latin typeface="Cambria Math" panose="02040503050406030204" pitchFamily="18" charset="0"/>
                                        </a:rPr>
                                        <m:t>𝑢</m:t>
                                      </m:r>
                                    </m:e>
                                  </m:acc>
                                </m:e>
                                <m:sup>
                                  <m:r>
                                    <a:rPr lang="en-US" altLang="zh-TW" sz="1600" i="1">
                                      <a:latin typeface="Cambria Math" panose="02040503050406030204" pitchFamily="18" charset="0"/>
                                    </a:rPr>
                                    <m:t>′</m:t>
                                  </m:r>
                                </m:sup>
                              </m:sSup>
                            </m:num>
                            <m:den>
                              <m:r>
                                <a:rPr lang="en-US" altLang="zh-TW" sz="1600" i="1">
                                  <a:latin typeface="Cambria Math" panose="02040503050406030204" pitchFamily="18" charset="0"/>
                                </a:rPr>
                                <m:t>𝜕</m:t>
                              </m:r>
                              <m:acc>
                                <m:accPr>
                                  <m:chr m:val="̃"/>
                                  <m:ctrlPr>
                                    <a:rPr lang="zh-TW" altLang="zh-TW" sz="1600" i="1">
                                      <a:latin typeface="Cambria Math" panose="02040503050406030204" pitchFamily="18" charset="0"/>
                                    </a:rPr>
                                  </m:ctrlPr>
                                </m:accPr>
                                <m:e>
                                  <m:r>
                                    <a:rPr lang="en-US" altLang="zh-TW" sz="1600" i="1">
                                      <a:latin typeface="Cambria Math" panose="02040503050406030204" pitchFamily="18" charset="0"/>
                                    </a:rPr>
                                    <m:t>𝑡</m:t>
                                  </m:r>
                                </m:e>
                              </m:acc>
                            </m:den>
                          </m:f>
                          <m:r>
                            <a:rPr lang="en-US" altLang="zh-TW" sz="1600" i="1">
                              <a:latin typeface="Cambria Math" panose="02040503050406030204" pitchFamily="18" charset="0"/>
                            </a:rPr>
                            <m:t>+</m:t>
                          </m:r>
                          <m:acc>
                            <m:accPr>
                              <m:chr m:val="̃"/>
                              <m:ctrlPr>
                                <a:rPr lang="zh-TW" altLang="zh-TW" sz="1600" i="1">
                                  <a:latin typeface="Cambria Math" panose="02040503050406030204" pitchFamily="18" charset="0"/>
                                </a:rPr>
                              </m:ctrlPr>
                            </m:accPr>
                            <m:e>
                              <m:r>
                                <a:rPr lang="en-US" altLang="zh-TW" sz="1600" i="1">
                                  <a:latin typeface="Cambria Math" panose="02040503050406030204" pitchFamily="18" charset="0"/>
                                </a:rPr>
                                <m:t>𝑈</m:t>
                              </m:r>
                            </m:e>
                          </m:acc>
                          <m:f>
                            <m:fPr>
                              <m:ctrlPr>
                                <a:rPr lang="zh-TW" altLang="zh-TW" sz="1600" i="1">
                                  <a:latin typeface="Cambria Math" panose="02040503050406030204" pitchFamily="18" charset="0"/>
                                </a:rPr>
                              </m:ctrlPr>
                            </m:fPr>
                            <m:num>
                              <m:r>
                                <a:rPr lang="en-US" altLang="zh-TW" sz="1600" i="1">
                                  <a:latin typeface="Cambria Math" panose="02040503050406030204" pitchFamily="18" charset="0"/>
                                </a:rPr>
                                <m:t>𝜕</m:t>
                              </m:r>
                              <m:sSup>
                                <m:sSupPr>
                                  <m:ctrlPr>
                                    <a:rPr lang="zh-TW" altLang="zh-TW" sz="1600" i="1">
                                      <a:latin typeface="Cambria Math" panose="02040503050406030204" pitchFamily="18" charset="0"/>
                                    </a:rPr>
                                  </m:ctrlPr>
                                </m:sSupPr>
                                <m:e>
                                  <m:acc>
                                    <m:accPr>
                                      <m:chr m:val="̃"/>
                                      <m:ctrlPr>
                                        <a:rPr lang="zh-TW" altLang="zh-TW" sz="1600" i="1">
                                          <a:latin typeface="Cambria Math" panose="02040503050406030204" pitchFamily="18" charset="0"/>
                                        </a:rPr>
                                      </m:ctrlPr>
                                    </m:accPr>
                                    <m:e>
                                      <m:r>
                                        <a:rPr lang="en-US" altLang="zh-TW" sz="1600" i="1">
                                          <a:latin typeface="Cambria Math" panose="02040503050406030204" pitchFamily="18" charset="0"/>
                                        </a:rPr>
                                        <m:t>𝑢</m:t>
                                      </m:r>
                                    </m:e>
                                  </m:acc>
                                </m:e>
                                <m:sup>
                                  <m:r>
                                    <a:rPr lang="en-US" altLang="zh-TW" sz="1600" i="1">
                                      <a:latin typeface="Cambria Math" panose="02040503050406030204" pitchFamily="18" charset="0"/>
                                    </a:rPr>
                                    <m:t>′</m:t>
                                  </m:r>
                                </m:sup>
                              </m:sSup>
                            </m:num>
                            <m:den>
                              <m:r>
                                <a:rPr lang="en-US" altLang="zh-TW" sz="1600" i="1">
                                  <a:latin typeface="Cambria Math" panose="02040503050406030204" pitchFamily="18" charset="0"/>
                                </a:rPr>
                                <m:t>𝜕</m:t>
                              </m:r>
                              <m:acc>
                                <m:accPr>
                                  <m:chr m:val="̃"/>
                                  <m:ctrlPr>
                                    <a:rPr lang="zh-TW" altLang="zh-TW" sz="1600" i="1">
                                      <a:latin typeface="Cambria Math" panose="02040503050406030204" pitchFamily="18" charset="0"/>
                                    </a:rPr>
                                  </m:ctrlPr>
                                </m:accPr>
                                <m:e>
                                  <m:r>
                                    <a:rPr lang="en-US" altLang="zh-TW" sz="1600" i="1">
                                      <a:latin typeface="Cambria Math" panose="02040503050406030204" pitchFamily="18" charset="0"/>
                                    </a:rPr>
                                    <m:t>𝑥</m:t>
                                  </m:r>
                                </m:e>
                              </m:acc>
                            </m:den>
                          </m:f>
                          <m:r>
                            <a:rPr lang="en-US" altLang="zh-TW" sz="1600" i="1">
                              <a:latin typeface="Cambria Math" panose="02040503050406030204" pitchFamily="18" charset="0"/>
                            </a:rPr>
                            <m:t>+</m:t>
                          </m:r>
                          <m:sSup>
                            <m:sSupPr>
                              <m:ctrlPr>
                                <a:rPr lang="zh-TW" altLang="zh-TW" sz="1600" i="1">
                                  <a:latin typeface="Cambria Math" panose="02040503050406030204" pitchFamily="18" charset="0"/>
                                </a:rPr>
                              </m:ctrlPr>
                            </m:sSupPr>
                            <m:e>
                              <m:acc>
                                <m:accPr>
                                  <m:chr m:val="̃"/>
                                  <m:ctrlPr>
                                    <a:rPr lang="zh-TW" altLang="zh-TW" sz="1600" i="1">
                                      <a:latin typeface="Cambria Math" panose="02040503050406030204" pitchFamily="18" charset="0"/>
                                    </a:rPr>
                                  </m:ctrlPr>
                                </m:accPr>
                                <m:e>
                                  <m:r>
                                    <a:rPr lang="en-US" altLang="zh-TW" sz="1600" i="1">
                                      <a:latin typeface="Cambria Math" panose="02040503050406030204" pitchFamily="18" charset="0"/>
                                    </a:rPr>
                                    <m:t>𝑤</m:t>
                                  </m:r>
                                </m:e>
                              </m:acc>
                            </m:e>
                            <m:sup>
                              <m:r>
                                <a:rPr lang="en-US" altLang="zh-TW" sz="1600" i="1">
                                  <a:latin typeface="Cambria Math" panose="02040503050406030204" pitchFamily="18" charset="0"/>
                                </a:rPr>
                                <m:t>′</m:t>
                              </m:r>
                            </m:sup>
                          </m:sSup>
                          <m:f>
                            <m:fPr>
                              <m:ctrlPr>
                                <a:rPr lang="zh-TW" altLang="zh-TW" sz="1600" i="1">
                                  <a:latin typeface="Cambria Math" panose="02040503050406030204" pitchFamily="18" charset="0"/>
                                </a:rPr>
                              </m:ctrlPr>
                            </m:fPr>
                            <m:num>
                              <m:r>
                                <a:rPr lang="en-US" altLang="zh-TW" sz="1600" i="1">
                                  <a:latin typeface="Cambria Math" panose="02040503050406030204" pitchFamily="18" charset="0"/>
                                </a:rPr>
                                <m:t>𝑑</m:t>
                              </m:r>
                              <m:acc>
                                <m:accPr>
                                  <m:chr m:val="̃"/>
                                  <m:ctrlPr>
                                    <a:rPr lang="zh-TW" altLang="zh-TW" sz="1600" i="1">
                                      <a:latin typeface="Cambria Math" panose="02040503050406030204" pitchFamily="18" charset="0"/>
                                    </a:rPr>
                                  </m:ctrlPr>
                                </m:accPr>
                                <m:e>
                                  <m:r>
                                    <a:rPr lang="en-US" altLang="zh-TW" sz="1600" i="1">
                                      <a:latin typeface="Cambria Math" panose="02040503050406030204" pitchFamily="18" charset="0"/>
                                    </a:rPr>
                                    <m:t>𝑈</m:t>
                                  </m:r>
                                </m:e>
                              </m:acc>
                            </m:num>
                            <m:den>
                              <m:r>
                                <a:rPr lang="en-US" altLang="zh-TW" sz="1600" i="1">
                                  <a:latin typeface="Cambria Math" panose="02040503050406030204" pitchFamily="18" charset="0"/>
                                </a:rPr>
                                <m:t>𝑑</m:t>
                              </m:r>
                              <m:acc>
                                <m:accPr>
                                  <m:chr m:val="̃"/>
                                  <m:ctrlPr>
                                    <a:rPr lang="zh-TW" altLang="zh-TW" sz="1600" i="1">
                                      <a:latin typeface="Cambria Math" panose="02040503050406030204" pitchFamily="18" charset="0"/>
                                    </a:rPr>
                                  </m:ctrlPr>
                                </m:accPr>
                                <m:e>
                                  <m:r>
                                    <a:rPr lang="en-US" altLang="zh-TW" sz="1600" i="1">
                                      <a:latin typeface="Cambria Math" panose="02040503050406030204" pitchFamily="18" charset="0"/>
                                    </a:rPr>
                                    <m:t>𝑧</m:t>
                                  </m:r>
                                </m:e>
                              </m:acc>
                            </m:den>
                          </m:f>
                          <m:r>
                            <a:rPr lang="en-US" altLang="zh-TW" sz="1600" i="1">
                              <a:latin typeface="Cambria Math" panose="02040503050406030204" pitchFamily="18" charset="0"/>
                            </a:rPr>
                            <m:t>−</m:t>
                          </m:r>
                          <m:r>
                            <a:rPr lang="en-US" altLang="zh-TW" sz="1600" i="1">
                              <a:latin typeface="Cambria Math" panose="02040503050406030204" pitchFamily="18" charset="0"/>
                            </a:rPr>
                            <m:t>𝜈</m:t>
                          </m:r>
                          <m:d>
                            <m:dPr>
                              <m:ctrlPr>
                                <a:rPr lang="zh-TW" altLang="zh-TW" sz="1600" i="1">
                                  <a:latin typeface="Cambria Math" panose="02040503050406030204" pitchFamily="18" charset="0"/>
                                </a:rPr>
                              </m:ctrlPr>
                            </m:dPr>
                            <m:e>
                              <m:f>
                                <m:fPr>
                                  <m:ctrlPr>
                                    <a:rPr lang="zh-TW" altLang="zh-TW" sz="1600" i="1">
                                      <a:latin typeface="Cambria Math" panose="02040503050406030204" pitchFamily="18" charset="0"/>
                                    </a:rPr>
                                  </m:ctrlPr>
                                </m:fPr>
                                <m:num>
                                  <m:sSup>
                                    <m:sSupPr>
                                      <m:ctrlPr>
                                        <a:rPr lang="zh-TW" altLang="zh-TW" sz="1600" i="1">
                                          <a:latin typeface="Cambria Math" panose="02040503050406030204" pitchFamily="18" charset="0"/>
                                        </a:rPr>
                                      </m:ctrlPr>
                                    </m:sSupPr>
                                    <m:e>
                                      <m:sSup>
                                        <m:sSupPr>
                                          <m:ctrlPr>
                                            <a:rPr lang="zh-TW" altLang="zh-TW" sz="1600" i="1">
                                              <a:latin typeface="Cambria Math" panose="02040503050406030204" pitchFamily="18" charset="0"/>
                                            </a:rPr>
                                          </m:ctrlPr>
                                        </m:sSupPr>
                                        <m:e>
                                          <m:r>
                                            <a:rPr lang="en-US" altLang="zh-TW" sz="1600" i="1">
                                              <a:latin typeface="Cambria Math" panose="02040503050406030204" pitchFamily="18" charset="0"/>
                                            </a:rPr>
                                            <m:t>𝜕</m:t>
                                          </m:r>
                                        </m:e>
                                        <m:sup>
                                          <m:r>
                                            <a:rPr lang="en-US" altLang="zh-TW" sz="1600" i="1">
                                              <a:latin typeface="Cambria Math" panose="02040503050406030204" pitchFamily="18" charset="0"/>
                                            </a:rPr>
                                            <m:t>2</m:t>
                                          </m:r>
                                        </m:sup>
                                      </m:sSup>
                                      <m:acc>
                                        <m:accPr>
                                          <m:chr m:val="̃"/>
                                          <m:ctrlPr>
                                            <a:rPr lang="zh-TW" altLang="zh-TW" sz="1600" i="1">
                                              <a:latin typeface="Cambria Math" panose="02040503050406030204" pitchFamily="18" charset="0"/>
                                            </a:rPr>
                                          </m:ctrlPr>
                                        </m:accPr>
                                        <m:e>
                                          <m:r>
                                            <a:rPr lang="en-US" altLang="zh-TW" sz="1600" i="1">
                                              <a:latin typeface="Cambria Math" panose="02040503050406030204" pitchFamily="18" charset="0"/>
                                            </a:rPr>
                                            <m:t>𝑢</m:t>
                                          </m:r>
                                        </m:e>
                                      </m:acc>
                                    </m:e>
                                    <m:sup>
                                      <m:r>
                                        <a:rPr lang="en-US" altLang="zh-TW" sz="1600" i="1">
                                          <a:latin typeface="Cambria Math" panose="02040503050406030204" pitchFamily="18" charset="0"/>
                                        </a:rPr>
                                        <m:t>′</m:t>
                                      </m:r>
                                    </m:sup>
                                  </m:sSup>
                                </m:num>
                                <m:den>
                                  <m:r>
                                    <a:rPr lang="en-US" altLang="zh-TW" sz="1600" i="1">
                                      <a:latin typeface="Cambria Math" panose="02040503050406030204" pitchFamily="18" charset="0"/>
                                    </a:rPr>
                                    <m:t>𝜕</m:t>
                                  </m:r>
                                  <m:sSup>
                                    <m:sSupPr>
                                      <m:ctrlPr>
                                        <a:rPr lang="zh-TW" altLang="zh-TW" sz="1600" i="1">
                                          <a:latin typeface="Cambria Math" panose="02040503050406030204" pitchFamily="18" charset="0"/>
                                        </a:rPr>
                                      </m:ctrlPr>
                                    </m:sSupPr>
                                    <m:e>
                                      <m:acc>
                                        <m:accPr>
                                          <m:chr m:val="̃"/>
                                          <m:ctrlPr>
                                            <a:rPr lang="zh-TW" altLang="zh-TW" sz="1600" i="1">
                                              <a:latin typeface="Cambria Math" panose="02040503050406030204" pitchFamily="18" charset="0"/>
                                            </a:rPr>
                                          </m:ctrlPr>
                                        </m:accPr>
                                        <m:e>
                                          <m:r>
                                            <a:rPr lang="en-US" altLang="zh-TW" sz="1600" i="1">
                                              <a:latin typeface="Cambria Math" panose="02040503050406030204" pitchFamily="18" charset="0"/>
                                            </a:rPr>
                                            <m:t>𝑥</m:t>
                                          </m:r>
                                        </m:e>
                                      </m:acc>
                                    </m:e>
                                    <m:sup>
                                      <m:r>
                                        <a:rPr lang="en-US" altLang="zh-TW" sz="1600" i="1">
                                          <a:latin typeface="Cambria Math" panose="02040503050406030204" pitchFamily="18" charset="0"/>
                                        </a:rPr>
                                        <m:t>2</m:t>
                                      </m:r>
                                    </m:sup>
                                  </m:sSup>
                                </m:den>
                              </m:f>
                              <m:r>
                                <a:rPr lang="en-US" altLang="zh-TW" sz="1600" i="1">
                                  <a:latin typeface="Cambria Math" panose="02040503050406030204" pitchFamily="18" charset="0"/>
                                </a:rPr>
                                <m:t>+</m:t>
                              </m:r>
                              <m:f>
                                <m:fPr>
                                  <m:ctrlPr>
                                    <a:rPr lang="zh-TW" altLang="zh-TW" sz="1600" i="1">
                                      <a:latin typeface="Cambria Math" panose="02040503050406030204" pitchFamily="18" charset="0"/>
                                    </a:rPr>
                                  </m:ctrlPr>
                                </m:fPr>
                                <m:num>
                                  <m:sSup>
                                    <m:sSupPr>
                                      <m:ctrlPr>
                                        <a:rPr lang="zh-TW" altLang="zh-TW" sz="1600" i="1">
                                          <a:latin typeface="Cambria Math" panose="02040503050406030204" pitchFamily="18" charset="0"/>
                                        </a:rPr>
                                      </m:ctrlPr>
                                    </m:sSupPr>
                                    <m:e>
                                      <m:sSup>
                                        <m:sSupPr>
                                          <m:ctrlPr>
                                            <a:rPr lang="zh-TW" altLang="zh-TW" sz="1600" i="1">
                                              <a:latin typeface="Cambria Math" panose="02040503050406030204" pitchFamily="18" charset="0"/>
                                            </a:rPr>
                                          </m:ctrlPr>
                                        </m:sSupPr>
                                        <m:e>
                                          <m:r>
                                            <a:rPr lang="en-US" altLang="zh-TW" sz="1600" i="1">
                                              <a:latin typeface="Cambria Math" panose="02040503050406030204" pitchFamily="18" charset="0"/>
                                            </a:rPr>
                                            <m:t>𝜕</m:t>
                                          </m:r>
                                        </m:e>
                                        <m:sup>
                                          <m:r>
                                            <a:rPr lang="en-US" altLang="zh-TW" sz="1600" i="1">
                                              <a:latin typeface="Cambria Math" panose="02040503050406030204" pitchFamily="18" charset="0"/>
                                            </a:rPr>
                                            <m:t>2</m:t>
                                          </m:r>
                                        </m:sup>
                                      </m:sSup>
                                      <m:acc>
                                        <m:accPr>
                                          <m:chr m:val="̃"/>
                                          <m:ctrlPr>
                                            <a:rPr lang="zh-TW" altLang="zh-TW" sz="1600" i="1">
                                              <a:latin typeface="Cambria Math" panose="02040503050406030204" pitchFamily="18" charset="0"/>
                                            </a:rPr>
                                          </m:ctrlPr>
                                        </m:accPr>
                                        <m:e>
                                          <m:r>
                                            <a:rPr lang="en-US" altLang="zh-TW" sz="1600" i="1">
                                              <a:latin typeface="Cambria Math" panose="02040503050406030204" pitchFamily="18" charset="0"/>
                                            </a:rPr>
                                            <m:t>𝑢</m:t>
                                          </m:r>
                                        </m:e>
                                      </m:acc>
                                    </m:e>
                                    <m:sup>
                                      <m:r>
                                        <a:rPr lang="en-US" altLang="zh-TW" sz="1600" i="1">
                                          <a:latin typeface="Cambria Math" panose="02040503050406030204" pitchFamily="18" charset="0"/>
                                        </a:rPr>
                                        <m:t>′</m:t>
                                      </m:r>
                                    </m:sup>
                                  </m:sSup>
                                </m:num>
                                <m:den>
                                  <m:r>
                                    <a:rPr lang="en-US" altLang="zh-TW" sz="1600" i="1">
                                      <a:latin typeface="Cambria Math" panose="02040503050406030204" pitchFamily="18" charset="0"/>
                                    </a:rPr>
                                    <m:t>𝜕</m:t>
                                  </m:r>
                                  <m:sSup>
                                    <m:sSupPr>
                                      <m:ctrlPr>
                                        <a:rPr lang="zh-TW" altLang="zh-TW" sz="1600" i="1">
                                          <a:latin typeface="Cambria Math" panose="02040503050406030204" pitchFamily="18" charset="0"/>
                                        </a:rPr>
                                      </m:ctrlPr>
                                    </m:sSupPr>
                                    <m:e>
                                      <m:acc>
                                        <m:accPr>
                                          <m:chr m:val="̃"/>
                                          <m:ctrlPr>
                                            <a:rPr lang="zh-TW" altLang="zh-TW" sz="1600" i="1">
                                              <a:latin typeface="Cambria Math" panose="02040503050406030204" pitchFamily="18" charset="0"/>
                                            </a:rPr>
                                          </m:ctrlPr>
                                        </m:accPr>
                                        <m:e>
                                          <m:r>
                                            <a:rPr lang="en-US" altLang="zh-TW" sz="1600" i="1">
                                              <a:latin typeface="Cambria Math" panose="02040503050406030204" pitchFamily="18" charset="0"/>
                                            </a:rPr>
                                            <m:t>𝑧</m:t>
                                          </m:r>
                                        </m:e>
                                      </m:acc>
                                    </m:e>
                                    <m:sup>
                                      <m:r>
                                        <a:rPr lang="en-US" altLang="zh-TW" sz="1600" i="1">
                                          <a:latin typeface="Cambria Math" panose="02040503050406030204" pitchFamily="18" charset="0"/>
                                        </a:rPr>
                                        <m:t>2</m:t>
                                      </m:r>
                                    </m:sup>
                                  </m:sSup>
                                </m:den>
                              </m:f>
                            </m:e>
                          </m:d>
                        </m:e>
                      </m:d>
                      <m:r>
                        <a:rPr lang="en-US" altLang="zh-TW" sz="1600" i="1">
                          <a:latin typeface="Cambria Math" panose="02040503050406030204" pitchFamily="18" charset="0"/>
                        </a:rPr>
                        <m:t>−</m:t>
                      </m:r>
                      <m:f>
                        <m:fPr>
                          <m:ctrlPr>
                            <a:rPr lang="zh-TW" altLang="zh-TW" sz="1600" i="1">
                              <a:latin typeface="Cambria Math" panose="02040503050406030204" pitchFamily="18" charset="0"/>
                            </a:rPr>
                          </m:ctrlPr>
                        </m:fPr>
                        <m:num>
                          <m:r>
                            <a:rPr lang="en-US" altLang="zh-TW" sz="1600" i="1">
                              <a:latin typeface="Cambria Math" panose="02040503050406030204" pitchFamily="18" charset="0"/>
                            </a:rPr>
                            <m:t>𝜕</m:t>
                          </m:r>
                        </m:num>
                        <m:den>
                          <m:r>
                            <a:rPr lang="en-US" altLang="zh-TW" sz="1600" i="1">
                              <a:latin typeface="Cambria Math" panose="02040503050406030204" pitchFamily="18" charset="0"/>
                            </a:rPr>
                            <m:t>𝜕</m:t>
                          </m:r>
                          <m:acc>
                            <m:accPr>
                              <m:chr m:val="̃"/>
                              <m:ctrlPr>
                                <a:rPr lang="zh-TW" altLang="zh-TW" sz="1600" i="1">
                                  <a:latin typeface="Cambria Math" panose="02040503050406030204" pitchFamily="18" charset="0"/>
                                </a:rPr>
                              </m:ctrlPr>
                            </m:accPr>
                            <m:e>
                              <m:r>
                                <a:rPr lang="en-US" altLang="zh-TW" sz="1600" i="1">
                                  <a:latin typeface="Cambria Math" panose="02040503050406030204" pitchFamily="18" charset="0"/>
                                </a:rPr>
                                <m:t>𝑥</m:t>
                              </m:r>
                            </m:e>
                          </m:acc>
                        </m:den>
                      </m:f>
                      <m:d>
                        <m:dPr>
                          <m:begChr m:val="["/>
                          <m:endChr m:val="]"/>
                          <m:ctrlPr>
                            <a:rPr lang="zh-TW" altLang="zh-TW" sz="1600" i="1">
                              <a:latin typeface="Cambria Math" panose="02040503050406030204" pitchFamily="18" charset="0"/>
                            </a:rPr>
                          </m:ctrlPr>
                        </m:dPr>
                        <m:e>
                          <m:f>
                            <m:fPr>
                              <m:ctrlPr>
                                <a:rPr lang="zh-TW" altLang="zh-TW" sz="1600" i="1">
                                  <a:latin typeface="Cambria Math" panose="02040503050406030204" pitchFamily="18" charset="0"/>
                                </a:rPr>
                              </m:ctrlPr>
                            </m:fPr>
                            <m:num>
                              <m:sSup>
                                <m:sSupPr>
                                  <m:ctrlPr>
                                    <a:rPr lang="zh-TW" altLang="zh-TW" sz="1600" i="1">
                                      <a:latin typeface="Cambria Math" panose="02040503050406030204" pitchFamily="18" charset="0"/>
                                    </a:rPr>
                                  </m:ctrlPr>
                                </m:sSupPr>
                                <m:e>
                                  <m:r>
                                    <a:rPr lang="en-US" altLang="zh-TW" sz="1600" i="1">
                                      <a:latin typeface="Cambria Math" panose="02040503050406030204" pitchFamily="18" charset="0"/>
                                    </a:rPr>
                                    <m:t>𝜕</m:t>
                                  </m:r>
                                  <m:acc>
                                    <m:accPr>
                                      <m:chr m:val="̃"/>
                                      <m:ctrlPr>
                                        <a:rPr lang="zh-TW" altLang="zh-TW" sz="1600" i="1">
                                          <a:latin typeface="Cambria Math" panose="02040503050406030204" pitchFamily="18" charset="0"/>
                                        </a:rPr>
                                      </m:ctrlPr>
                                    </m:accPr>
                                    <m:e>
                                      <m:r>
                                        <a:rPr lang="en-US" altLang="zh-TW" sz="1600" i="1">
                                          <a:latin typeface="Cambria Math" panose="02040503050406030204" pitchFamily="18" charset="0"/>
                                        </a:rPr>
                                        <m:t>𝑤</m:t>
                                      </m:r>
                                    </m:e>
                                  </m:acc>
                                </m:e>
                                <m:sup>
                                  <m:r>
                                    <a:rPr lang="en-US" altLang="zh-TW" sz="1600" i="1">
                                      <a:latin typeface="Cambria Math" panose="02040503050406030204" pitchFamily="18" charset="0"/>
                                    </a:rPr>
                                    <m:t>′</m:t>
                                  </m:r>
                                </m:sup>
                              </m:sSup>
                            </m:num>
                            <m:den>
                              <m:r>
                                <a:rPr lang="en-US" altLang="zh-TW" sz="1600" i="1">
                                  <a:latin typeface="Cambria Math" panose="02040503050406030204" pitchFamily="18" charset="0"/>
                                </a:rPr>
                                <m:t>𝜕</m:t>
                              </m:r>
                              <m:acc>
                                <m:accPr>
                                  <m:chr m:val="̃"/>
                                  <m:ctrlPr>
                                    <a:rPr lang="zh-TW" altLang="zh-TW" sz="1600" i="1">
                                      <a:latin typeface="Cambria Math" panose="02040503050406030204" pitchFamily="18" charset="0"/>
                                    </a:rPr>
                                  </m:ctrlPr>
                                </m:accPr>
                                <m:e>
                                  <m:r>
                                    <a:rPr lang="en-US" altLang="zh-TW" sz="1600" i="1">
                                      <a:latin typeface="Cambria Math" panose="02040503050406030204" pitchFamily="18" charset="0"/>
                                    </a:rPr>
                                    <m:t>𝑡</m:t>
                                  </m:r>
                                </m:e>
                              </m:acc>
                            </m:den>
                          </m:f>
                          <m:r>
                            <a:rPr lang="en-US" altLang="zh-TW" sz="1600" i="1">
                              <a:latin typeface="Cambria Math" panose="02040503050406030204" pitchFamily="18" charset="0"/>
                            </a:rPr>
                            <m:t>+</m:t>
                          </m:r>
                          <m:acc>
                            <m:accPr>
                              <m:chr m:val="̃"/>
                              <m:ctrlPr>
                                <a:rPr lang="zh-TW" altLang="zh-TW" sz="1600" i="1">
                                  <a:latin typeface="Cambria Math" panose="02040503050406030204" pitchFamily="18" charset="0"/>
                                </a:rPr>
                              </m:ctrlPr>
                            </m:accPr>
                            <m:e>
                              <m:r>
                                <a:rPr lang="en-US" altLang="zh-TW" sz="1600" i="1">
                                  <a:latin typeface="Cambria Math" panose="02040503050406030204" pitchFamily="18" charset="0"/>
                                </a:rPr>
                                <m:t>𝑈</m:t>
                              </m:r>
                            </m:e>
                          </m:acc>
                          <m:f>
                            <m:fPr>
                              <m:ctrlPr>
                                <a:rPr lang="zh-TW" altLang="zh-TW" sz="1600" i="1">
                                  <a:latin typeface="Cambria Math" panose="02040503050406030204" pitchFamily="18" charset="0"/>
                                </a:rPr>
                              </m:ctrlPr>
                            </m:fPr>
                            <m:num>
                              <m:sSup>
                                <m:sSupPr>
                                  <m:ctrlPr>
                                    <a:rPr lang="zh-TW" altLang="zh-TW" sz="1600" i="1">
                                      <a:latin typeface="Cambria Math" panose="02040503050406030204" pitchFamily="18" charset="0"/>
                                    </a:rPr>
                                  </m:ctrlPr>
                                </m:sSupPr>
                                <m:e>
                                  <m:r>
                                    <a:rPr lang="en-US" altLang="zh-TW" sz="1600" i="1">
                                      <a:latin typeface="Cambria Math" panose="02040503050406030204" pitchFamily="18" charset="0"/>
                                    </a:rPr>
                                    <m:t>𝜕</m:t>
                                  </m:r>
                                  <m:acc>
                                    <m:accPr>
                                      <m:chr m:val="̃"/>
                                      <m:ctrlPr>
                                        <a:rPr lang="zh-TW" altLang="zh-TW" sz="1600" i="1">
                                          <a:latin typeface="Cambria Math" panose="02040503050406030204" pitchFamily="18" charset="0"/>
                                        </a:rPr>
                                      </m:ctrlPr>
                                    </m:accPr>
                                    <m:e>
                                      <m:r>
                                        <a:rPr lang="en-US" altLang="zh-TW" sz="1600" i="1">
                                          <a:latin typeface="Cambria Math" panose="02040503050406030204" pitchFamily="18" charset="0"/>
                                        </a:rPr>
                                        <m:t>𝑤</m:t>
                                      </m:r>
                                    </m:e>
                                  </m:acc>
                                </m:e>
                                <m:sup>
                                  <m:r>
                                    <a:rPr lang="en-US" altLang="zh-TW" sz="1600" i="1">
                                      <a:latin typeface="Cambria Math" panose="02040503050406030204" pitchFamily="18" charset="0"/>
                                    </a:rPr>
                                    <m:t>′</m:t>
                                  </m:r>
                                </m:sup>
                              </m:sSup>
                            </m:num>
                            <m:den>
                              <m:r>
                                <a:rPr lang="en-US" altLang="zh-TW" sz="1600" i="1">
                                  <a:latin typeface="Cambria Math" panose="02040503050406030204" pitchFamily="18" charset="0"/>
                                </a:rPr>
                                <m:t>𝜕</m:t>
                              </m:r>
                              <m:acc>
                                <m:accPr>
                                  <m:chr m:val="̃"/>
                                  <m:ctrlPr>
                                    <a:rPr lang="zh-TW" altLang="zh-TW" sz="1600" i="1">
                                      <a:latin typeface="Cambria Math" panose="02040503050406030204" pitchFamily="18" charset="0"/>
                                    </a:rPr>
                                  </m:ctrlPr>
                                </m:accPr>
                                <m:e>
                                  <m:r>
                                    <a:rPr lang="en-US" altLang="zh-TW" sz="1600" i="1">
                                      <a:latin typeface="Cambria Math" panose="02040503050406030204" pitchFamily="18" charset="0"/>
                                    </a:rPr>
                                    <m:t>𝑥</m:t>
                                  </m:r>
                                </m:e>
                              </m:acc>
                            </m:den>
                          </m:f>
                          <m:r>
                            <a:rPr lang="en-US" altLang="zh-TW" sz="1600" i="1">
                              <a:latin typeface="Cambria Math" panose="02040503050406030204" pitchFamily="18" charset="0"/>
                            </a:rPr>
                            <m:t>−</m:t>
                          </m:r>
                          <m:r>
                            <a:rPr lang="en-US" altLang="zh-TW" sz="1600" i="1">
                              <a:latin typeface="Cambria Math" panose="02040503050406030204" pitchFamily="18" charset="0"/>
                            </a:rPr>
                            <m:t>𝜈</m:t>
                          </m:r>
                          <m:d>
                            <m:dPr>
                              <m:ctrlPr>
                                <a:rPr lang="zh-TW" altLang="zh-TW" sz="1600" i="1">
                                  <a:latin typeface="Cambria Math" panose="02040503050406030204" pitchFamily="18" charset="0"/>
                                </a:rPr>
                              </m:ctrlPr>
                            </m:dPr>
                            <m:e>
                              <m:f>
                                <m:fPr>
                                  <m:ctrlPr>
                                    <a:rPr lang="zh-TW" altLang="zh-TW" sz="1600" i="1">
                                      <a:latin typeface="Cambria Math" panose="02040503050406030204" pitchFamily="18" charset="0"/>
                                    </a:rPr>
                                  </m:ctrlPr>
                                </m:fPr>
                                <m:num>
                                  <m:sSup>
                                    <m:sSupPr>
                                      <m:ctrlPr>
                                        <a:rPr lang="zh-TW" altLang="zh-TW" sz="1600" i="1">
                                          <a:latin typeface="Cambria Math" panose="02040503050406030204" pitchFamily="18" charset="0"/>
                                        </a:rPr>
                                      </m:ctrlPr>
                                    </m:sSupPr>
                                    <m:e>
                                      <m:sSup>
                                        <m:sSupPr>
                                          <m:ctrlPr>
                                            <a:rPr lang="zh-TW" altLang="zh-TW" sz="1600" i="1">
                                              <a:latin typeface="Cambria Math" panose="02040503050406030204" pitchFamily="18" charset="0"/>
                                            </a:rPr>
                                          </m:ctrlPr>
                                        </m:sSupPr>
                                        <m:e>
                                          <m:r>
                                            <a:rPr lang="en-US" altLang="zh-TW" sz="1600" i="1">
                                              <a:latin typeface="Cambria Math" panose="02040503050406030204" pitchFamily="18" charset="0"/>
                                            </a:rPr>
                                            <m:t>𝜕</m:t>
                                          </m:r>
                                        </m:e>
                                        <m:sup>
                                          <m:r>
                                            <a:rPr lang="en-US" altLang="zh-TW" sz="1600" i="1">
                                              <a:latin typeface="Cambria Math" panose="02040503050406030204" pitchFamily="18" charset="0"/>
                                            </a:rPr>
                                            <m:t>2</m:t>
                                          </m:r>
                                        </m:sup>
                                      </m:sSup>
                                      <m:acc>
                                        <m:accPr>
                                          <m:chr m:val="̃"/>
                                          <m:ctrlPr>
                                            <a:rPr lang="zh-TW" altLang="zh-TW" sz="1600" i="1">
                                              <a:latin typeface="Cambria Math" panose="02040503050406030204" pitchFamily="18" charset="0"/>
                                            </a:rPr>
                                          </m:ctrlPr>
                                        </m:accPr>
                                        <m:e>
                                          <m:r>
                                            <a:rPr lang="en-US" altLang="zh-TW" sz="1600" i="1">
                                              <a:latin typeface="Cambria Math" panose="02040503050406030204" pitchFamily="18" charset="0"/>
                                            </a:rPr>
                                            <m:t>𝑤</m:t>
                                          </m:r>
                                        </m:e>
                                      </m:acc>
                                    </m:e>
                                    <m:sup>
                                      <m:r>
                                        <a:rPr lang="en-US" altLang="zh-TW" sz="1600" i="1">
                                          <a:latin typeface="Cambria Math" panose="02040503050406030204" pitchFamily="18" charset="0"/>
                                        </a:rPr>
                                        <m:t>′</m:t>
                                      </m:r>
                                    </m:sup>
                                  </m:sSup>
                                </m:num>
                                <m:den>
                                  <m:r>
                                    <a:rPr lang="en-US" altLang="zh-TW" sz="1600" i="1">
                                      <a:latin typeface="Cambria Math" panose="02040503050406030204" pitchFamily="18" charset="0"/>
                                    </a:rPr>
                                    <m:t>𝜕</m:t>
                                  </m:r>
                                  <m:sSup>
                                    <m:sSupPr>
                                      <m:ctrlPr>
                                        <a:rPr lang="zh-TW" altLang="zh-TW" sz="1600" i="1">
                                          <a:latin typeface="Cambria Math" panose="02040503050406030204" pitchFamily="18" charset="0"/>
                                        </a:rPr>
                                      </m:ctrlPr>
                                    </m:sSupPr>
                                    <m:e>
                                      <m:acc>
                                        <m:accPr>
                                          <m:chr m:val="̃"/>
                                          <m:ctrlPr>
                                            <a:rPr lang="zh-TW" altLang="zh-TW" sz="1600" i="1">
                                              <a:latin typeface="Cambria Math" panose="02040503050406030204" pitchFamily="18" charset="0"/>
                                            </a:rPr>
                                          </m:ctrlPr>
                                        </m:accPr>
                                        <m:e>
                                          <m:r>
                                            <a:rPr lang="en-US" altLang="zh-TW" sz="1600" i="1">
                                              <a:latin typeface="Cambria Math" panose="02040503050406030204" pitchFamily="18" charset="0"/>
                                            </a:rPr>
                                            <m:t>𝑥</m:t>
                                          </m:r>
                                        </m:e>
                                      </m:acc>
                                    </m:e>
                                    <m:sup>
                                      <m:r>
                                        <a:rPr lang="en-US" altLang="zh-TW" sz="1600" i="1">
                                          <a:latin typeface="Cambria Math" panose="02040503050406030204" pitchFamily="18" charset="0"/>
                                        </a:rPr>
                                        <m:t>2</m:t>
                                      </m:r>
                                    </m:sup>
                                  </m:sSup>
                                </m:den>
                              </m:f>
                              <m:r>
                                <a:rPr lang="en-US" altLang="zh-TW" sz="1600" i="1">
                                  <a:latin typeface="Cambria Math" panose="02040503050406030204" pitchFamily="18" charset="0"/>
                                </a:rPr>
                                <m:t>+</m:t>
                              </m:r>
                              <m:f>
                                <m:fPr>
                                  <m:ctrlPr>
                                    <a:rPr lang="zh-TW" altLang="zh-TW" sz="1600" i="1">
                                      <a:latin typeface="Cambria Math" panose="02040503050406030204" pitchFamily="18" charset="0"/>
                                    </a:rPr>
                                  </m:ctrlPr>
                                </m:fPr>
                                <m:num>
                                  <m:sSup>
                                    <m:sSupPr>
                                      <m:ctrlPr>
                                        <a:rPr lang="zh-TW" altLang="zh-TW" sz="1600" i="1">
                                          <a:latin typeface="Cambria Math" panose="02040503050406030204" pitchFamily="18" charset="0"/>
                                        </a:rPr>
                                      </m:ctrlPr>
                                    </m:sSupPr>
                                    <m:e>
                                      <m:sSup>
                                        <m:sSupPr>
                                          <m:ctrlPr>
                                            <a:rPr lang="zh-TW" altLang="zh-TW" sz="1600" i="1">
                                              <a:latin typeface="Cambria Math" panose="02040503050406030204" pitchFamily="18" charset="0"/>
                                            </a:rPr>
                                          </m:ctrlPr>
                                        </m:sSupPr>
                                        <m:e>
                                          <m:r>
                                            <a:rPr lang="en-US" altLang="zh-TW" sz="1600" i="1">
                                              <a:latin typeface="Cambria Math" panose="02040503050406030204" pitchFamily="18" charset="0"/>
                                            </a:rPr>
                                            <m:t>𝜕</m:t>
                                          </m:r>
                                        </m:e>
                                        <m:sup>
                                          <m:r>
                                            <a:rPr lang="en-US" altLang="zh-TW" sz="1600" i="1">
                                              <a:latin typeface="Cambria Math" panose="02040503050406030204" pitchFamily="18" charset="0"/>
                                            </a:rPr>
                                            <m:t>2</m:t>
                                          </m:r>
                                        </m:sup>
                                      </m:sSup>
                                      <m:acc>
                                        <m:accPr>
                                          <m:chr m:val="̃"/>
                                          <m:ctrlPr>
                                            <a:rPr lang="zh-TW" altLang="zh-TW" sz="1600" i="1">
                                              <a:latin typeface="Cambria Math" panose="02040503050406030204" pitchFamily="18" charset="0"/>
                                            </a:rPr>
                                          </m:ctrlPr>
                                        </m:accPr>
                                        <m:e>
                                          <m:r>
                                            <a:rPr lang="en-US" altLang="zh-TW" sz="1600" i="1">
                                              <a:latin typeface="Cambria Math" panose="02040503050406030204" pitchFamily="18" charset="0"/>
                                            </a:rPr>
                                            <m:t>𝑤</m:t>
                                          </m:r>
                                        </m:e>
                                      </m:acc>
                                    </m:e>
                                    <m:sup>
                                      <m:r>
                                        <a:rPr lang="en-US" altLang="zh-TW" sz="1600" i="1">
                                          <a:latin typeface="Cambria Math" panose="02040503050406030204" pitchFamily="18" charset="0"/>
                                        </a:rPr>
                                        <m:t>′</m:t>
                                      </m:r>
                                    </m:sup>
                                  </m:sSup>
                                </m:num>
                                <m:den>
                                  <m:r>
                                    <a:rPr lang="en-US" altLang="zh-TW" sz="1600" i="1">
                                      <a:latin typeface="Cambria Math" panose="02040503050406030204" pitchFamily="18" charset="0"/>
                                    </a:rPr>
                                    <m:t>𝜕</m:t>
                                  </m:r>
                                  <m:sSup>
                                    <m:sSupPr>
                                      <m:ctrlPr>
                                        <a:rPr lang="zh-TW" altLang="zh-TW" sz="1600" i="1">
                                          <a:latin typeface="Cambria Math" panose="02040503050406030204" pitchFamily="18" charset="0"/>
                                        </a:rPr>
                                      </m:ctrlPr>
                                    </m:sSupPr>
                                    <m:e>
                                      <m:acc>
                                        <m:accPr>
                                          <m:chr m:val="̃"/>
                                          <m:ctrlPr>
                                            <a:rPr lang="zh-TW" altLang="zh-TW" sz="1600" i="1">
                                              <a:latin typeface="Cambria Math" panose="02040503050406030204" pitchFamily="18" charset="0"/>
                                            </a:rPr>
                                          </m:ctrlPr>
                                        </m:accPr>
                                        <m:e>
                                          <m:r>
                                            <a:rPr lang="en-US" altLang="zh-TW" sz="1600" i="1">
                                              <a:latin typeface="Cambria Math" panose="02040503050406030204" pitchFamily="18" charset="0"/>
                                            </a:rPr>
                                            <m:t>𝑧</m:t>
                                          </m:r>
                                        </m:e>
                                      </m:acc>
                                    </m:e>
                                    <m:sup>
                                      <m:r>
                                        <a:rPr lang="en-US" altLang="zh-TW" sz="1600" i="1">
                                          <a:latin typeface="Cambria Math" panose="02040503050406030204" pitchFamily="18" charset="0"/>
                                        </a:rPr>
                                        <m:t>2</m:t>
                                      </m:r>
                                    </m:sup>
                                  </m:sSup>
                                </m:den>
                              </m:f>
                            </m:e>
                          </m:d>
                        </m:e>
                      </m:d>
                      <m:r>
                        <a:rPr lang="en-US" altLang="zh-TW" sz="1600" i="1">
                          <a:latin typeface="Cambria Math" panose="02040503050406030204" pitchFamily="18" charset="0"/>
                        </a:rPr>
                        <m:t>=0</m:t>
                      </m:r>
                    </m:oMath>
                  </m:oMathPara>
                </a14:m>
                <a:endParaRPr lang="zh-TW" altLang="zh-TW" sz="1600" i="1" dirty="0"/>
              </a:p>
              <a:p>
                <a:pPr algn="l">
                  <a:lnSpc>
                    <a:spcPct val="120000"/>
                  </a:lnSpc>
                </a:pPr>
                <a:endParaRPr lang="zh-TW" altLang="en-US" sz="1600" dirty="0"/>
              </a:p>
            </p:txBody>
          </p:sp>
        </mc:Choice>
        <mc:Fallback>
          <p:sp>
            <p:nvSpPr>
              <p:cNvPr id="4" name="文字方塊 3">
                <a:extLst>
                  <a:ext uri="{FF2B5EF4-FFF2-40B4-BE49-F238E27FC236}">
                    <a16:creationId xmlns:a16="http://schemas.microsoft.com/office/drawing/2014/main" id="{5411702B-619A-4687-9951-428158308DB4}"/>
                  </a:ext>
                </a:extLst>
              </p:cNvPr>
              <p:cNvSpPr txBox="1">
                <a:spLocks noRot="1" noChangeAspect="1" noMove="1" noResize="1" noEditPoints="1" noAdjustHandles="1" noChangeArrowheads="1" noChangeShapeType="1" noTextEdit="1"/>
              </p:cNvSpPr>
              <p:nvPr/>
            </p:nvSpPr>
            <p:spPr>
              <a:xfrm>
                <a:off x="1120794" y="1207200"/>
                <a:ext cx="8059963" cy="915442"/>
              </a:xfrm>
              <a:prstGeom prst="rect">
                <a:avLst/>
              </a:prstGeom>
              <a:blipFill>
                <a:blip r:embed="rId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136950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380878-1940-4AF2-B136-0AF550C1D4C6}"/>
              </a:ext>
            </a:extLst>
          </p:cNvPr>
          <p:cNvSpPr>
            <a:spLocks noGrp="1"/>
          </p:cNvSpPr>
          <p:nvPr>
            <p:ph type="title"/>
          </p:nvPr>
        </p:nvSpPr>
        <p:spPr/>
        <p:txBody>
          <a:bodyPr/>
          <a:lstStyle/>
          <a:p>
            <a:r>
              <a:rPr lang="en-US" altLang="zh-TW" dirty="0"/>
              <a:t>Temporal stability analysis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38D079A-8D40-4943-A5B3-2BCBE92B3D47}"/>
                  </a:ext>
                </a:extLst>
              </p:cNvPr>
              <p:cNvSpPr>
                <a:spLocks noGrp="1"/>
              </p:cNvSpPr>
              <p:nvPr>
                <p:ph idx="1"/>
              </p:nvPr>
            </p:nvSpPr>
            <p:spPr>
              <a:xfrm>
                <a:off x="838199" y="862642"/>
                <a:ext cx="10695317" cy="5245879"/>
              </a:xfrm>
            </p:spPr>
            <p:txBody>
              <a:bodyPr>
                <a:normAutofit/>
              </a:bodyPr>
              <a:lstStyle/>
              <a:p>
                <a:pPr marL="285750" indent="-285750">
                  <a:spcBef>
                    <a:spcPts val="1800"/>
                  </a:spcBef>
                  <a:buFont typeface="Arial" panose="020B0604020202020204" pitchFamily="34" charset="0"/>
                  <a:buChar char="•"/>
                </a:pPr>
                <a:r>
                  <a:rPr lang="en-US" altLang="zh-TW" sz="1600" dirty="0"/>
                  <a:t>Non-trivial solutions of the </a:t>
                </a:r>
                <a:r>
                  <a:rPr lang="en-US" altLang="zh-TW" sz="1600" dirty="0">
                    <a:ea typeface="微軟正黑體" panose="020B0604030504040204" pitchFamily="34" charset="-120"/>
                  </a:rPr>
                  <a:t>Orr-Sommerfeld equation</a:t>
                </a:r>
                <a:r>
                  <a:rPr lang="en-US" altLang="zh-TW" sz="1600" dirty="0"/>
                  <a:t> can be found only if the variables </a:t>
                </a:r>
                <a14:m>
                  <m:oMath xmlns:m="http://schemas.openxmlformats.org/officeDocument/2006/math">
                    <m:r>
                      <a:rPr lang="en-US" altLang="zh-TW" sz="1600" i="1" dirty="0" smtClean="0">
                        <a:latin typeface="Cambria Math" panose="02040503050406030204" pitchFamily="18" charset="0"/>
                      </a:rPr>
                      <m:t>𝑘</m:t>
                    </m:r>
                  </m:oMath>
                </a14:m>
                <a:r>
                  <a:rPr lang="en-US" altLang="zh-TW" sz="1600" dirty="0"/>
                  <a:t> and </a:t>
                </a:r>
                <a14:m>
                  <m:oMath xmlns:m="http://schemas.openxmlformats.org/officeDocument/2006/math">
                    <m:r>
                      <a:rPr lang="en-US" altLang="zh-TW" sz="1600" i="1" dirty="0" smtClean="0">
                        <a:latin typeface="Cambria Math" panose="02040503050406030204" pitchFamily="18" charset="0"/>
                      </a:rPr>
                      <m:t>𝜔</m:t>
                    </m:r>
                  </m:oMath>
                </a14:m>
                <a:r>
                  <a:rPr lang="en-US" altLang="zh-TW" sz="1600" dirty="0"/>
                  <a:t> satisfy the dispersion relation </a:t>
                </a:r>
                <a14:m>
                  <m:oMath xmlns:m="http://schemas.openxmlformats.org/officeDocument/2006/math">
                    <m:r>
                      <a:rPr lang="sv-SE" altLang="zh-TW" sz="1600" i="1" dirty="0" smtClean="0">
                        <a:latin typeface="Cambria Math" panose="02040503050406030204" pitchFamily="18" charset="0"/>
                      </a:rPr>
                      <m:t>𝐷</m:t>
                    </m:r>
                    <m:r>
                      <a:rPr lang="sv-SE" altLang="zh-TW" sz="1600" i="1" dirty="0" smtClean="0">
                        <a:latin typeface="Cambria Math" panose="02040503050406030204" pitchFamily="18" charset="0"/>
                      </a:rPr>
                      <m:t>(</m:t>
                    </m:r>
                    <m:r>
                      <a:rPr lang="sv-SE" altLang="zh-TW" sz="1600" i="1" dirty="0" smtClean="0">
                        <a:latin typeface="Cambria Math" panose="02040503050406030204" pitchFamily="18" charset="0"/>
                      </a:rPr>
                      <m:t>𝑘</m:t>
                    </m:r>
                    <m:r>
                      <a:rPr lang="sv-SE" altLang="zh-TW" sz="1600" i="1" dirty="0" smtClean="0">
                        <a:latin typeface="Cambria Math" panose="02040503050406030204" pitchFamily="18" charset="0"/>
                      </a:rPr>
                      <m:t>,</m:t>
                    </m:r>
                    <m:r>
                      <a:rPr lang="sv-SE" altLang="zh-TW" sz="1600" i="1" dirty="0" smtClean="0">
                        <a:latin typeface="Cambria Math" panose="02040503050406030204" pitchFamily="18" charset="0"/>
                      </a:rPr>
                      <m:t>𝜔</m:t>
                    </m:r>
                    <m:r>
                      <a:rPr lang="sv-SE" altLang="zh-TW" sz="1600" i="1" dirty="0" smtClean="0">
                        <a:latin typeface="Cambria Math" panose="02040503050406030204" pitchFamily="18" charset="0"/>
                      </a:rPr>
                      <m:t>;</m:t>
                    </m:r>
                    <m:r>
                      <a:rPr lang="sv-SE" altLang="zh-TW" sz="1600" i="1" dirty="0" smtClean="0">
                        <a:latin typeface="Cambria Math" panose="02040503050406030204" pitchFamily="18" charset="0"/>
                      </a:rPr>
                      <m:t>𝑅𝑒</m:t>
                    </m:r>
                    <m:r>
                      <a:rPr lang="sv-SE" altLang="zh-TW" sz="1600" i="1" dirty="0" smtClean="0">
                        <a:latin typeface="Cambria Math" panose="02040503050406030204" pitchFamily="18" charset="0"/>
                      </a:rPr>
                      <m:t>)=0</m:t>
                    </m:r>
                  </m:oMath>
                </a14:m>
                <a:r>
                  <a:rPr lang="en-US" altLang="zh-TW" sz="1600" dirty="0"/>
                  <a:t>, where </a:t>
                </a:r>
                <a14:m>
                  <m:oMath xmlns:m="http://schemas.openxmlformats.org/officeDocument/2006/math">
                    <m:r>
                      <a:rPr lang="en-US" altLang="zh-TW" sz="1600" b="0" i="1" smtClean="0">
                        <a:latin typeface="Cambria Math" panose="02040503050406030204" pitchFamily="18" charset="0"/>
                      </a:rPr>
                      <m:t>𝑘</m:t>
                    </m:r>
                  </m:oMath>
                </a14:m>
                <a:r>
                  <a:rPr lang="en-US" altLang="zh-TW" sz="1600" dirty="0"/>
                  <a:t> and </a:t>
                </a:r>
                <a14:m>
                  <m:oMath xmlns:m="http://schemas.openxmlformats.org/officeDocument/2006/math">
                    <m:r>
                      <a:rPr lang="en-US" altLang="zh-TW" sz="1600" b="0" i="1" smtClean="0">
                        <a:latin typeface="Cambria Math" panose="02040503050406030204" pitchFamily="18" charset="0"/>
                      </a:rPr>
                      <m:t>𝜔</m:t>
                    </m:r>
                  </m:oMath>
                </a14:m>
                <a:r>
                  <a:rPr lang="en-US" altLang="zh-TW" sz="1600" dirty="0"/>
                  <a:t> are generally complex.</a:t>
                </a:r>
              </a:p>
              <a:p>
                <a:pPr marL="285750" indent="-285750">
                  <a:spcBef>
                    <a:spcPts val="1800"/>
                  </a:spcBef>
                  <a:buFont typeface="Arial" panose="020B0604020202020204" pitchFamily="34" charset="0"/>
                  <a:buChar char="•"/>
                </a:pPr>
                <a:r>
                  <a:rPr lang="en-US" altLang="zh-TW" sz="1600" dirty="0"/>
                  <a:t>Considering temporal instability, we set </a:t>
                </a:r>
                <a14:m>
                  <m:oMath xmlns:m="http://schemas.openxmlformats.org/officeDocument/2006/math">
                    <m:r>
                      <a:rPr lang="en-US" altLang="zh-TW" sz="1600" i="1">
                        <a:latin typeface="Cambria Math" panose="02040503050406030204" pitchFamily="18" charset="0"/>
                      </a:rPr>
                      <m:t>𝑘</m:t>
                    </m:r>
                    <m:r>
                      <a:rPr lang="en-US" altLang="zh-TW" sz="1600" i="1">
                        <a:latin typeface="Cambria Math" panose="02040503050406030204" pitchFamily="18" charset="0"/>
                        <a:ea typeface="Cambria Math" panose="02040503050406030204" pitchFamily="18" charset="0"/>
                      </a:rPr>
                      <m:t>∈</m:t>
                    </m:r>
                    <m:r>
                      <a:rPr lang="en-US" altLang="zh-TW" sz="1600" i="1">
                        <a:latin typeface="Cambria Math" panose="02040503050406030204" pitchFamily="18" charset="0"/>
                        <a:ea typeface="Cambria Math" panose="02040503050406030204" pitchFamily="18" charset="0"/>
                      </a:rPr>
                      <m:t>ℝ</m:t>
                    </m:r>
                  </m:oMath>
                </a14:m>
                <a:r>
                  <a:rPr lang="zh-TW" altLang="en-US" sz="1600" dirty="0"/>
                  <a:t> </a:t>
                </a:r>
                <a:r>
                  <a:rPr lang="en-US" altLang="zh-TW" sz="1600" dirty="0"/>
                  <a:t>and solve for </a:t>
                </a:r>
                <a14:m>
                  <m:oMath xmlns:m="http://schemas.openxmlformats.org/officeDocument/2006/math">
                    <m:r>
                      <a:rPr lang="en-US" altLang="zh-TW" sz="1600">
                        <a:latin typeface="Cambria Math" panose="02040503050406030204" pitchFamily="18" charset="0"/>
                      </a:rPr>
                      <m:t>𝜔</m:t>
                    </m:r>
                  </m:oMath>
                </a14:m>
                <a:r>
                  <a:rPr lang="en-US" altLang="zh-TW" sz="1600" dirty="0"/>
                  <a:t>.</a:t>
                </a:r>
              </a:p>
              <a:p>
                <a:pPr marL="266700">
                  <a:spcBef>
                    <a:spcPts val="0"/>
                  </a:spcBef>
                </a:pPr>
                <a14:m>
                  <m:oMath xmlns:m="http://schemas.openxmlformats.org/officeDocument/2006/math">
                    <m:r>
                      <a:rPr lang="en-US" altLang="zh-TW" sz="1600" b="0" i="1" smtClean="0">
                        <a:latin typeface="Cambria Math" panose="02040503050406030204" pitchFamily="18" charset="0"/>
                      </a:rPr>
                      <m:t>𝜓</m:t>
                    </m:r>
                    <m:d>
                      <m:dPr>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𝑥</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𝑧</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𝑡</m:t>
                        </m:r>
                      </m:e>
                    </m:d>
                    <m:r>
                      <a:rPr lang="en-US" altLang="zh-TW" sz="1600" b="0" i="1" smtClean="0">
                        <a:latin typeface="Cambria Math" panose="02040503050406030204" pitchFamily="18" charset="0"/>
                      </a:rPr>
                      <m:t>=</m:t>
                    </m:r>
                    <m:r>
                      <a:rPr lang="pl-PL" altLang="zh-TW" sz="1600" i="1" smtClean="0">
                        <a:latin typeface="Cambria Math" panose="02040503050406030204" pitchFamily="18" charset="0"/>
                      </a:rPr>
                      <m:t>𝜙</m:t>
                    </m:r>
                    <m:d>
                      <m:dPr>
                        <m:ctrlPr>
                          <a:rPr lang="pl-PL" altLang="zh-TW" sz="1600" i="1" smtClean="0">
                            <a:latin typeface="Cambria Math" panose="02040503050406030204" pitchFamily="18" charset="0"/>
                          </a:rPr>
                        </m:ctrlPr>
                      </m:dPr>
                      <m:e>
                        <m:r>
                          <a:rPr lang="pl-PL" altLang="zh-TW" sz="1600" i="1">
                            <a:latin typeface="Cambria Math" panose="02040503050406030204" pitchFamily="18" charset="0"/>
                          </a:rPr>
                          <m:t>𝑧</m:t>
                        </m:r>
                      </m:e>
                    </m:d>
                    <m:sSup>
                      <m:sSupPr>
                        <m:ctrlPr>
                          <a:rPr lang="pl-PL" altLang="zh-TW" sz="1600" i="1">
                            <a:latin typeface="Cambria Math" panose="02040503050406030204" pitchFamily="18" charset="0"/>
                          </a:rPr>
                        </m:ctrlPr>
                      </m:sSupPr>
                      <m:e>
                        <m:r>
                          <a:rPr lang="pl-PL" altLang="zh-TW" sz="1600" i="1">
                            <a:latin typeface="Cambria Math" panose="02040503050406030204" pitchFamily="18" charset="0"/>
                          </a:rPr>
                          <m:t>𝑒</m:t>
                        </m:r>
                      </m:e>
                      <m:sup>
                        <m:r>
                          <a:rPr lang="en-US" altLang="zh-TW" sz="1600" b="0" i="1" smtClean="0">
                            <a:latin typeface="Cambria Math" panose="02040503050406030204" pitchFamily="18" charset="0"/>
                          </a:rPr>
                          <m:t>𝑖</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𝑘𝑥</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𝜔</m:t>
                        </m:r>
                        <m:r>
                          <a:rPr lang="en-US" altLang="zh-TW" sz="1600" b="0" i="1" smtClean="0">
                            <a:latin typeface="Cambria Math" panose="02040503050406030204" pitchFamily="18" charset="0"/>
                          </a:rPr>
                          <m:t>𝑡</m:t>
                        </m:r>
                        <m:r>
                          <a:rPr lang="en-US" altLang="zh-TW" sz="1600" b="0" i="1" smtClean="0">
                            <a:latin typeface="Cambria Math" panose="02040503050406030204" pitchFamily="18" charset="0"/>
                          </a:rPr>
                          <m:t>)</m:t>
                        </m:r>
                      </m:sup>
                    </m:sSup>
                    <m:r>
                      <a:rPr lang="en-US" altLang="zh-TW" sz="1600" i="1">
                        <a:latin typeface="Cambria Math" panose="02040503050406030204" pitchFamily="18" charset="0"/>
                      </a:rPr>
                      <m:t>=</m:t>
                    </m:r>
                    <m:d>
                      <m:dPr>
                        <m:begChr m:val="{"/>
                        <m:endChr m:val="}"/>
                        <m:ctrlPr>
                          <a:rPr lang="en-US" altLang="zh-TW" sz="1600" i="1" smtClean="0">
                            <a:latin typeface="Cambria Math" panose="02040503050406030204" pitchFamily="18" charset="0"/>
                          </a:rPr>
                        </m:ctrlPr>
                      </m:dPr>
                      <m:e>
                        <m:r>
                          <a:rPr lang="pl-PL" altLang="zh-TW" sz="1600" i="1">
                            <a:latin typeface="Cambria Math" panose="02040503050406030204" pitchFamily="18" charset="0"/>
                          </a:rPr>
                          <m:t>𝜙</m:t>
                        </m:r>
                        <m:d>
                          <m:dPr>
                            <m:ctrlPr>
                              <a:rPr lang="pl-PL" altLang="zh-TW" sz="1600" i="1">
                                <a:latin typeface="Cambria Math" panose="02040503050406030204" pitchFamily="18" charset="0"/>
                              </a:rPr>
                            </m:ctrlPr>
                          </m:dPr>
                          <m:e>
                            <m:r>
                              <a:rPr lang="pl-PL" altLang="zh-TW" sz="1600" i="1">
                                <a:latin typeface="Cambria Math" panose="02040503050406030204" pitchFamily="18" charset="0"/>
                              </a:rPr>
                              <m:t>𝑧</m:t>
                            </m:r>
                          </m:e>
                        </m:d>
                        <m:sSup>
                          <m:sSupPr>
                            <m:ctrlPr>
                              <a:rPr lang="pl-PL" altLang="zh-TW" sz="1600" i="1">
                                <a:latin typeface="Cambria Math" panose="02040503050406030204" pitchFamily="18" charset="0"/>
                              </a:rPr>
                            </m:ctrlPr>
                          </m:sSupPr>
                          <m:e>
                            <m:r>
                              <a:rPr lang="pl-PL" altLang="zh-TW" sz="1600" i="1">
                                <a:latin typeface="Cambria Math" panose="02040503050406030204" pitchFamily="18" charset="0"/>
                              </a:rPr>
                              <m:t>𝑒</m:t>
                            </m:r>
                          </m:e>
                          <m:sup>
                            <m:r>
                              <a:rPr lang="en-US" altLang="zh-TW" sz="1600" i="1">
                                <a:latin typeface="Cambria Math" panose="02040503050406030204" pitchFamily="18" charset="0"/>
                              </a:rPr>
                              <m:t>𝑖</m:t>
                            </m:r>
                            <m:r>
                              <a:rPr lang="en-US" altLang="zh-TW" sz="1600" i="1">
                                <a:latin typeface="Cambria Math" panose="02040503050406030204" pitchFamily="18" charset="0"/>
                              </a:rPr>
                              <m:t>(</m:t>
                            </m:r>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𝑘</m:t>
                                </m:r>
                              </m:e>
                              <m:sub>
                                <m:r>
                                  <a:rPr lang="en-US" altLang="zh-TW" sz="1600" i="1">
                                    <a:latin typeface="Cambria Math" panose="02040503050406030204" pitchFamily="18" charset="0"/>
                                  </a:rPr>
                                  <m:t>𝑟</m:t>
                                </m:r>
                              </m:sub>
                            </m:sSub>
                            <m:r>
                              <a:rPr lang="en-US" altLang="zh-TW" sz="1600" i="1">
                                <a:latin typeface="Cambria Math" panose="02040503050406030204" pitchFamily="18" charset="0"/>
                              </a:rPr>
                              <m:t>𝑥</m:t>
                            </m:r>
                            <m:r>
                              <a:rPr lang="en-US" altLang="zh-TW" sz="1600" i="1">
                                <a:latin typeface="Cambria Math" panose="02040503050406030204" pitchFamily="18" charset="0"/>
                              </a:rPr>
                              <m:t>−</m:t>
                            </m:r>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𝜔</m:t>
                                </m:r>
                              </m:e>
                              <m:sub>
                                <m:r>
                                  <a:rPr lang="en-US" altLang="zh-TW" sz="1600" i="1">
                                    <a:latin typeface="Cambria Math" panose="02040503050406030204" pitchFamily="18" charset="0"/>
                                  </a:rPr>
                                  <m:t>𝑟</m:t>
                                </m:r>
                              </m:sub>
                            </m:sSub>
                            <m:r>
                              <a:rPr lang="en-US" altLang="zh-TW" sz="1600" i="1">
                                <a:latin typeface="Cambria Math" panose="02040503050406030204" pitchFamily="18" charset="0"/>
                              </a:rPr>
                              <m:t>𝑡</m:t>
                            </m:r>
                            <m:r>
                              <a:rPr lang="en-US" altLang="zh-TW" sz="1600" i="1">
                                <a:latin typeface="Cambria Math" panose="02040503050406030204" pitchFamily="18" charset="0"/>
                              </a:rPr>
                              <m:t>)</m:t>
                            </m:r>
                          </m:sup>
                        </m:sSup>
                      </m:e>
                    </m:d>
                    <m:r>
                      <a:rPr lang="en-US" altLang="zh-TW" sz="1600" b="0" i="1" smtClean="0">
                        <a:latin typeface="Cambria Math" panose="02040503050406030204" pitchFamily="18" charset="0"/>
                      </a:rPr>
                      <m:t> </m:t>
                    </m:r>
                    <m:sSup>
                      <m:sSupPr>
                        <m:ctrlPr>
                          <a:rPr lang="en-US" altLang="zh-TW" sz="1600" b="0" i="1" smtClean="0">
                            <a:latin typeface="Cambria Math" panose="02040503050406030204" pitchFamily="18" charset="0"/>
                          </a:rPr>
                        </m:ctrlPr>
                      </m:sSupPr>
                      <m:e>
                        <m:r>
                          <a:rPr lang="en-US" altLang="zh-TW" sz="1600" b="0" i="1" smtClean="0">
                            <a:latin typeface="Cambria Math" panose="02040503050406030204" pitchFamily="18" charset="0"/>
                          </a:rPr>
                          <m:t>𝑒</m:t>
                        </m:r>
                      </m:e>
                      <m:sup>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𝜔</m:t>
                            </m:r>
                          </m:e>
                          <m:sub>
                            <m:r>
                              <a:rPr lang="en-US" altLang="zh-TW" sz="1600" b="0" i="1" smtClean="0">
                                <a:latin typeface="Cambria Math" panose="02040503050406030204" pitchFamily="18" charset="0"/>
                              </a:rPr>
                              <m:t>𝑖</m:t>
                            </m:r>
                          </m:sub>
                        </m:sSub>
                        <m:r>
                          <a:rPr lang="en-US" altLang="zh-TW" sz="1600" i="1">
                            <a:latin typeface="Cambria Math" panose="02040503050406030204" pitchFamily="18" charset="0"/>
                          </a:rPr>
                          <m:t>𝑡</m:t>
                        </m:r>
                      </m:sup>
                    </m:sSup>
                  </m:oMath>
                </a14:m>
                <a:r>
                  <a:rPr lang="en-US" altLang="zh-TW" sz="1600" dirty="0"/>
                  <a:t> </a:t>
                </a:r>
              </a:p>
              <a:p>
                <a:pPr marL="266700">
                  <a:spcBef>
                    <a:spcPts val="0"/>
                  </a:spcBef>
                </a:pPr>
                <a:r>
                  <a:rPr lang="en-US" altLang="zh-TW" sz="1600" dirty="0">
                    <a:ea typeface="微軟正黑體" panose="020B0604030504040204" pitchFamily="34" charset="-120"/>
                  </a:rPr>
                  <a:t>If </a:t>
                </a:r>
                <a14:m>
                  <m:oMath xmlns:m="http://schemas.openxmlformats.org/officeDocument/2006/math">
                    <m:sSub>
                      <m:sSubPr>
                        <m:ctrlPr>
                          <a:rPr lang="zh-TW" altLang="zh-TW" sz="1600" i="1">
                            <a:latin typeface="Cambria Math" panose="02040503050406030204" pitchFamily="18" charset="0"/>
                          </a:rPr>
                        </m:ctrlPr>
                      </m:sSubPr>
                      <m:e>
                        <m:r>
                          <a:rPr lang="en-US" altLang="zh-TW" sz="1600" i="1">
                            <a:latin typeface="Cambria Math" panose="02040503050406030204" pitchFamily="18" charset="0"/>
                          </a:rPr>
                          <m:t>𝜔</m:t>
                        </m:r>
                      </m:e>
                      <m:sub>
                        <m:r>
                          <a:rPr lang="en-US" altLang="zh-TW" sz="1600" i="1">
                            <a:latin typeface="Cambria Math" panose="02040503050406030204" pitchFamily="18" charset="0"/>
                          </a:rPr>
                          <m:t>𝑖</m:t>
                        </m:r>
                      </m:sub>
                    </m:sSub>
                    <m:r>
                      <a:rPr lang="en-US" altLang="zh-TW" sz="1600" i="1">
                        <a:latin typeface="Cambria Math" panose="02040503050406030204" pitchFamily="18" charset="0"/>
                      </a:rPr>
                      <m:t>&gt;0</m:t>
                    </m:r>
                  </m:oMath>
                </a14:m>
                <a:r>
                  <a:rPr lang="en-US" altLang="zh-TW" sz="1600" dirty="0">
                    <a:ea typeface="微軟正黑體" panose="020B0604030504040204" pitchFamily="34" charset="-120"/>
                  </a:rPr>
                  <a:t>, disturbance grows exponentially with time  </a:t>
                </a:r>
                <a:r>
                  <a:rPr lang="en-US" altLang="zh-TW" sz="1600" dirty="0">
                    <a:ea typeface="Cambria Math" panose="02040503050406030204" pitchFamily="18" charset="0"/>
                  </a:rPr>
                  <a:t>⟹ Unstable</a:t>
                </a:r>
                <a:endParaRPr lang="en-US" altLang="zh-TW" sz="1600" dirty="0">
                  <a:ea typeface="微軟正黑體" panose="020B0604030504040204" pitchFamily="34" charset="-120"/>
                </a:endParaRPr>
              </a:p>
              <a:p>
                <a:pPr marL="268287">
                  <a:spcBef>
                    <a:spcPts val="0"/>
                  </a:spcBef>
                </a:pPr>
                <a:r>
                  <a:rPr lang="en-US" altLang="zh-TW" sz="1600" dirty="0">
                    <a:ea typeface="微軟正黑體" panose="020B0604030504040204" pitchFamily="34" charset="-120"/>
                  </a:rPr>
                  <a:t>If</a:t>
                </a:r>
                <a:r>
                  <a:rPr lang="zh-TW" altLang="en-US" sz="1600" dirty="0">
                    <a:ea typeface="微軟正黑體" panose="020B0604030504040204" pitchFamily="34" charset="-120"/>
                  </a:rPr>
                  <a:t> </a:t>
                </a:r>
                <a14:m>
                  <m:oMath xmlns:m="http://schemas.openxmlformats.org/officeDocument/2006/math">
                    <m:sSub>
                      <m:sSubPr>
                        <m:ctrlPr>
                          <a:rPr lang="zh-TW" altLang="zh-TW" sz="1600" i="1">
                            <a:latin typeface="Cambria Math" panose="02040503050406030204" pitchFamily="18" charset="0"/>
                          </a:rPr>
                        </m:ctrlPr>
                      </m:sSubPr>
                      <m:e>
                        <m:r>
                          <a:rPr lang="en-US" altLang="zh-TW" sz="1600" i="1">
                            <a:latin typeface="Cambria Math" panose="02040503050406030204" pitchFamily="18" charset="0"/>
                          </a:rPr>
                          <m:t>𝜔</m:t>
                        </m:r>
                      </m:e>
                      <m:sub>
                        <m:r>
                          <a:rPr lang="en-US" altLang="zh-TW" sz="1600" i="1">
                            <a:latin typeface="Cambria Math" panose="02040503050406030204" pitchFamily="18" charset="0"/>
                          </a:rPr>
                          <m:t>𝑖</m:t>
                        </m:r>
                      </m:sub>
                    </m:sSub>
                    <m:r>
                      <a:rPr lang="en-US" altLang="zh-TW" sz="1600" i="1">
                        <a:latin typeface="Cambria Math" panose="02040503050406030204" pitchFamily="18" charset="0"/>
                      </a:rPr>
                      <m:t>&lt;0</m:t>
                    </m:r>
                  </m:oMath>
                </a14:m>
                <a:r>
                  <a:rPr lang="en-US" altLang="zh-TW" sz="1600" dirty="0"/>
                  <a:t>, </a:t>
                </a:r>
                <a:r>
                  <a:rPr lang="en-US" altLang="zh-TW" sz="1600" dirty="0">
                    <a:ea typeface="微軟正黑體" panose="020B0604030504040204" pitchFamily="34" charset="-120"/>
                  </a:rPr>
                  <a:t>disturbance decays with time                          </a:t>
                </a:r>
                <a:r>
                  <a:rPr lang="en-US" altLang="zh-TW" sz="1600" dirty="0">
                    <a:ea typeface="Cambria Math" panose="02040503050406030204" pitchFamily="18" charset="0"/>
                  </a:rPr>
                  <a:t>⟹ Stable</a:t>
                </a:r>
              </a:p>
              <a:p>
                <a:pPr marL="268287">
                  <a:spcBef>
                    <a:spcPts val="0"/>
                  </a:spcBef>
                </a:pPr>
                <a:endParaRPr lang="en-US" altLang="zh-TW" sz="1600" dirty="0">
                  <a:ea typeface="Cambria Math" panose="02040503050406030204" pitchFamily="18" charset="0"/>
                </a:endParaRPr>
              </a:p>
              <a:p>
                <a:pPr marL="285750" indent="-285750">
                  <a:spcBef>
                    <a:spcPts val="0"/>
                  </a:spcBef>
                  <a:buFont typeface="Arial" panose="020B0604020202020204" pitchFamily="34" charset="0"/>
                  <a:buChar char="•"/>
                </a:pPr>
                <a:r>
                  <a:rPr lang="en-US" altLang="zh-TW" sz="1600" dirty="0"/>
                  <a:t>The stability of the flow is dominated by the most unstable mode, which is the mode with the largest growth rate </a:t>
                </a:r>
                <a14:m>
                  <m:oMath xmlns:m="http://schemas.openxmlformats.org/officeDocument/2006/math">
                    <m:sSub>
                      <m:sSubPr>
                        <m:ctrlPr>
                          <a:rPr lang="en-US" altLang="zh-TW" sz="1600" i="1" dirty="0" smtClean="0">
                            <a:latin typeface="Cambria Math" panose="02040503050406030204" pitchFamily="18" charset="0"/>
                          </a:rPr>
                        </m:ctrlPr>
                      </m:sSubPr>
                      <m:e>
                        <m:r>
                          <a:rPr lang="en-US" altLang="zh-TW" sz="1600" b="0" i="1" dirty="0" smtClean="0">
                            <a:latin typeface="Cambria Math" panose="02040503050406030204" pitchFamily="18" charset="0"/>
                          </a:rPr>
                          <m:t>𝜔</m:t>
                        </m:r>
                      </m:e>
                      <m:sub>
                        <m:r>
                          <a:rPr lang="en-US" altLang="zh-TW" sz="1600" b="0" i="1" dirty="0" smtClean="0">
                            <a:latin typeface="Cambria Math" panose="02040503050406030204" pitchFamily="18" charset="0"/>
                          </a:rPr>
                          <m:t>𝑖</m:t>
                        </m:r>
                        <m:r>
                          <a:rPr lang="en-US" altLang="zh-TW" sz="1600" b="0" i="1" dirty="0" smtClean="0">
                            <a:latin typeface="Cambria Math" panose="02040503050406030204" pitchFamily="18" charset="0"/>
                          </a:rPr>
                          <m:t>,</m:t>
                        </m:r>
                        <m:r>
                          <a:rPr lang="en-US" altLang="zh-TW" sz="1600" b="0" i="1" dirty="0" smtClean="0">
                            <a:latin typeface="Cambria Math" panose="02040503050406030204" pitchFamily="18" charset="0"/>
                          </a:rPr>
                          <m:t>𝑚𝑎𝑥</m:t>
                        </m:r>
                      </m:sub>
                    </m:sSub>
                  </m:oMath>
                </a14:m>
                <a:r>
                  <a:rPr lang="en-US" altLang="zh-TW" sz="1600" dirty="0"/>
                  <a:t>.</a:t>
                </a:r>
                <a:endParaRPr lang="zh-TW" altLang="en-US" sz="1600" dirty="0"/>
              </a:p>
              <a:p>
                <a:endParaRPr lang="zh-TW" altLang="en-US" sz="1600" dirty="0"/>
              </a:p>
            </p:txBody>
          </p:sp>
        </mc:Choice>
        <mc:Fallback xmlns="">
          <p:sp>
            <p:nvSpPr>
              <p:cNvPr id="3" name="內容版面配置區 2">
                <a:extLst>
                  <a:ext uri="{FF2B5EF4-FFF2-40B4-BE49-F238E27FC236}">
                    <a16:creationId xmlns:a16="http://schemas.microsoft.com/office/drawing/2014/main" id="{038D079A-8D40-4943-A5B3-2BCBE92B3D47}"/>
                  </a:ext>
                </a:extLst>
              </p:cNvPr>
              <p:cNvSpPr>
                <a:spLocks noGrp="1" noRot="1" noChangeAspect="1" noMove="1" noResize="1" noEditPoints="1" noAdjustHandles="1" noChangeArrowheads="1" noChangeShapeType="1" noTextEdit="1"/>
              </p:cNvSpPr>
              <p:nvPr>
                <p:ph idx="1"/>
              </p:nvPr>
            </p:nvSpPr>
            <p:spPr>
              <a:xfrm>
                <a:off x="838199" y="862642"/>
                <a:ext cx="10695317" cy="5245879"/>
              </a:xfrm>
              <a:blipFill>
                <a:blip r:embed="rId2"/>
                <a:stretch>
                  <a:fillRect l="-17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41971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D9BE4F-3152-4600-9FB6-D7FAB10C798F}"/>
              </a:ext>
            </a:extLst>
          </p:cNvPr>
          <p:cNvSpPr>
            <a:spLocks noGrp="1"/>
          </p:cNvSpPr>
          <p:nvPr>
            <p:ph type="title"/>
          </p:nvPr>
        </p:nvSpPr>
        <p:spPr/>
        <p:txBody>
          <a:bodyPr>
            <a:normAutofit/>
          </a:bodyPr>
          <a:lstStyle/>
          <a:p>
            <a:r>
              <a:rPr lang="en-US" altLang="zh-TW" dirty="0"/>
              <a:t>Spatial-temporal instability</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FDC217E1-EADB-4DBF-B14D-1B7AC7F1FB79}"/>
                  </a:ext>
                </a:extLst>
              </p:cNvPr>
              <p:cNvSpPr>
                <a:spLocks noGrp="1"/>
              </p:cNvSpPr>
              <p:nvPr>
                <p:ph idx="1"/>
              </p:nvPr>
            </p:nvSpPr>
            <p:spPr>
              <a:xfrm>
                <a:off x="838200" y="862642"/>
                <a:ext cx="10515600" cy="1061049"/>
              </a:xfrm>
            </p:spPr>
            <p:txBody>
              <a:bodyPr>
                <a:normAutofit/>
              </a:bodyPr>
              <a:lstStyle/>
              <a:p>
                <a:r>
                  <a:rPr lang="en-US" altLang="zh-TW" sz="1600" dirty="0"/>
                  <a:t>For temporally unstable flow, the linear impulse response of the flow is characterized by the local spatial-temporal instability.</a:t>
                </a:r>
                <a:r>
                  <a:rPr lang="zh-TW" altLang="en-US" sz="1600" dirty="0"/>
                  <a:t> </a:t>
                </a:r>
                <a:r>
                  <a:rPr lang="en-US" altLang="zh-TW" sz="1600" dirty="0"/>
                  <a:t>To analyze the spatial-temporal instability, both </a:t>
                </a:r>
                <a14:m>
                  <m:oMath xmlns:m="http://schemas.openxmlformats.org/officeDocument/2006/math">
                    <m:r>
                      <a:rPr lang="en-US" altLang="zh-TW" sz="1600" b="0" i="1" smtClean="0">
                        <a:latin typeface="Cambria Math" panose="02040503050406030204" pitchFamily="18" charset="0"/>
                      </a:rPr>
                      <m:t>𝑘</m:t>
                    </m:r>
                  </m:oMath>
                </a14:m>
                <a:r>
                  <a:rPr lang="zh-TW" altLang="en-US" sz="1600" dirty="0"/>
                  <a:t> </a:t>
                </a:r>
                <a:r>
                  <a:rPr lang="en-US" altLang="zh-TW" sz="1600" dirty="0"/>
                  <a:t>and </a:t>
                </a:r>
                <a14:m>
                  <m:oMath xmlns:m="http://schemas.openxmlformats.org/officeDocument/2006/math">
                    <m:r>
                      <a:rPr lang="en-US" altLang="zh-TW" sz="1600" b="0" i="1" smtClean="0">
                        <a:latin typeface="Cambria Math" panose="02040503050406030204" pitchFamily="18" charset="0"/>
                      </a:rPr>
                      <m:t>𝜔</m:t>
                    </m:r>
                  </m:oMath>
                </a14:m>
                <a:r>
                  <a:rPr lang="zh-TW" altLang="en-US" sz="1600" dirty="0"/>
                  <a:t> </a:t>
                </a:r>
                <a:r>
                  <a:rPr lang="en-US" altLang="zh-TW" sz="1600" dirty="0"/>
                  <a:t>are considered complex.</a:t>
                </a:r>
                <a:endParaRPr lang="zh-TW" altLang="en-US" sz="1600" dirty="0"/>
              </a:p>
            </p:txBody>
          </p:sp>
        </mc:Choice>
        <mc:Fallback xmlns="">
          <p:sp>
            <p:nvSpPr>
              <p:cNvPr id="3" name="內容版面配置區 2">
                <a:extLst>
                  <a:ext uri="{FF2B5EF4-FFF2-40B4-BE49-F238E27FC236}">
                    <a16:creationId xmlns:a16="http://schemas.microsoft.com/office/drawing/2014/main" id="{FDC217E1-EADB-4DBF-B14D-1B7AC7F1FB79}"/>
                  </a:ext>
                </a:extLst>
              </p:cNvPr>
              <p:cNvSpPr>
                <a:spLocks noGrp="1" noRot="1" noChangeAspect="1" noMove="1" noResize="1" noEditPoints="1" noAdjustHandles="1" noChangeArrowheads="1" noChangeShapeType="1" noTextEdit="1"/>
              </p:cNvSpPr>
              <p:nvPr>
                <p:ph idx="1"/>
              </p:nvPr>
            </p:nvSpPr>
            <p:spPr>
              <a:xfrm>
                <a:off x="838200" y="862642"/>
                <a:ext cx="10515600" cy="1061049"/>
              </a:xfrm>
              <a:blipFill>
                <a:blip r:embed="rId2"/>
                <a:stretch>
                  <a:fillRect l="-348"/>
                </a:stretch>
              </a:blipFill>
            </p:spPr>
            <p:txBody>
              <a:bodyPr/>
              <a:lstStyle/>
              <a:p>
                <a:r>
                  <a:rPr lang="zh-TW" altLang="en-US">
                    <a:noFill/>
                  </a:rPr>
                  <a:t> </a:t>
                </a:r>
              </a:p>
            </p:txBody>
          </p:sp>
        </mc:Fallback>
      </mc:AlternateContent>
      <p:sp>
        <p:nvSpPr>
          <p:cNvPr id="4" name="矩形 3">
            <a:extLst>
              <a:ext uri="{FF2B5EF4-FFF2-40B4-BE49-F238E27FC236}">
                <a16:creationId xmlns:a16="http://schemas.microsoft.com/office/drawing/2014/main" id="{D4294130-EE60-4355-8C9B-B4089E1690E6}"/>
              </a:ext>
            </a:extLst>
          </p:cNvPr>
          <p:cNvSpPr/>
          <p:nvPr/>
        </p:nvSpPr>
        <p:spPr>
          <a:xfrm>
            <a:off x="838200" y="1851256"/>
            <a:ext cx="10307128" cy="1676100"/>
          </a:xfrm>
          <a:prstGeom prst="rect">
            <a:avLst/>
          </a:prstGeom>
        </p:spPr>
        <p:txBody>
          <a:bodyPr wrap="square">
            <a:spAutoFit/>
          </a:bodyPr>
          <a:lstStyle/>
          <a:p>
            <a:pPr marL="285750" lvl="0" indent="-285750">
              <a:lnSpc>
                <a:spcPts val="2500"/>
              </a:lnSpc>
              <a:buFont typeface="Arial" panose="020B0604020202020204" pitchFamily="34" charset="0"/>
              <a:buChar char="•"/>
              <a:defRPr/>
            </a:pPr>
            <a:r>
              <a:rPr lang="en-US" altLang="zh-TW" sz="1600" dirty="0">
                <a:solidFill>
                  <a:srgbClr val="C00000"/>
                </a:solidFill>
                <a:latin typeface="Calibri" panose="020F0502020204030204"/>
                <a:ea typeface="新細明體" panose="02020500000000000000" pitchFamily="18" charset="-120"/>
              </a:rPr>
              <a:t>Absolute instability</a:t>
            </a:r>
          </a:p>
          <a:p>
            <a:pPr lvl="0">
              <a:lnSpc>
                <a:spcPts val="2500"/>
              </a:lnSpc>
              <a:defRPr/>
            </a:pPr>
            <a:r>
              <a:rPr lang="en-US" altLang="zh-TW" sz="1600" dirty="0">
                <a:solidFill>
                  <a:prstClr val="black"/>
                </a:solidFill>
                <a:latin typeface="Calibri" panose="020F0502020204030204"/>
                <a:ea typeface="新細明體" panose="02020500000000000000" pitchFamily="18" charset="-120"/>
              </a:rPr>
              <a:t>The disturbance grows both upstream and downstream, which gradually affect the whole flow field.</a:t>
            </a:r>
          </a:p>
          <a:p>
            <a:pPr lvl="0">
              <a:lnSpc>
                <a:spcPts val="2500"/>
              </a:lnSpc>
              <a:defRPr/>
            </a:pPr>
            <a:endParaRPr lang="en-US" altLang="zh-TW" sz="1600" dirty="0">
              <a:solidFill>
                <a:prstClr val="black"/>
              </a:solidFill>
              <a:latin typeface="Calibri" panose="020F0502020204030204"/>
              <a:ea typeface="新細明體" panose="02020500000000000000" pitchFamily="18" charset="-120"/>
            </a:endParaRPr>
          </a:p>
          <a:p>
            <a:pPr marL="285750" lvl="0" indent="-285750">
              <a:lnSpc>
                <a:spcPts val="2500"/>
              </a:lnSpc>
              <a:buFont typeface="Arial" panose="020B0604020202020204" pitchFamily="34" charset="0"/>
              <a:buChar char="•"/>
              <a:defRPr/>
            </a:pPr>
            <a:r>
              <a:rPr lang="en-US" altLang="zh-TW" sz="1600" dirty="0">
                <a:solidFill>
                  <a:srgbClr val="C00000"/>
                </a:solidFill>
                <a:latin typeface="Calibri" panose="020F0502020204030204"/>
                <a:ea typeface="新細明體" panose="02020500000000000000" pitchFamily="18" charset="-120"/>
              </a:rPr>
              <a:t>Convective instability</a:t>
            </a:r>
          </a:p>
          <a:p>
            <a:pPr lvl="0">
              <a:lnSpc>
                <a:spcPts val="2500"/>
              </a:lnSpc>
              <a:defRPr/>
            </a:pPr>
            <a:r>
              <a:rPr lang="en-US" altLang="zh-TW" sz="1600" dirty="0">
                <a:solidFill>
                  <a:prstClr val="black"/>
                </a:solidFill>
                <a:latin typeface="Calibri" panose="020F0502020204030204"/>
                <a:ea typeface="新細明體" panose="02020500000000000000" pitchFamily="18" charset="-120"/>
              </a:rPr>
              <a:t>The disturbances </a:t>
            </a:r>
            <a:r>
              <a:rPr lang="en-US" altLang="zh-TW" sz="1600" dirty="0" err="1">
                <a:solidFill>
                  <a:prstClr val="black"/>
                </a:solidFill>
                <a:latin typeface="Calibri" panose="020F0502020204030204"/>
                <a:ea typeface="新細明體" panose="02020500000000000000" pitchFamily="18" charset="-120"/>
              </a:rPr>
              <a:t>convects</a:t>
            </a:r>
            <a:r>
              <a:rPr lang="en-US" altLang="zh-TW" sz="1600" dirty="0">
                <a:solidFill>
                  <a:prstClr val="black"/>
                </a:solidFill>
                <a:latin typeface="Calibri" panose="020F0502020204030204"/>
                <a:ea typeface="新細明體" panose="02020500000000000000" pitchFamily="18" charset="-120"/>
              </a:rPr>
              <a:t> away from its initial location, leaving the initial location undisturbed.</a:t>
            </a:r>
          </a:p>
        </p:txBody>
      </p:sp>
      <p:pic>
        <p:nvPicPr>
          <p:cNvPr id="5" name="圖片 4">
            <a:extLst>
              <a:ext uri="{FF2B5EF4-FFF2-40B4-BE49-F238E27FC236}">
                <a16:creationId xmlns:a16="http://schemas.microsoft.com/office/drawing/2014/main" id="{5F5F40E5-0480-462D-B988-FD47C2FAEF2F}"/>
              </a:ext>
            </a:extLst>
          </p:cNvPr>
          <p:cNvPicPr>
            <a:picLocks noChangeAspect="1"/>
          </p:cNvPicPr>
          <p:nvPr/>
        </p:nvPicPr>
        <p:blipFill>
          <a:blip r:embed="rId3"/>
          <a:stretch>
            <a:fillRect/>
          </a:stretch>
        </p:blipFill>
        <p:spPr>
          <a:xfrm>
            <a:off x="8579718" y="4305557"/>
            <a:ext cx="2996068" cy="1631192"/>
          </a:xfrm>
          <a:prstGeom prst="rect">
            <a:avLst/>
          </a:prstGeom>
        </p:spPr>
      </p:pic>
      <p:pic>
        <p:nvPicPr>
          <p:cNvPr id="6" name="圖片 5">
            <a:extLst>
              <a:ext uri="{FF2B5EF4-FFF2-40B4-BE49-F238E27FC236}">
                <a16:creationId xmlns:a16="http://schemas.microsoft.com/office/drawing/2014/main" id="{E5CF7950-DDAD-4B8E-A5C3-B5419526B2B7}"/>
              </a:ext>
            </a:extLst>
          </p:cNvPr>
          <p:cNvPicPr>
            <a:picLocks noChangeAspect="1"/>
          </p:cNvPicPr>
          <p:nvPr/>
        </p:nvPicPr>
        <p:blipFill>
          <a:blip r:embed="rId4"/>
          <a:stretch>
            <a:fillRect/>
          </a:stretch>
        </p:blipFill>
        <p:spPr>
          <a:xfrm>
            <a:off x="4698293" y="4252776"/>
            <a:ext cx="3077808" cy="1742582"/>
          </a:xfrm>
          <a:prstGeom prst="rect">
            <a:avLst/>
          </a:prstGeom>
        </p:spPr>
      </p:pic>
      <p:pic>
        <p:nvPicPr>
          <p:cNvPr id="7" name="圖片 6">
            <a:extLst>
              <a:ext uri="{FF2B5EF4-FFF2-40B4-BE49-F238E27FC236}">
                <a16:creationId xmlns:a16="http://schemas.microsoft.com/office/drawing/2014/main" id="{04C924F8-9946-4521-BE1E-850640EFC1C3}"/>
              </a:ext>
            </a:extLst>
          </p:cNvPr>
          <p:cNvPicPr>
            <a:picLocks noChangeAspect="1"/>
          </p:cNvPicPr>
          <p:nvPr/>
        </p:nvPicPr>
        <p:blipFill>
          <a:blip r:embed="rId5"/>
          <a:stretch>
            <a:fillRect/>
          </a:stretch>
        </p:blipFill>
        <p:spPr>
          <a:xfrm>
            <a:off x="516234" y="4515970"/>
            <a:ext cx="3087422" cy="1332466"/>
          </a:xfrm>
          <a:prstGeom prst="rect">
            <a:avLst/>
          </a:prstGeom>
        </p:spPr>
      </p:pic>
      <p:sp>
        <p:nvSpPr>
          <p:cNvPr id="8" name="矩形 7">
            <a:extLst>
              <a:ext uri="{FF2B5EF4-FFF2-40B4-BE49-F238E27FC236}">
                <a16:creationId xmlns:a16="http://schemas.microsoft.com/office/drawing/2014/main" id="{19D58A21-CD14-46BB-999A-8214C260EE40}"/>
              </a:ext>
            </a:extLst>
          </p:cNvPr>
          <p:cNvSpPr/>
          <p:nvPr/>
        </p:nvSpPr>
        <p:spPr>
          <a:xfrm>
            <a:off x="8743620" y="6597118"/>
            <a:ext cx="3448380"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prstClr val="black"/>
                </a:solidFill>
                <a:effectLst/>
                <a:uLnTx/>
                <a:uFillTx/>
                <a:latin typeface="PlantinStd-LightItalic"/>
                <a:ea typeface="新細明體" panose="02020500000000000000" pitchFamily="18" charset="-120"/>
                <a:cs typeface="+mn-cs"/>
              </a:rPr>
              <a:t>Reference</a:t>
            </a:r>
            <a:r>
              <a:rPr kumimoji="0" lang="en-US" altLang="zh-TW" sz="800" b="0" i="1" u="none" strike="noStrike" kern="1200" cap="none" spc="0" normalizeH="0" baseline="0" noProof="0" dirty="0">
                <a:ln>
                  <a:noFill/>
                </a:ln>
                <a:solidFill>
                  <a:prstClr val="black"/>
                </a:solidFill>
                <a:effectLst/>
                <a:uLnTx/>
                <a:uFillTx/>
                <a:latin typeface="PlantinStd-LightItalic"/>
                <a:ea typeface="新細明體" panose="02020500000000000000" pitchFamily="18" charset="-120"/>
                <a:cs typeface="+mn-cs"/>
              </a:rPr>
              <a:t> : Plasma Physics and Fusion Plasma Electrodynamics</a:t>
            </a:r>
            <a:r>
              <a:rPr kumimoji="0" lang="en-US" altLang="zh-TW" sz="800" b="0" i="0" u="none" strike="noStrike" kern="1200" cap="none" spc="0" normalizeH="0" baseline="0" noProof="0" dirty="0">
                <a:ln>
                  <a:noFill/>
                </a:ln>
                <a:solidFill>
                  <a:prstClr val="black"/>
                </a:solidFill>
                <a:effectLst/>
                <a:uLnTx/>
                <a:uFillTx/>
                <a:latin typeface="PlantinStd-Light"/>
                <a:ea typeface="新細明體" panose="02020500000000000000" pitchFamily="18" charset="-120"/>
                <a:cs typeface="+mn-cs"/>
              </a:rPr>
              <a:t>. Abraham Bers.</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12805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99479D-82D0-486C-8282-2665CA299C85}"/>
              </a:ext>
            </a:extLst>
          </p:cNvPr>
          <p:cNvSpPr>
            <a:spLocks noGrp="1"/>
          </p:cNvSpPr>
          <p:nvPr>
            <p:ph type="title"/>
          </p:nvPr>
        </p:nvSpPr>
        <p:spPr>
          <a:xfrm>
            <a:off x="838200" y="132585"/>
            <a:ext cx="9064925" cy="616894"/>
          </a:xfrm>
        </p:spPr>
        <p:txBody>
          <a:bodyPr/>
          <a:lstStyle/>
          <a:p>
            <a:r>
              <a:rPr lang="en-US" altLang="zh-TW" dirty="0"/>
              <a:t>Boundary conditions at free surface</a:t>
            </a:r>
            <a:endParaRPr lang="zh-TW" altLang="en-US" dirty="0"/>
          </a:p>
        </p:txBody>
      </p:sp>
      <p:sp>
        <p:nvSpPr>
          <p:cNvPr id="3" name="內容版面配置區 2">
            <a:extLst>
              <a:ext uri="{FF2B5EF4-FFF2-40B4-BE49-F238E27FC236}">
                <a16:creationId xmlns:a16="http://schemas.microsoft.com/office/drawing/2014/main" id="{530F256A-FD7D-4C27-AFF1-E82798CB36EC}"/>
              </a:ext>
            </a:extLst>
          </p:cNvPr>
          <p:cNvSpPr>
            <a:spLocks noGrp="1"/>
          </p:cNvSpPr>
          <p:nvPr>
            <p:ph idx="1"/>
          </p:nvPr>
        </p:nvSpPr>
        <p:spPr>
          <a:xfrm>
            <a:off x="838200" y="749480"/>
            <a:ext cx="3328358" cy="492724"/>
          </a:xfrm>
        </p:spPr>
        <p:txBody>
          <a:bodyPr>
            <a:normAutofit/>
          </a:bodyPr>
          <a:lstStyle/>
          <a:p>
            <a:pPr marL="285750" indent="-285750">
              <a:buFont typeface="Arial" panose="020B0604020202020204" pitchFamily="34" charset="0"/>
              <a:buChar char="•"/>
            </a:pPr>
            <a:r>
              <a:rPr lang="en-US" altLang="zh-TW" sz="1600" dirty="0"/>
              <a:t>Kinematic boundary condition:</a:t>
            </a:r>
            <a:endParaRPr lang="zh-TW" altLang="en-US" sz="1600" dirty="0"/>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DFEAF7E9-14C3-43DF-8418-F9EE4860012E}"/>
                  </a:ext>
                </a:extLst>
              </p:cNvPr>
              <p:cNvSpPr txBox="1"/>
              <p:nvPr/>
            </p:nvSpPr>
            <p:spPr>
              <a:xfrm>
                <a:off x="1101865" y="1360579"/>
                <a:ext cx="3659918" cy="60048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
                        <m:fPr>
                          <m:ctrlPr>
                            <a:rPr lang="zh-TW" altLang="zh-TW" sz="1600" i="1" smtClean="0">
                              <a:latin typeface="Cambria Math" panose="02040503050406030204" pitchFamily="18" charset="0"/>
                              <a:ea typeface="+mn-ea"/>
                            </a:rPr>
                          </m:ctrlPr>
                        </m:fPr>
                        <m:num>
                          <m:r>
                            <a:rPr lang="en-US" altLang="zh-TW" sz="1600" i="1">
                              <a:latin typeface="Cambria Math" panose="02040503050406030204" pitchFamily="18" charset="0"/>
                              <a:ea typeface="+mn-ea"/>
                            </a:rPr>
                            <m:t>𝐷</m:t>
                          </m:r>
                          <m:d>
                            <m:dPr>
                              <m:ctrlPr>
                                <a:rPr lang="en-US" altLang="zh-TW" sz="1600" b="0" i="1" smtClean="0">
                                  <a:latin typeface="Cambria Math" panose="02040503050406030204" pitchFamily="18" charset="0"/>
                                  <a:ea typeface="+mn-ea"/>
                                </a:rPr>
                              </m:ctrlPr>
                            </m:dPr>
                            <m:e>
                              <m:r>
                                <a:rPr lang="en-US" altLang="zh-TW" sz="1600" b="0" i="1" smtClean="0">
                                  <a:latin typeface="Cambria Math" panose="02040503050406030204" pitchFamily="18" charset="0"/>
                                  <a:ea typeface="+mn-ea"/>
                                </a:rPr>
                                <m:t>𝑧</m:t>
                              </m:r>
                              <m:r>
                                <a:rPr lang="en-US" altLang="zh-TW" sz="1600" b="0" i="1" smtClean="0">
                                  <a:latin typeface="Cambria Math" panose="02040503050406030204" pitchFamily="18" charset="0"/>
                                  <a:ea typeface="+mn-ea"/>
                                </a:rPr>
                                <m:t>−</m:t>
                              </m:r>
                              <m:r>
                                <a:rPr lang="en-US" altLang="zh-TW" sz="1600" b="0" i="1" smtClean="0">
                                  <a:latin typeface="Cambria Math" panose="02040503050406030204" pitchFamily="18" charset="0"/>
                                  <a:ea typeface="+mn-ea"/>
                                </a:rPr>
                                <m:t>𝜂</m:t>
                              </m:r>
                              <m:d>
                                <m:dPr>
                                  <m:ctrlPr>
                                    <a:rPr lang="zh-TW" altLang="zh-TW" sz="1600" i="1">
                                      <a:latin typeface="Cambria Math" panose="02040503050406030204" pitchFamily="18" charset="0"/>
                                      <a:ea typeface="+mn-ea"/>
                                    </a:rPr>
                                  </m:ctrlPr>
                                </m:dPr>
                                <m:e>
                                  <m:r>
                                    <a:rPr lang="en-US" altLang="zh-TW" sz="1600" i="1">
                                      <a:latin typeface="Cambria Math" panose="02040503050406030204" pitchFamily="18" charset="0"/>
                                      <a:ea typeface="+mn-ea"/>
                                    </a:rPr>
                                    <m:t>𝑥</m:t>
                                  </m:r>
                                  <m:r>
                                    <a:rPr lang="en-US" altLang="zh-TW" sz="1600" i="1">
                                      <a:latin typeface="Cambria Math" panose="02040503050406030204" pitchFamily="18" charset="0"/>
                                      <a:ea typeface="+mn-ea"/>
                                    </a:rPr>
                                    <m:t>,</m:t>
                                  </m:r>
                                  <m:r>
                                    <a:rPr lang="en-US" altLang="zh-TW" sz="1600" i="1">
                                      <a:latin typeface="Cambria Math" panose="02040503050406030204" pitchFamily="18" charset="0"/>
                                      <a:ea typeface="+mn-ea"/>
                                    </a:rPr>
                                    <m:t>𝑧</m:t>
                                  </m:r>
                                  <m:r>
                                    <a:rPr lang="en-US" altLang="zh-TW" sz="1600" i="1">
                                      <a:latin typeface="Cambria Math" panose="02040503050406030204" pitchFamily="18" charset="0"/>
                                      <a:ea typeface="+mn-ea"/>
                                    </a:rPr>
                                    <m:t>,</m:t>
                                  </m:r>
                                  <m:r>
                                    <a:rPr lang="en-US" altLang="zh-TW" sz="1600" i="1">
                                      <a:latin typeface="Cambria Math" panose="02040503050406030204" pitchFamily="18" charset="0"/>
                                      <a:ea typeface="+mn-ea"/>
                                    </a:rPr>
                                    <m:t>𝑡</m:t>
                                  </m:r>
                                </m:e>
                              </m:d>
                            </m:e>
                          </m:d>
                        </m:num>
                        <m:den>
                          <m:r>
                            <a:rPr lang="en-US" altLang="zh-TW" sz="1600" b="0" i="1" smtClean="0">
                              <a:latin typeface="Cambria Math" panose="02040503050406030204" pitchFamily="18" charset="0"/>
                              <a:ea typeface="+mn-ea"/>
                            </a:rPr>
                            <m:t>𝐷</m:t>
                          </m:r>
                          <m:r>
                            <a:rPr lang="en-US" altLang="zh-TW" sz="1600" i="1">
                              <a:latin typeface="Cambria Math" panose="02040503050406030204" pitchFamily="18" charset="0"/>
                              <a:ea typeface="+mn-ea"/>
                            </a:rPr>
                            <m:t>𝑡</m:t>
                          </m:r>
                        </m:den>
                      </m:f>
                      <m:r>
                        <a:rPr lang="en-US" altLang="zh-TW" sz="1600" i="1">
                          <a:latin typeface="Cambria Math" panose="02040503050406030204" pitchFamily="18" charset="0"/>
                          <a:ea typeface="+mn-ea"/>
                        </a:rPr>
                        <m:t>=0</m:t>
                      </m:r>
                      <m:r>
                        <a:rPr lang="en-US" altLang="zh-TW" sz="1600" b="0" i="0" smtClean="0">
                          <a:latin typeface="Cambria Math" panose="02040503050406030204" pitchFamily="18" charset="0"/>
                          <a:ea typeface="+mn-ea"/>
                        </a:rPr>
                        <m:t>,  </m:t>
                      </m:r>
                      <m:r>
                        <m:rPr>
                          <m:sty m:val="p"/>
                        </m:rPr>
                        <a:rPr lang="en-US" altLang="zh-TW" sz="1600" b="0" i="0" smtClean="0">
                          <a:latin typeface="Cambria Math" panose="02040503050406030204" pitchFamily="18" charset="0"/>
                          <a:ea typeface="+mn-ea"/>
                        </a:rPr>
                        <m:t>at</m:t>
                      </m:r>
                      <m:r>
                        <a:rPr lang="zh-TW" altLang="en-US" sz="1600" i="1">
                          <a:latin typeface="Cambria Math" panose="02040503050406030204" pitchFamily="18" charset="0"/>
                          <a:ea typeface="+mn-ea"/>
                        </a:rPr>
                        <m:t> </m:t>
                      </m:r>
                      <m:r>
                        <a:rPr lang="en-US" altLang="zh-TW" sz="1600" b="0" i="0" smtClean="0">
                          <a:latin typeface="Cambria Math" panose="02040503050406030204" pitchFamily="18" charset="0"/>
                          <a:ea typeface="+mn-ea"/>
                        </a:rPr>
                        <m:t> </m:t>
                      </m:r>
                      <m:r>
                        <a:rPr lang="en-US" altLang="zh-TW" sz="1600" b="0" i="1" smtClean="0">
                          <a:latin typeface="Cambria Math" panose="02040503050406030204" pitchFamily="18" charset="0"/>
                          <a:ea typeface="+mn-ea"/>
                        </a:rPr>
                        <m:t>𝑧</m:t>
                      </m:r>
                      <m:r>
                        <a:rPr lang="en-US" altLang="zh-TW" sz="1600" b="0" i="1" smtClean="0">
                          <a:latin typeface="Cambria Math" panose="02040503050406030204" pitchFamily="18" charset="0"/>
                          <a:ea typeface="+mn-ea"/>
                        </a:rPr>
                        <m:t>=</m:t>
                      </m:r>
                      <m:r>
                        <a:rPr lang="en-US" altLang="zh-TW" sz="1600" b="0" i="1" smtClean="0">
                          <a:latin typeface="Cambria Math" panose="02040503050406030204" pitchFamily="18" charset="0"/>
                          <a:ea typeface="+mn-ea"/>
                        </a:rPr>
                        <m:t>𝜂</m:t>
                      </m:r>
                    </m:oMath>
                  </m:oMathPara>
                </a14:m>
                <a:endParaRPr lang="zh-TW" altLang="en-US" sz="1600" dirty="0">
                  <a:latin typeface="+mn-ea"/>
                  <a:ea typeface="+mn-ea"/>
                </a:endParaRPr>
              </a:p>
            </p:txBody>
          </p:sp>
        </mc:Choice>
        <mc:Fallback xmlns="">
          <p:sp>
            <p:nvSpPr>
              <p:cNvPr id="4" name="文字方塊 3">
                <a:extLst>
                  <a:ext uri="{FF2B5EF4-FFF2-40B4-BE49-F238E27FC236}">
                    <a16:creationId xmlns:a16="http://schemas.microsoft.com/office/drawing/2014/main" id="{DFEAF7E9-14C3-43DF-8418-F9EE4860012E}"/>
                  </a:ext>
                </a:extLst>
              </p:cNvPr>
              <p:cNvSpPr txBox="1">
                <a:spLocks noRot="1" noChangeAspect="1" noMove="1" noResize="1" noEditPoints="1" noAdjustHandles="1" noChangeArrowheads="1" noChangeShapeType="1" noTextEdit="1"/>
              </p:cNvSpPr>
              <p:nvPr/>
            </p:nvSpPr>
            <p:spPr>
              <a:xfrm>
                <a:off x="1101865" y="1360579"/>
                <a:ext cx="3659918" cy="600485"/>
              </a:xfrm>
              <a:prstGeom prst="rect">
                <a:avLst/>
              </a:prstGeom>
              <a:blipFill>
                <a:blip r:embed="rId2"/>
                <a:stretch>
                  <a:fillRect/>
                </a:stretch>
              </a:blipFill>
            </p:spPr>
            <p:txBody>
              <a:bodyPr/>
              <a:lstStyle/>
              <a:p>
                <a:r>
                  <a:rPr lang="zh-TW" altLang="en-US">
                    <a:noFill/>
                  </a:rPr>
                  <a:t> </a:t>
                </a:r>
              </a:p>
            </p:txBody>
          </p:sp>
        </mc:Fallback>
      </mc:AlternateContent>
      <p:sp>
        <p:nvSpPr>
          <p:cNvPr id="5" name="箭號: 向下 4">
            <a:extLst>
              <a:ext uri="{FF2B5EF4-FFF2-40B4-BE49-F238E27FC236}">
                <a16:creationId xmlns:a16="http://schemas.microsoft.com/office/drawing/2014/main" id="{2A5CEDAF-ABB5-44D6-AE0B-069C5391743F}"/>
              </a:ext>
            </a:extLst>
          </p:cNvPr>
          <p:cNvSpPr/>
          <p:nvPr/>
        </p:nvSpPr>
        <p:spPr>
          <a:xfrm rot="16200000">
            <a:off x="6174293" y="1253210"/>
            <a:ext cx="387927" cy="878638"/>
          </a:xfrm>
          <a:prstGeom prst="downArrow">
            <a:avLst>
              <a:gd name="adj1" fmla="val 46726"/>
              <a:gd name="adj2" fmla="val 35273"/>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latin typeface="+mn-ea"/>
            </a:endParaRP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BA9909E9-83E1-47CE-94C1-1FB507B93E92}"/>
                  </a:ext>
                </a:extLst>
              </p:cNvPr>
              <p:cNvSpPr txBox="1"/>
              <p:nvPr/>
            </p:nvSpPr>
            <p:spPr>
              <a:xfrm>
                <a:off x="7326660" y="1507863"/>
                <a:ext cx="279089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ea typeface="+mn-ea"/>
                        </a:rPr>
                        <m:t>𝑘</m:t>
                      </m:r>
                      <m:r>
                        <a:rPr lang="en-US" altLang="zh-TW" sz="1600" b="0" i="1" smtClean="0">
                          <a:latin typeface="Cambria Math" panose="02040503050406030204" pitchFamily="18" charset="0"/>
                          <a:ea typeface="+mn-ea"/>
                        </a:rPr>
                        <m:t>𝜙</m:t>
                      </m:r>
                      <m:r>
                        <a:rPr lang="en-US" altLang="zh-TW" sz="1600" i="1">
                          <a:latin typeface="Cambria Math" panose="02040503050406030204" pitchFamily="18" charset="0"/>
                          <a:ea typeface="+mn-ea"/>
                        </a:rPr>
                        <m:t>+</m:t>
                      </m:r>
                      <m:r>
                        <a:rPr lang="en-US" altLang="zh-TW" sz="1600" i="1" smtClean="0">
                          <a:latin typeface="Cambria Math" panose="02040503050406030204" pitchFamily="18" charset="0"/>
                          <a:ea typeface="+mn-ea"/>
                        </a:rPr>
                        <m:t>𝑈</m:t>
                      </m:r>
                      <m:r>
                        <a:rPr lang="en-US" altLang="zh-TW" sz="1600" b="0" i="1" smtClean="0">
                          <a:latin typeface="Cambria Math" panose="02040503050406030204" pitchFamily="18" charset="0"/>
                          <a:ea typeface="+mn-ea"/>
                        </a:rPr>
                        <m:t>𝑘𝑞</m:t>
                      </m:r>
                      <m:r>
                        <a:rPr lang="en-US" altLang="zh-TW" sz="1600" i="1">
                          <a:latin typeface="Cambria Math" panose="02040503050406030204" pitchFamily="18" charset="0"/>
                          <a:ea typeface="+mn-ea"/>
                        </a:rPr>
                        <m:t>=</m:t>
                      </m:r>
                      <m:r>
                        <a:rPr lang="en-US" altLang="zh-TW" sz="1600" b="0" i="1" smtClean="0">
                          <a:latin typeface="Cambria Math" panose="02040503050406030204" pitchFamily="18" charset="0"/>
                          <a:ea typeface="+mn-ea"/>
                        </a:rPr>
                        <m:t>𝜔</m:t>
                      </m:r>
                      <m:r>
                        <a:rPr lang="en-US" altLang="zh-TW" sz="1600" b="0" i="1" smtClean="0">
                          <a:latin typeface="Cambria Math" panose="02040503050406030204" pitchFamily="18" charset="0"/>
                          <a:ea typeface="+mn-ea"/>
                        </a:rPr>
                        <m:t>𝑞</m:t>
                      </m:r>
                      <m:r>
                        <a:rPr lang="en-US" altLang="zh-TW" sz="1600">
                          <a:latin typeface="Cambria Math" panose="02040503050406030204" pitchFamily="18" charset="0"/>
                          <a:ea typeface="+mn-ea"/>
                        </a:rPr>
                        <m:t>,  </m:t>
                      </m:r>
                      <m:r>
                        <m:rPr>
                          <m:sty m:val="p"/>
                        </m:rPr>
                        <a:rPr lang="en-US" altLang="zh-TW" sz="1600">
                          <a:latin typeface="Cambria Math" panose="02040503050406030204" pitchFamily="18" charset="0"/>
                          <a:ea typeface="+mn-ea"/>
                        </a:rPr>
                        <m:t>at</m:t>
                      </m:r>
                      <m:r>
                        <a:rPr lang="en-US" altLang="zh-TW" sz="1600" b="0" i="0" smtClean="0">
                          <a:latin typeface="Cambria Math" panose="02040503050406030204" pitchFamily="18" charset="0"/>
                          <a:ea typeface="+mn-ea"/>
                        </a:rPr>
                        <m:t> </m:t>
                      </m:r>
                      <m:r>
                        <a:rPr lang="en-US" altLang="zh-TW" sz="1600" b="0" i="1" smtClean="0">
                          <a:latin typeface="Cambria Math" panose="02040503050406030204" pitchFamily="18" charset="0"/>
                          <a:ea typeface="+mn-ea"/>
                        </a:rPr>
                        <m:t>𝑧</m:t>
                      </m:r>
                      <m:r>
                        <a:rPr lang="en-US" altLang="zh-TW" sz="1600" i="1">
                          <a:latin typeface="Cambria Math" panose="02040503050406030204" pitchFamily="18" charset="0"/>
                          <a:ea typeface="+mn-ea"/>
                        </a:rPr>
                        <m:t>=</m:t>
                      </m:r>
                      <m:r>
                        <a:rPr lang="en-US" altLang="zh-TW" sz="1600" b="0" i="1" smtClean="0">
                          <a:latin typeface="Cambria Math" panose="02040503050406030204" pitchFamily="18" charset="0"/>
                          <a:ea typeface="+mn-ea"/>
                        </a:rPr>
                        <m:t>0</m:t>
                      </m:r>
                    </m:oMath>
                  </m:oMathPara>
                </a14:m>
                <a:endParaRPr lang="zh-TW" altLang="en-US" sz="1600" dirty="0">
                  <a:latin typeface="+mn-ea"/>
                  <a:ea typeface="+mn-ea"/>
                </a:endParaRPr>
              </a:p>
            </p:txBody>
          </p:sp>
        </mc:Choice>
        <mc:Fallback xmlns="">
          <p:sp>
            <p:nvSpPr>
              <p:cNvPr id="6" name="文字方塊 5">
                <a:extLst>
                  <a:ext uri="{FF2B5EF4-FFF2-40B4-BE49-F238E27FC236}">
                    <a16:creationId xmlns:a16="http://schemas.microsoft.com/office/drawing/2014/main" id="{BA9909E9-83E1-47CE-94C1-1FB507B93E92}"/>
                  </a:ext>
                </a:extLst>
              </p:cNvPr>
              <p:cNvSpPr txBox="1">
                <a:spLocks noRot="1" noChangeAspect="1" noMove="1" noResize="1" noEditPoints="1" noAdjustHandles="1" noChangeArrowheads="1" noChangeShapeType="1" noTextEdit="1"/>
              </p:cNvSpPr>
              <p:nvPr/>
            </p:nvSpPr>
            <p:spPr>
              <a:xfrm>
                <a:off x="7326660" y="1507863"/>
                <a:ext cx="2790892" cy="338554"/>
              </a:xfrm>
              <a:prstGeom prst="rect">
                <a:avLst/>
              </a:prstGeom>
              <a:blipFill>
                <a:blip r:embed="rId3"/>
                <a:stretch>
                  <a:fillRect b="-1071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9F673E0-D044-4C9B-8481-57C1A2F43FA9}"/>
                  </a:ext>
                </a:extLst>
              </p:cNvPr>
              <p:cNvSpPr/>
              <p:nvPr/>
            </p:nvSpPr>
            <p:spPr>
              <a:xfrm>
                <a:off x="10335061" y="293021"/>
                <a:ext cx="1680651" cy="1405641"/>
              </a:xfrm>
              <a:prstGeom prst="rect">
                <a:avLst/>
              </a:prstGeom>
              <a:ln w="19050">
                <a:solidFill>
                  <a:srgbClr val="C00000"/>
                </a:solidFill>
                <a:prstDash val="dash"/>
              </a:ln>
            </p:spPr>
            <p:txBody>
              <a:bodyPr wrap="square">
                <a:spAutoFit/>
              </a:bodyPr>
              <a:lstStyle/>
              <a:p>
                <a14:m>
                  <m:oMath xmlns:m="http://schemas.openxmlformats.org/officeDocument/2006/math">
                    <m:r>
                      <a:rPr lang="en-US" altLang="zh-TW" sz="1600" i="1" smtClean="0">
                        <a:latin typeface="Cambria Math" panose="02040503050406030204" pitchFamily="18" charset="0"/>
                      </a:rPr>
                      <m:t>𝜂</m:t>
                    </m:r>
                    <m:r>
                      <a:rPr lang="en-US" altLang="zh-TW" sz="1600">
                        <a:latin typeface="Cambria Math" panose="02040503050406030204" pitchFamily="18" charset="0"/>
                      </a:rPr>
                      <m:t>=</m:t>
                    </m:r>
                    <m:sSup>
                      <m:sSupPr>
                        <m:ctrlPr>
                          <a:rPr lang="zh-TW" altLang="zh-TW" sz="1600" i="1">
                            <a:latin typeface="Cambria Math" panose="02040503050406030204" pitchFamily="18" charset="0"/>
                          </a:rPr>
                        </m:ctrlPr>
                      </m:sSupPr>
                      <m:e>
                        <m:r>
                          <a:rPr lang="en-US" altLang="zh-TW" sz="1600" i="1">
                            <a:latin typeface="Cambria Math" panose="02040503050406030204" pitchFamily="18" charset="0"/>
                          </a:rPr>
                          <m:t>𝑞𝑒</m:t>
                        </m:r>
                      </m:e>
                      <m:sup>
                        <m:r>
                          <a:rPr lang="en-US" altLang="zh-TW" sz="1600" i="1">
                            <a:latin typeface="Cambria Math" panose="02040503050406030204" pitchFamily="18" charset="0"/>
                          </a:rPr>
                          <m:t>𝑖</m:t>
                        </m:r>
                        <m:d>
                          <m:dPr>
                            <m:ctrlPr>
                              <a:rPr lang="zh-TW" altLang="zh-TW" sz="1600" i="1">
                                <a:latin typeface="Cambria Math" panose="02040503050406030204" pitchFamily="18" charset="0"/>
                              </a:rPr>
                            </m:ctrlPr>
                          </m:dPr>
                          <m:e>
                            <m:r>
                              <a:rPr lang="en-US" altLang="zh-TW" sz="1600" i="1">
                                <a:latin typeface="Cambria Math" panose="02040503050406030204" pitchFamily="18" charset="0"/>
                              </a:rPr>
                              <m:t>𝑘𝑥</m:t>
                            </m:r>
                            <m:r>
                              <a:rPr lang="en-US" altLang="zh-TW" sz="1600" i="1">
                                <a:latin typeface="Cambria Math" panose="02040503050406030204" pitchFamily="18" charset="0"/>
                              </a:rPr>
                              <m:t>−</m:t>
                            </m:r>
                            <m:r>
                              <a:rPr lang="en-US" altLang="zh-TW" sz="1600" i="1">
                                <a:latin typeface="Cambria Math" panose="02040503050406030204" pitchFamily="18" charset="0"/>
                              </a:rPr>
                              <m:t>𝜔</m:t>
                            </m:r>
                            <m:r>
                              <a:rPr lang="en-US" altLang="zh-TW" sz="1600" i="1">
                                <a:latin typeface="Cambria Math" panose="02040503050406030204" pitchFamily="18" charset="0"/>
                              </a:rPr>
                              <m:t>𝑡</m:t>
                            </m:r>
                          </m:e>
                        </m:d>
                      </m:sup>
                    </m:sSup>
                  </m:oMath>
                </a14:m>
                <a:r>
                  <a:rPr lang="en-US" altLang="zh-TW" sz="1600" dirty="0">
                    <a:latin typeface="+mn-ea"/>
                  </a:rPr>
                  <a:t> </a:t>
                </a:r>
              </a:p>
              <a:p>
                <a:pPr/>
                <a14:m>
                  <m:oMathPara xmlns:m="http://schemas.openxmlformats.org/officeDocument/2006/math">
                    <m:oMathParaPr>
                      <m:jc m:val="left"/>
                    </m:oMathParaPr>
                    <m:oMath xmlns:m="http://schemas.openxmlformats.org/officeDocument/2006/math">
                      <m:r>
                        <a:rPr lang="en-US" altLang="zh-TW" sz="1600" b="0" i="1" smtClean="0">
                          <a:latin typeface="Cambria Math" panose="02040503050406030204" pitchFamily="18" charset="0"/>
                        </a:rPr>
                        <m:t>𝑅𝑒</m:t>
                      </m:r>
                      <m:r>
                        <a:rPr lang="en-US" altLang="zh-TW" sz="1600" b="0" i="1" smtClean="0">
                          <a:latin typeface="Cambria Math" panose="02040503050406030204" pitchFamily="18" charset="0"/>
                        </a:rPr>
                        <m:t>=</m:t>
                      </m:r>
                      <m:f>
                        <m:fPr>
                          <m:ctrlPr>
                            <a:rPr lang="en-US" altLang="zh-TW" sz="1600" b="0" i="1" smtClean="0">
                              <a:latin typeface="Cambria Math" panose="02040503050406030204" pitchFamily="18" charset="0"/>
                            </a:rPr>
                          </m:ctrlPr>
                        </m:fPr>
                        <m:num>
                          <m:d>
                            <m:dPr>
                              <m:begChr m:val="["/>
                              <m:endChr m:val="]"/>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𝑈</m:t>
                              </m:r>
                            </m:e>
                          </m:d>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𝐿</m:t>
                          </m:r>
                          <m:r>
                            <a:rPr lang="en-US" altLang="zh-TW" sz="1600" b="0" i="1" smtClean="0">
                              <a:latin typeface="Cambria Math" panose="02040503050406030204" pitchFamily="18" charset="0"/>
                            </a:rPr>
                            <m:t>]</m:t>
                          </m:r>
                        </m:num>
                        <m:den>
                          <m:r>
                            <a:rPr lang="en-US" altLang="zh-TW" sz="1600" b="0" i="1" smtClean="0">
                              <a:latin typeface="Cambria Math" panose="02040503050406030204" pitchFamily="18" charset="0"/>
                            </a:rPr>
                            <m:t>𝜈</m:t>
                          </m:r>
                        </m:den>
                      </m:f>
                    </m:oMath>
                  </m:oMathPara>
                </a14:m>
                <a:endParaRPr lang="en-US" altLang="zh-TW" sz="1600" b="0" dirty="0">
                  <a:latin typeface="+mn-ea"/>
                </a:endParaRPr>
              </a:p>
              <a:p>
                <a:pPr/>
                <a14:m>
                  <m:oMathPara xmlns:m="http://schemas.openxmlformats.org/officeDocument/2006/math">
                    <m:oMathParaPr>
                      <m:jc m:val="left"/>
                    </m:oMathParaPr>
                    <m:oMath xmlns:m="http://schemas.openxmlformats.org/officeDocument/2006/math">
                      <m:r>
                        <a:rPr lang="en-US" altLang="zh-TW" sz="1600" b="0" i="1" smtClean="0">
                          <a:latin typeface="Cambria Math" panose="02040503050406030204" pitchFamily="18" charset="0"/>
                        </a:rPr>
                        <m:t>𝐹𝑟</m:t>
                      </m:r>
                      <m:r>
                        <a:rPr lang="en-US" altLang="zh-TW" sz="1600" b="0" i="1" smtClean="0">
                          <a:latin typeface="Cambria Math" panose="02040503050406030204" pitchFamily="18" charset="0"/>
                        </a:rPr>
                        <m:t>=</m:t>
                      </m:r>
                      <m:f>
                        <m:fPr>
                          <m:ctrlPr>
                            <a:rPr lang="en-US" altLang="zh-TW" sz="1600" b="0" i="1" smtClean="0">
                              <a:latin typeface="Cambria Math" panose="02040503050406030204" pitchFamily="18" charset="0"/>
                            </a:rPr>
                          </m:ctrlPr>
                        </m:fPr>
                        <m:num>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𝑈</m:t>
                          </m:r>
                          <m:r>
                            <a:rPr lang="en-US" altLang="zh-TW" sz="1600" b="0" i="1" smtClean="0">
                              <a:latin typeface="Cambria Math" panose="02040503050406030204" pitchFamily="18" charset="0"/>
                            </a:rPr>
                            <m:t>]</m:t>
                          </m:r>
                        </m:num>
                        <m:den>
                          <m:rad>
                            <m:radPr>
                              <m:degHide m:val="on"/>
                              <m:ctrlPr>
                                <a:rPr lang="en-US" altLang="zh-TW" sz="1600" b="0" i="1" smtClean="0">
                                  <a:latin typeface="Cambria Math" panose="02040503050406030204" pitchFamily="18" charset="0"/>
                                </a:rPr>
                              </m:ctrlPr>
                            </m:radPr>
                            <m:deg/>
                            <m:e>
                              <m:r>
                                <a:rPr lang="en-US" altLang="zh-TW" sz="1600" b="0" i="1" smtClean="0">
                                  <a:latin typeface="Cambria Math" panose="02040503050406030204" pitchFamily="18" charset="0"/>
                                </a:rPr>
                                <m:t>𝑔</m:t>
                              </m:r>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𝐿</m:t>
                              </m:r>
                              <m:r>
                                <a:rPr lang="en-US" altLang="zh-TW" sz="1600" b="0" i="1" smtClean="0">
                                  <a:latin typeface="Cambria Math" panose="02040503050406030204" pitchFamily="18" charset="0"/>
                                </a:rPr>
                                <m:t>]</m:t>
                              </m:r>
                            </m:e>
                          </m:rad>
                        </m:den>
                      </m:f>
                    </m:oMath>
                  </m:oMathPara>
                </a14:m>
                <a:endParaRPr lang="en-US" altLang="zh-TW" sz="1600" b="0" dirty="0">
                  <a:latin typeface="+mn-ea"/>
                </a:endParaRPr>
              </a:p>
            </p:txBody>
          </p:sp>
        </mc:Choice>
        <mc:Fallback xmlns="">
          <p:sp>
            <p:nvSpPr>
              <p:cNvPr id="7" name="矩形 6">
                <a:extLst>
                  <a:ext uri="{FF2B5EF4-FFF2-40B4-BE49-F238E27FC236}">
                    <a16:creationId xmlns:a16="http://schemas.microsoft.com/office/drawing/2014/main" id="{A9F673E0-D044-4C9B-8481-57C1A2F43FA9}"/>
                  </a:ext>
                </a:extLst>
              </p:cNvPr>
              <p:cNvSpPr>
                <a:spLocks noRot="1" noChangeAspect="1" noMove="1" noResize="1" noEditPoints="1" noAdjustHandles="1" noChangeArrowheads="1" noChangeShapeType="1" noTextEdit="1"/>
              </p:cNvSpPr>
              <p:nvPr/>
            </p:nvSpPr>
            <p:spPr>
              <a:xfrm>
                <a:off x="10335061" y="293021"/>
                <a:ext cx="1680651" cy="1405641"/>
              </a:xfrm>
              <a:prstGeom prst="rect">
                <a:avLst/>
              </a:prstGeom>
              <a:blipFill>
                <a:blip r:embed="rId4"/>
                <a:stretch>
                  <a:fillRect/>
                </a:stretch>
              </a:blipFill>
              <a:ln w="19050">
                <a:solidFill>
                  <a:srgbClr val="C00000"/>
                </a:solidFill>
                <a:prstDash val="dash"/>
              </a:ln>
            </p:spPr>
            <p:txBody>
              <a:bodyPr/>
              <a:lstStyle/>
              <a:p>
                <a:r>
                  <a:rPr lang="zh-TW" altLang="en-US">
                    <a:noFill/>
                  </a:rPr>
                  <a:t> </a:t>
                </a:r>
              </a:p>
            </p:txBody>
          </p:sp>
        </mc:Fallback>
      </mc:AlternateContent>
      <p:sp>
        <p:nvSpPr>
          <p:cNvPr id="8" name="內容版面配置區 2">
            <a:extLst>
              <a:ext uri="{FF2B5EF4-FFF2-40B4-BE49-F238E27FC236}">
                <a16:creationId xmlns:a16="http://schemas.microsoft.com/office/drawing/2014/main" id="{5D46FCCB-F7DD-4D03-B8B2-9C8CA5AD22F1}"/>
              </a:ext>
            </a:extLst>
          </p:cNvPr>
          <p:cNvSpPr txBox="1">
            <a:spLocks/>
          </p:cNvSpPr>
          <p:nvPr/>
        </p:nvSpPr>
        <p:spPr>
          <a:xfrm>
            <a:off x="838200" y="2789394"/>
            <a:ext cx="3328358" cy="2444306"/>
          </a:xfrm>
          <a:prstGeom prst="rect">
            <a:avLst/>
          </a:prstGeom>
        </p:spPr>
        <p:txBody>
          <a:bodyPr vert="horz" lIns="91440" tIns="45720" rIns="91440" bIns="45720" rtlCol="0">
            <a:normAutofit/>
          </a:bodyPr>
          <a:lstStyle>
            <a:lvl1pPr marL="0" indent="0" algn="l" defTabSz="914400" rtl="0" eaLnBrk="1" latinLnBrk="0" hangingPunct="1">
              <a:lnSpc>
                <a:spcPts val="3360"/>
              </a:lnSpc>
              <a:spcBef>
                <a:spcPts val="1000"/>
              </a:spcBef>
              <a:buFont typeface="Arial" panose="020B0604020202020204" pitchFamily="34" charset="0"/>
              <a:buNone/>
              <a:defRPr sz="1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ts val="3360"/>
              </a:lnSpc>
              <a:spcBef>
                <a:spcPts val="500"/>
              </a:spcBef>
              <a:buFont typeface="Arial" panose="020B0604020202020204" pitchFamily="34" charset="0"/>
              <a:buChar char="•"/>
              <a:defRPr sz="1800" kern="1200">
                <a:solidFill>
                  <a:schemeClr val="tx1"/>
                </a:solidFill>
                <a:latin typeface="+mn-ea"/>
                <a:ea typeface="+mn-ea"/>
                <a:cs typeface="+mn-cs"/>
              </a:defRPr>
            </a:lvl2pPr>
            <a:lvl3pPr marL="1143000" indent="-228600" algn="l" defTabSz="914400" rtl="0" eaLnBrk="1" latinLnBrk="0" hangingPunct="1">
              <a:lnSpc>
                <a:spcPts val="3360"/>
              </a:lnSpc>
              <a:spcBef>
                <a:spcPts val="500"/>
              </a:spcBef>
              <a:buFont typeface="Arial" panose="020B0604020202020204" pitchFamily="34" charset="0"/>
              <a:buChar char="•"/>
              <a:defRPr sz="1600" kern="1200">
                <a:solidFill>
                  <a:schemeClr val="tx1"/>
                </a:solidFill>
                <a:latin typeface="+mn-ea"/>
                <a:ea typeface="+mn-ea"/>
                <a:cs typeface="+mn-cs"/>
              </a:defRPr>
            </a:lvl3pPr>
            <a:lvl4pPr marL="1600200" indent="-228600" algn="l" defTabSz="914400" rtl="0" eaLnBrk="1" latinLnBrk="0" hangingPunct="1">
              <a:lnSpc>
                <a:spcPts val="3360"/>
              </a:lnSpc>
              <a:spcBef>
                <a:spcPts val="500"/>
              </a:spcBef>
              <a:buFont typeface="Arial" panose="020B0604020202020204" pitchFamily="34" charset="0"/>
              <a:buChar char="•"/>
              <a:defRPr sz="1400" kern="1200">
                <a:solidFill>
                  <a:schemeClr val="tx1"/>
                </a:solidFill>
                <a:latin typeface="+mn-ea"/>
                <a:ea typeface="+mn-ea"/>
                <a:cs typeface="+mn-cs"/>
              </a:defRPr>
            </a:lvl4pPr>
            <a:lvl5pPr marL="2057400" indent="-228600" algn="l" defTabSz="914400" rtl="0" eaLnBrk="1" latinLnBrk="0" hangingPunct="1">
              <a:lnSpc>
                <a:spcPts val="3360"/>
              </a:lnSpc>
              <a:spcBef>
                <a:spcPts val="500"/>
              </a:spcBef>
              <a:buFont typeface="Arial" panose="020B0604020202020204" pitchFamily="34" charset="0"/>
              <a:buChar char="•"/>
              <a:defRPr sz="14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TW" sz="1600" dirty="0"/>
              <a:t>Dynamic boundary condition:</a:t>
            </a:r>
          </a:p>
          <a:p>
            <a:pPr marL="552450" lvl="1" indent="-285750">
              <a:buFont typeface="Wingdings" panose="05000000000000000000" pitchFamily="2" charset="2"/>
              <a:buChar char="n"/>
            </a:pPr>
            <a:r>
              <a:rPr lang="en-US" altLang="zh-TW" sz="1600" dirty="0">
                <a:latin typeface="Calibri" panose="020F0502020204030204" pitchFamily="34" charset="0"/>
                <a:cs typeface="Calibri" panose="020F0502020204030204" pitchFamily="34" charset="0"/>
              </a:rPr>
              <a:t>Tangential direction</a:t>
            </a:r>
          </a:p>
          <a:p>
            <a:pPr marL="266700" lvl="1" indent="0">
              <a:buNone/>
            </a:pPr>
            <a:endParaRPr lang="en-US" altLang="zh-TW" sz="1600" dirty="0">
              <a:latin typeface="Calibri" panose="020F0502020204030204" pitchFamily="34" charset="0"/>
              <a:cs typeface="Calibri" panose="020F0502020204030204" pitchFamily="34" charset="0"/>
            </a:endParaRPr>
          </a:p>
          <a:p>
            <a:pPr marL="552450" lvl="1" indent="-285750">
              <a:buFont typeface="Wingdings" panose="05000000000000000000" pitchFamily="2" charset="2"/>
              <a:buChar char="n"/>
            </a:pPr>
            <a:r>
              <a:rPr lang="en-US" altLang="zh-TW" sz="1600" dirty="0">
                <a:latin typeface="Calibri" panose="020F0502020204030204" pitchFamily="34" charset="0"/>
                <a:cs typeface="Calibri" panose="020F0502020204030204" pitchFamily="34" charset="0"/>
              </a:rPr>
              <a:t>Normal direction</a:t>
            </a:r>
          </a:p>
          <a:p>
            <a:pPr marL="266700" lvl="1" indent="0">
              <a:buNone/>
            </a:pPr>
            <a:endParaRPr lang="en-US" altLang="zh-TW" sz="1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DB3B6E62-3751-4FBB-9596-A73750564C55}"/>
                  </a:ext>
                </a:extLst>
              </p:cNvPr>
              <p:cNvSpPr txBox="1"/>
              <p:nvPr/>
            </p:nvSpPr>
            <p:spPr>
              <a:xfrm>
                <a:off x="1657856" y="4877893"/>
                <a:ext cx="2949782" cy="256993"/>
              </a:xfrm>
              <a:prstGeom prst="rect">
                <a:avLst/>
              </a:prstGeom>
              <a:noFill/>
            </p:spPr>
            <p:txBody>
              <a:bodyPr wrap="none" lIns="0" tIns="0" rIns="0" bIns="0" rtlCol="0">
                <a:spAutoFit/>
              </a:bodyPr>
              <a:lstStyle/>
              <a:p>
                <a:pPr algn="ctr"/>
                <a14:m>
                  <m:oMath xmlns:m="http://schemas.openxmlformats.org/officeDocument/2006/math">
                    <m:sSub>
                      <m:sSubPr>
                        <m:ctrlPr>
                          <a:rPr lang="en-US" altLang="zh-TW" sz="1600" b="0" i="1" smtClean="0">
                            <a:latin typeface="Cambria Math" panose="02040503050406030204" pitchFamily="18" charset="0"/>
                            <a:cs typeface="Calibri" panose="020F0502020204030204" pitchFamily="34" charset="0"/>
                          </a:rPr>
                        </m:ctrlPr>
                      </m:sSubPr>
                      <m:e>
                        <m:r>
                          <a:rPr lang="en-US" altLang="zh-TW" sz="1600" b="0" i="1" smtClean="0">
                            <a:latin typeface="Cambria Math" panose="02040503050406030204" pitchFamily="18" charset="0"/>
                            <a:cs typeface="Calibri" panose="020F0502020204030204" pitchFamily="34" charset="0"/>
                          </a:rPr>
                          <m:t>𝜎</m:t>
                        </m:r>
                      </m:e>
                      <m:sub>
                        <m:r>
                          <a:rPr lang="en-US" altLang="zh-TW" sz="1600" b="0" i="1" smtClean="0">
                            <a:latin typeface="Cambria Math" panose="02040503050406030204" pitchFamily="18" charset="0"/>
                            <a:cs typeface="Calibri" panose="020F0502020204030204" pitchFamily="34" charset="0"/>
                          </a:rPr>
                          <m:t>𝑧𝑧</m:t>
                        </m:r>
                        <m:r>
                          <a:rPr lang="en-US" altLang="zh-TW" sz="1600" b="0" i="1" smtClean="0">
                            <a:latin typeface="Cambria Math" panose="02040503050406030204" pitchFamily="18" charset="0"/>
                            <a:cs typeface="Calibri" panose="020F0502020204030204" pitchFamily="34" charset="0"/>
                          </a:rPr>
                          <m:t>,</m:t>
                        </m:r>
                        <m:r>
                          <a:rPr lang="en-US" altLang="zh-TW" sz="1600" b="0" i="1" smtClean="0">
                            <a:latin typeface="Cambria Math" panose="02040503050406030204" pitchFamily="18" charset="0"/>
                            <a:cs typeface="Calibri" panose="020F0502020204030204" pitchFamily="34" charset="0"/>
                          </a:rPr>
                          <m:t>𝑎𝑖𝑟</m:t>
                        </m:r>
                      </m:sub>
                    </m:sSub>
                    <m:r>
                      <a:rPr lang="en-US" altLang="zh-TW" sz="1600" b="0" i="1" smtClean="0">
                        <a:latin typeface="Cambria Math" panose="02040503050406030204" pitchFamily="18" charset="0"/>
                        <a:cs typeface="Calibri" panose="020F0502020204030204" pitchFamily="34" charset="0"/>
                      </a:rPr>
                      <m:t>=</m:t>
                    </m:r>
                    <m:sSub>
                      <m:sSubPr>
                        <m:ctrlPr>
                          <a:rPr lang="en-US" altLang="zh-TW" sz="1600" b="0" i="1" smtClean="0">
                            <a:latin typeface="Cambria Math" panose="02040503050406030204" pitchFamily="18" charset="0"/>
                            <a:cs typeface="Calibri" panose="020F0502020204030204" pitchFamily="34" charset="0"/>
                          </a:rPr>
                        </m:ctrlPr>
                      </m:sSubPr>
                      <m:e>
                        <m:r>
                          <a:rPr lang="en-US" altLang="zh-TW" sz="1600" b="0" i="1" smtClean="0">
                            <a:latin typeface="Cambria Math" panose="02040503050406030204" pitchFamily="18" charset="0"/>
                            <a:cs typeface="Calibri" panose="020F0502020204030204" pitchFamily="34" charset="0"/>
                          </a:rPr>
                          <m:t>𝜎</m:t>
                        </m:r>
                      </m:e>
                      <m:sub>
                        <m:r>
                          <a:rPr lang="en-US" altLang="zh-TW" sz="1600" b="0" i="1" smtClean="0">
                            <a:latin typeface="Cambria Math" panose="02040503050406030204" pitchFamily="18" charset="0"/>
                            <a:cs typeface="Calibri" panose="020F0502020204030204" pitchFamily="34" charset="0"/>
                          </a:rPr>
                          <m:t>𝑧𝑧</m:t>
                        </m:r>
                        <m:r>
                          <a:rPr lang="en-US" altLang="zh-TW" sz="1600" b="0" i="1" smtClean="0">
                            <a:latin typeface="Cambria Math" panose="02040503050406030204" pitchFamily="18" charset="0"/>
                            <a:cs typeface="Calibri" panose="020F0502020204030204" pitchFamily="34" charset="0"/>
                          </a:rPr>
                          <m:t>,</m:t>
                        </m:r>
                        <m:r>
                          <a:rPr lang="en-US" altLang="zh-TW" sz="1600" b="0" i="1" smtClean="0">
                            <a:latin typeface="Cambria Math" panose="02040503050406030204" pitchFamily="18" charset="0"/>
                            <a:cs typeface="Calibri" panose="020F0502020204030204" pitchFamily="34" charset="0"/>
                          </a:rPr>
                          <m:t>𝑤𝑎𝑡𝑒𝑟</m:t>
                        </m:r>
                      </m:sub>
                    </m:sSub>
                    <m:r>
                      <a:rPr lang="en-US" altLang="zh-TW" sz="1600" b="0" i="1" smtClean="0">
                        <a:latin typeface="Cambria Math" panose="02040503050406030204" pitchFamily="18" charset="0"/>
                        <a:cs typeface="Calibri" panose="020F0502020204030204" pitchFamily="34" charset="0"/>
                      </a:rPr>
                      <m:t>−</m:t>
                    </m:r>
                    <m:sSub>
                      <m:sSubPr>
                        <m:ctrlPr>
                          <a:rPr lang="en-US" altLang="zh-TW" sz="1600" b="0" i="1" smtClean="0">
                            <a:latin typeface="Cambria Math" panose="02040503050406030204" pitchFamily="18" charset="0"/>
                            <a:cs typeface="Calibri" panose="020F0502020204030204" pitchFamily="34" charset="0"/>
                          </a:rPr>
                        </m:ctrlPr>
                      </m:sSubPr>
                      <m:e>
                        <m:r>
                          <a:rPr lang="en-US" altLang="zh-TW" sz="1600" b="0" i="1" smtClean="0">
                            <a:latin typeface="Cambria Math" panose="02040503050406030204" pitchFamily="18" charset="0"/>
                            <a:cs typeface="Calibri" panose="020F0502020204030204" pitchFamily="34" charset="0"/>
                          </a:rPr>
                          <m:t>𝑃</m:t>
                        </m:r>
                      </m:e>
                      <m:sub>
                        <m:r>
                          <a:rPr lang="en-US" altLang="zh-TW" sz="1600" b="0" i="1" smtClean="0">
                            <a:latin typeface="Cambria Math" panose="02040503050406030204" pitchFamily="18" charset="0"/>
                            <a:cs typeface="Calibri" panose="020F0502020204030204" pitchFamily="34" charset="0"/>
                          </a:rPr>
                          <m:t>𝑇</m:t>
                        </m:r>
                      </m:sub>
                    </m:sSub>
                  </m:oMath>
                </a14:m>
                <a:r>
                  <a:rPr lang="en-US" altLang="zh-TW" sz="1600" dirty="0"/>
                  <a:t> </a:t>
                </a:r>
                <a14:m>
                  <m:oMath xmlns:m="http://schemas.openxmlformats.org/officeDocument/2006/math">
                    <m:r>
                      <a:rPr lang="en-US" altLang="zh-TW" sz="1600">
                        <a:latin typeface="Cambria Math" panose="02040503050406030204" pitchFamily="18" charset="0"/>
                      </a:rPr>
                      <m:t>,  </m:t>
                    </m:r>
                    <m:r>
                      <m:rPr>
                        <m:sty m:val="p"/>
                      </m:rPr>
                      <a:rPr lang="en-US" altLang="zh-TW" sz="1600">
                        <a:latin typeface="Cambria Math" panose="02040503050406030204" pitchFamily="18" charset="0"/>
                      </a:rPr>
                      <m:t>at</m:t>
                    </m:r>
                    <m:r>
                      <a:rPr lang="zh-TW" altLang="en-US" sz="1600" i="1">
                        <a:latin typeface="Cambria Math" panose="02040503050406030204" pitchFamily="18" charset="0"/>
                      </a:rPr>
                      <m:t> </m:t>
                    </m:r>
                    <m:r>
                      <a:rPr lang="en-US" altLang="zh-TW" sz="1600">
                        <a:latin typeface="Cambria Math" panose="02040503050406030204" pitchFamily="18" charset="0"/>
                      </a:rPr>
                      <m:t> </m:t>
                    </m:r>
                    <m:r>
                      <a:rPr lang="en-US" altLang="zh-TW" sz="1600" i="1">
                        <a:latin typeface="Cambria Math" panose="02040503050406030204" pitchFamily="18" charset="0"/>
                      </a:rPr>
                      <m:t>𝑧</m:t>
                    </m:r>
                    <m:r>
                      <a:rPr lang="en-US" altLang="zh-TW" sz="1600" i="1">
                        <a:latin typeface="Cambria Math" panose="02040503050406030204" pitchFamily="18" charset="0"/>
                      </a:rPr>
                      <m:t>=</m:t>
                    </m:r>
                    <m:r>
                      <a:rPr lang="en-US" altLang="zh-TW" sz="1600" i="1">
                        <a:latin typeface="Cambria Math" panose="02040503050406030204" pitchFamily="18" charset="0"/>
                      </a:rPr>
                      <m:t>𝜂</m:t>
                    </m:r>
                  </m:oMath>
                </a14:m>
                <a:endParaRPr lang="zh-TW" altLang="en-US" sz="1600" dirty="0">
                  <a:latin typeface="Calibri" panose="020F0502020204030204" pitchFamily="34" charset="0"/>
                  <a:cs typeface="Calibri" panose="020F0502020204030204" pitchFamily="34" charset="0"/>
                </a:endParaRPr>
              </a:p>
            </p:txBody>
          </p:sp>
        </mc:Choice>
        <mc:Fallback xmlns="">
          <p:sp>
            <p:nvSpPr>
              <p:cNvPr id="9" name="文字方塊 8">
                <a:extLst>
                  <a:ext uri="{FF2B5EF4-FFF2-40B4-BE49-F238E27FC236}">
                    <a16:creationId xmlns:a16="http://schemas.microsoft.com/office/drawing/2014/main" id="{DB3B6E62-3751-4FBB-9596-A73750564C55}"/>
                  </a:ext>
                </a:extLst>
              </p:cNvPr>
              <p:cNvSpPr txBox="1">
                <a:spLocks noRot="1" noChangeAspect="1" noMove="1" noResize="1" noEditPoints="1" noAdjustHandles="1" noChangeArrowheads="1" noChangeShapeType="1" noTextEdit="1"/>
              </p:cNvSpPr>
              <p:nvPr/>
            </p:nvSpPr>
            <p:spPr>
              <a:xfrm>
                <a:off x="1657856" y="4877893"/>
                <a:ext cx="2949782" cy="256993"/>
              </a:xfrm>
              <a:prstGeom prst="rect">
                <a:avLst/>
              </a:prstGeom>
              <a:blipFill>
                <a:blip r:embed="rId5"/>
                <a:stretch>
                  <a:fillRect l="-1446" r="-1653" b="-214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A9437B6B-31BA-4DE9-954C-8DE32B99F6BE}"/>
                  </a:ext>
                </a:extLst>
              </p:cNvPr>
              <p:cNvSpPr/>
              <p:nvPr/>
            </p:nvSpPr>
            <p:spPr>
              <a:xfrm>
                <a:off x="1396443" y="3832384"/>
                <a:ext cx="2692275" cy="349326"/>
              </a:xfrm>
              <a:prstGeom prst="rect">
                <a:avLst/>
              </a:prstGeom>
            </p:spPr>
            <p:txBody>
              <a:bodyPr wrap="none">
                <a:spAutoFit/>
              </a:bodyPr>
              <a:lstStyle/>
              <a:p>
                <a14:m>
                  <m:oMath xmlns:m="http://schemas.openxmlformats.org/officeDocument/2006/math">
                    <m:sSub>
                      <m:sSubPr>
                        <m:ctrlPr>
                          <a:rPr lang="en-US" altLang="zh-TW" sz="1600" i="1">
                            <a:latin typeface="Cambria Math" panose="02040503050406030204" pitchFamily="18" charset="0"/>
                            <a:cs typeface="Calibri" panose="020F0502020204030204" pitchFamily="34" charset="0"/>
                          </a:rPr>
                        </m:ctrlPr>
                      </m:sSubPr>
                      <m:e>
                        <m:r>
                          <a:rPr lang="en-US" altLang="zh-TW" sz="1600" i="1">
                            <a:latin typeface="Cambria Math" panose="02040503050406030204" pitchFamily="18" charset="0"/>
                            <a:cs typeface="Calibri" panose="020F0502020204030204" pitchFamily="34" charset="0"/>
                          </a:rPr>
                          <m:t>𝜎</m:t>
                        </m:r>
                      </m:e>
                      <m:sub>
                        <m:r>
                          <a:rPr lang="en-US" altLang="zh-TW" sz="1600" i="1">
                            <a:latin typeface="Cambria Math" panose="02040503050406030204" pitchFamily="18" charset="0"/>
                            <a:cs typeface="Calibri" panose="020F0502020204030204" pitchFamily="34" charset="0"/>
                          </a:rPr>
                          <m:t>𝑥𝑧</m:t>
                        </m:r>
                        <m:r>
                          <a:rPr lang="en-US" altLang="zh-TW" sz="1600" i="1">
                            <a:latin typeface="Cambria Math" panose="02040503050406030204" pitchFamily="18" charset="0"/>
                            <a:cs typeface="Calibri" panose="020F0502020204030204" pitchFamily="34" charset="0"/>
                          </a:rPr>
                          <m:t>,</m:t>
                        </m:r>
                        <m:r>
                          <a:rPr lang="en-US" altLang="zh-TW" sz="1600" i="1">
                            <a:latin typeface="Cambria Math" panose="02040503050406030204" pitchFamily="18" charset="0"/>
                            <a:cs typeface="Calibri" panose="020F0502020204030204" pitchFamily="34" charset="0"/>
                          </a:rPr>
                          <m:t>𝑎𝑖𝑟</m:t>
                        </m:r>
                      </m:sub>
                    </m:sSub>
                    <m:r>
                      <a:rPr lang="en-US" altLang="zh-TW" sz="1600" i="1">
                        <a:latin typeface="Cambria Math" panose="02040503050406030204" pitchFamily="18" charset="0"/>
                        <a:cs typeface="Calibri" panose="020F0502020204030204" pitchFamily="34" charset="0"/>
                      </a:rPr>
                      <m:t>=</m:t>
                    </m:r>
                    <m:sSub>
                      <m:sSubPr>
                        <m:ctrlPr>
                          <a:rPr lang="en-US" altLang="zh-TW" sz="1600" i="1">
                            <a:latin typeface="Cambria Math" panose="02040503050406030204" pitchFamily="18" charset="0"/>
                            <a:cs typeface="Calibri" panose="020F0502020204030204" pitchFamily="34" charset="0"/>
                          </a:rPr>
                        </m:ctrlPr>
                      </m:sSubPr>
                      <m:e>
                        <m:r>
                          <a:rPr lang="en-US" altLang="zh-TW" sz="1600" i="1">
                            <a:latin typeface="Cambria Math" panose="02040503050406030204" pitchFamily="18" charset="0"/>
                            <a:cs typeface="Calibri" panose="020F0502020204030204" pitchFamily="34" charset="0"/>
                          </a:rPr>
                          <m:t>𝜎</m:t>
                        </m:r>
                      </m:e>
                      <m:sub>
                        <m:r>
                          <a:rPr lang="en-US" altLang="zh-TW" sz="1600" i="1">
                            <a:latin typeface="Cambria Math" panose="02040503050406030204" pitchFamily="18" charset="0"/>
                            <a:cs typeface="Calibri" panose="020F0502020204030204" pitchFamily="34" charset="0"/>
                          </a:rPr>
                          <m:t>𝑥𝑧</m:t>
                        </m:r>
                        <m:r>
                          <a:rPr lang="en-US" altLang="zh-TW" sz="1600" i="1">
                            <a:latin typeface="Cambria Math" panose="02040503050406030204" pitchFamily="18" charset="0"/>
                            <a:cs typeface="Calibri" panose="020F0502020204030204" pitchFamily="34" charset="0"/>
                          </a:rPr>
                          <m:t>,</m:t>
                        </m:r>
                        <m:r>
                          <a:rPr lang="en-US" altLang="zh-TW" sz="1600" i="1">
                            <a:latin typeface="Cambria Math" panose="02040503050406030204" pitchFamily="18" charset="0"/>
                            <a:cs typeface="Calibri" panose="020F0502020204030204" pitchFamily="34" charset="0"/>
                          </a:rPr>
                          <m:t>𝑤𝑎𝑡𝑒𝑟</m:t>
                        </m:r>
                      </m:sub>
                    </m:sSub>
                  </m:oMath>
                </a14:m>
                <a:r>
                  <a:rPr lang="en-US" altLang="zh-TW" sz="1600" dirty="0"/>
                  <a:t> </a:t>
                </a:r>
                <a14:m>
                  <m:oMath xmlns:m="http://schemas.openxmlformats.org/officeDocument/2006/math">
                    <m:r>
                      <a:rPr lang="en-US" altLang="zh-TW" sz="1600">
                        <a:latin typeface="Cambria Math" panose="02040503050406030204" pitchFamily="18" charset="0"/>
                      </a:rPr>
                      <m:t>,  </m:t>
                    </m:r>
                    <m:r>
                      <m:rPr>
                        <m:sty m:val="p"/>
                      </m:rPr>
                      <a:rPr lang="en-US" altLang="zh-TW" sz="1600">
                        <a:latin typeface="Cambria Math" panose="02040503050406030204" pitchFamily="18" charset="0"/>
                      </a:rPr>
                      <m:t>at</m:t>
                    </m:r>
                    <m:r>
                      <a:rPr lang="zh-TW" altLang="en-US" sz="1600" i="1">
                        <a:latin typeface="Cambria Math" panose="02040503050406030204" pitchFamily="18" charset="0"/>
                      </a:rPr>
                      <m:t> </m:t>
                    </m:r>
                    <m:r>
                      <a:rPr lang="en-US" altLang="zh-TW" sz="1600">
                        <a:latin typeface="Cambria Math" panose="02040503050406030204" pitchFamily="18" charset="0"/>
                      </a:rPr>
                      <m:t> </m:t>
                    </m:r>
                    <m:r>
                      <a:rPr lang="en-US" altLang="zh-TW" sz="1600" i="1">
                        <a:latin typeface="Cambria Math" panose="02040503050406030204" pitchFamily="18" charset="0"/>
                      </a:rPr>
                      <m:t>𝑧</m:t>
                    </m:r>
                    <m:r>
                      <a:rPr lang="en-US" altLang="zh-TW" sz="1600" i="1">
                        <a:latin typeface="Cambria Math" panose="02040503050406030204" pitchFamily="18" charset="0"/>
                      </a:rPr>
                      <m:t>=</m:t>
                    </m:r>
                    <m:r>
                      <a:rPr lang="en-US" altLang="zh-TW" sz="1600" i="1">
                        <a:latin typeface="Cambria Math" panose="02040503050406030204" pitchFamily="18" charset="0"/>
                      </a:rPr>
                      <m:t>𝜂</m:t>
                    </m:r>
                  </m:oMath>
                </a14:m>
                <a:endParaRPr lang="zh-TW" altLang="en-US" sz="1600" dirty="0"/>
              </a:p>
            </p:txBody>
          </p:sp>
        </mc:Choice>
        <mc:Fallback xmlns="">
          <p:sp>
            <p:nvSpPr>
              <p:cNvPr id="10" name="矩形 9">
                <a:extLst>
                  <a:ext uri="{FF2B5EF4-FFF2-40B4-BE49-F238E27FC236}">
                    <a16:creationId xmlns:a16="http://schemas.microsoft.com/office/drawing/2014/main" id="{A9437B6B-31BA-4DE9-954C-8DE32B99F6BE}"/>
                  </a:ext>
                </a:extLst>
              </p:cNvPr>
              <p:cNvSpPr>
                <a:spLocks noRot="1" noChangeAspect="1" noMove="1" noResize="1" noEditPoints="1" noAdjustHandles="1" noChangeArrowheads="1" noChangeShapeType="1" noTextEdit="1"/>
              </p:cNvSpPr>
              <p:nvPr/>
            </p:nvSpPr>
            <p:spPr>
              <a:xfrm>
                <a:off x="1396443" y="3832384"/>
                <a:ext cx="2692275" cy="349326"/>
              </a:xfrm>
              <a:prstGeom prst="rect">
                <a:avLst/>
              </a:prstGeom>
              <a:blipFill>
                <a:blip r:embed="rId6"/>
                <a:stretch>
                  <a:fillRect b="-1754"/>
                </a:stretch>
              </a:blipFill>
            </p:spPr>
            <p:txBody>
              <a:bodyPr/>
              <a:lstStyle/>
              <a:p>
                <a:r>
                  <a:rPr lang="zh-TW" altLang="en-US">
                    <a:noFill/>
                  </a:rPr>
                  <a:t> </a:t>
                </a:r>
              </a:p>
            </p:txBody>
          </p:sp>
        </mc:Fallback>
      </mc:AlternateContent>
      <p:sp>
        <p:nvSpPr>
          <p:cNvPr id="11" name="箭號: 向下 10">
            <a:extLst>
              <a:ext uri="{FF2B5EF4-FFF2-40B4-BE49-F238E27FC236}">
                <a16:creationId xmlns:a16="http://schemas.microsoft.com/office/drawing/2014/main" id="{56BEC562-238E-41D4-AEA4-9DF57F1F7CD2}"/>
              </a:ext>
            </a:extLst>
          </p:cNvPr>
          <p:cNvSpPr/>
          <p:nvPr/>
        </p:nvSpPr>
        <p:spPr>
          <a:xfrm rot="16200000">
            <a:off x="6174294" y="3580616"/>
            <a:ext cx="387927" cy="878638"/>
          </a:xfrm>
          <a:prstGeom prst="downArrow">
            <a:avLst>
              <a:gd name="adj1" fmla="val 46726"/>
              <a:gd name="adj2" fmla="val 35273"/>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latin typeface="+mn-ea"/>
            </a:endParaRPr>
          </a:p>
        </p:txBody>
      </p:sp>
      <p:sp>
        <p:nvSpPr>
          <p:cNvPr id="12" name="箭號: 向下 11">
            <a:extLst>
              <a:ext uri="{FF2B5EF4-FFF2-40B4-BE49-F238E27FC236}">
                <a16:creationId xmlns:a16="http://schemas.microsoft.com/office/drawing/2014/main" id="{1B0C7B7A-636F-40FF-83D5-E37AAFB8E306}"/>
              </a:ext>
            </a:extLst>
          </p:cNvPr>
          <p:cNvSpPr/>
          <p:nvPr/>
        </p:nvSpPr>
        <p:spPr>
          <a:xfrm rot="16200000">
            <a:off x="6174291" y="4583165"/>
            <a:ext cx="387927" cy="878638"/>
          </a:xfrm>
          <a:prstGeom prst="downArrow">
            <a:avLst>
              <a:gd name="adj1" fmla="val 46726"/>
              <a:gd name="adj2" fmla="val 35273"/>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latin typeface="+mn-ea"/>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A9682253-4BB0-41DF-B7B9-CDAD225B5D48}"/>
                  </a:ext>
                </a:extLst>
              </p:cNvPr>
              <p:cNvSpPr/>
              <p:nvPr/>
            </p:nvSpPr>
            <p:spPr>
              <a:xfrm>
                <a:off x="7326660" y="4690500"/>
                <a:ext cx="4457025" cy="727700"/>
              </a:xfrm>
              <a:prstGeom prst="rect">
                <a:avLst/>
              </a:prstGeom>
            </p:spPr>
            <p:txBody>
              <a:bodyPr wrap="square">
                <a:spAutoFit/>
              </a:bodyPr>
              <a:lstStyle/>
              <a:p>
                <a:pPr algn="r"/>
                <a14:m>
                  <m:oMath xmlns:m="http://schemas.openxmlformats.org/officeDocument/2006/math">
                    <m:r>
                      <a:rPr lang="en-US" altLang="zh-TW" sz="1600" b="0" i="1" smtClean="0">
                        <a:latin typeface="Cambria Math" panose="02040503050406030204" pitchFamily="18" charset="0"/>
                      </a:rPr>
                      <m:t>𝑘𝑈</m:t>
                    </m:r>
                    <m:f>
                      <m:fPr>
                        <m:ctrlPr>
                          <a:rPr lang="zh-TW" altLang="en-US" sz="1600" i="1">
                            <a:latin typeface="Cambria Math" panose="02040503050406030204" pitchFamily="18" charset="0"/>
                          </a:rPr>
                        </m:ctrlPr>
                      </m:fPr>
                      <m:num>
                        <m:r>
                          <a:rPr lang="zh-TW" altLang="en-US" sz="1600" i="1">
                            <a:latin typeface="Cambria Math" panose="02040503050406030204" pitchFamily="18" charset="0"/>
                          </a:rPr>
                          <m:t>𝑑</m:t>
                        </m:r>
                        <m:r>
                          <a:rPr lang="zh-TW" altLang="en-US" sz="1600" i="1">
                            <a:latin typeface="Cambria Math" panose="02040503050406030204" pitchFamily="18" charset="0"/>
                          </a:rPr>
                          <m:t>𝜙</m:t>
                        </m:r>
                      </m:num>
                      <m:den>
                        <m:r>
                          <a:rPr lang="zh-TW" altLang="en-US" sz="1600" i="1">
                            <a:latin typeface="Cambria Math" panose="02040503050406030204" pitchFamily="18" charset="0"/>
                          </a:rPr>
                          <m:t>𝑑𝑧</m:t>
                        </m:r>
                      </m:den>
                    </m:f>
                    <m:r>
                      <a:rPr lang="en-US" altLang="zh-TW" sz="1600" b="0" i="1" smtClean="0">
                        <a:latin typeface="Cambria Math" panose="02040503050406030204" pitchFamily="18" charset="0"/>
                      </a:rPr>
                      <m:t>+</m:t>
                    </m:r>
                    <m:f>
                      <m:fPr>
                        <m:ctrlPr>
                          <a:rPr lang="zh-TW" altLang="en-US" sz="1600" i="1">
                            <a:latin typeface="Cambria Math" panose="02040503050406030204" pitchFamily="18" charset="0"/>
                          </a:rPr>
                        </m:ctrlPr>
                      </m:fPr>
                      <m:num>
                        <m:r>
                          <a:rPr lang="zh-TW" altLang="en-US" sz="1600" i="1">
                            <a:latin typeface="Cambria Math" panose="02040503050406030204" pitchFamily="18" charset="0"/>
                          </a:rPr>
                          <m:t>𝑖</m:t>
                        </m:r>
                      </m:num>
                      <m:den>
                        <m:r>
                          <a:rPr lang="zh-TW" altLang="en-US" sz="1600" i="1">
                            <a:latin typeface="Cambria Math" panose="02040503050406030204" pitchFamily="18" charset="0"/>
                          </a:rPr>
                          <m:t>𝑅𝑒</m:t>
                        </m:r>
                      </m:den>
                    </m:f>
                    <m:d>
                      <m:dPr>
                        <m:begChr m:val="["/>
                        <m:endChr m:val="]"/>
                        <m:ctrlPr>
                          <a:rPr lang="zh-TW" altLang="en-US" sz="1600" i="1">
                            <a:latin typeface="Cambria Math" panose="02040503050406030204" pitchFamily="18" charset="0"/>
                          </a:rPr>
                        </m:ctrlPr>
                      </m:dPr>
                      <m:e>
                        <m:f>
                          <m:fPr>
                            <m:ctrlPr>
                              <a:rPr lang="zh-TW" altLang="en-US" sz="1600" i="1">
                                <a:latin typeface="Cambria Math" panose="02040503050406030204" pitchFamily="18" charset="0"/>
                              </a:rPr>
                            </m:ctrlPr>
                          </m:fPr>
                          <m:num>
                            <m:sSup>
                              <m:sSupPr>
                                <m:ctrlPr>
                                  <a:rPr lang="zh-TW" altLang="en-US" sz="1600" i="1">
                                    <a:latin typeface="Cambria Math" panose="02040503050406030204" pitchFamily="18" charset="0"/>
                                  </a:rPr>
                                </m:ctrlPr>
                              </m:sSupPr>
                              <m:e>
                                <m:r>
                                  <a:rPr lang="en-US" altLang="zh-TW" sz="1600" i="1">
                                    <a:latin typeface="Cambria Math" panose="02040503050406030204" pitchFamily="18" charset="0"/>
                                    <a:ea typeface="Cambria Math" panose="02040503050406030204" pitchFamily="18" charset="0"/>
                                  </a:rPr>
                                  <m:t>𝑑</m:t>
                                </m:r>
                              </m:e>
                              <m:sup>
                                <m:r>
                                  <a:rPr lang="en-US" altLang="zh-TW" sz="1600" i="1">
                                    <a:latin typeface="Cambria Math" panose="02040503050406030204" pitchFamily="18" charset="0"/>
                                    <a:ea typeface="Cambria Math" panose="02040503050406030204" pitchFamily="18" charset="0"/>
                                  </a:rPr>
                                  <m:t>3</m:t>
                                </m:r>
                              </m:sup>
                            </m:sSup>
                            <m:r>
                              <a:rPr lang="en-US" altLang="zh-TW" sz="1600" i="1">
                                <a:latin typeface="Cambria Math" panose="02040503050406030204" pitchFamily="18" charset="0"/>
                                <a:ea typeface="Cambria Math" panose="02040503050406030204" pitchFamily="18" charset="0"/>
                              </a:rPr>
                              <m:t>𝜙</m:t>
                            </m:r>
                          </m:num>
                          <m:den>
                            <m:r>
                              <a:rPr lang="en-US" altLang="zh-TW" sz="1600" i="1">
                                <a:latin typeface="Cambria Math" panose="02040503050406030204" pitchFamily="18" charset="0"/>
                                <a:ea typeface="Cambria Math" panose="02040503050406030204" pitchFamily="18" charset="0"/>
                              </a:rPr>
                              <m:t>𝑑</m:t>
                            </m:r>
                            <m:sSup>
                              <m:sSupPr>
                                <m:ctrlPr>
                                  <a:rPr lang="zh-TW" altLang="en-US" sz="1600" i="1">
                                    <a:latin typeface="Cambria Math" panose="02040503050406030204" pitchFamily="18" charset="0"/>
                                  </a:rPr>
                                </m:ctrlPr>
                              </m:sSupPr>
                              <m:e>
                                <m:r>
                                  <a:rPr lang="en-US" altLang="zh-TW" sz="1600" i="1">
                                    <a:latin typeface="Cambria Math" panose="02040503050406030204" pitchFamily="18" charset="0"/>
                                    <a:ea typeface="Cambria Math" panose="02040503050406030204" pitchFamily="18" charset="0"/>
                                  </a:rPr>
                                  <m:t>𝑧</m:t>
                                </m:r>
                              </m:e>
                              <m:sup>
                                <m:r>
                                  <a:rPr lang="en-US" altLang="zh-TW" sz="1600" i="1">
                                    <a:latin typeface="Cambria Math" panose="02040503050406030204" pitchFamily="18" charset="0"/>
                                    <a:ea typeface="Cambria Math" panose="02040503050406030204" pitchFamily="18" charset="0"/>
                                  </a:rPr>
                                  <m:t>3</m:t>
                                </m:r>
                              </m:sup>
                            </m:sSup>
                          </m:den>
                        </m:f>
                        <m:r>
                          <a:rPr lang="en-US" altLang="zh-TW" sz="1600" b="0" i="1" smtClean="0">
                            <a:latin typeface="Cambria Math" panose="02040503050406030204" pitchFamily="18" charset="0"/>
                          </a:rPr>
                          <m:t>−</m:t>
                        </m:r>
                        <m:r>
                          <a:rPr lang="zh-TW" altLang="en-US" sz="1600" i="1">
                            <a:latin typeface="Cambria Math" panose="02040503050406030204" pitchFamily="18" charset="0"/>
                          </a:rPr>
                          <m:t>3</m:t>
                        </m:r>
                        <m:sSup>
                          <m:sSupPr>
                            <m:ctrlPr>
                              <a:rPr lang="zh-TW" altLang="en-US" sz="1600" i="1">
                                <a:latin typeface="Cambria Math" panose="02040503050406030204" pitchFamily="18" charset="0"/>
                              </a:rPr>
                            </m:ctrlPr>
                          </m:sSupPr>
                          <m:e>
                            <m:r>
                              <a:rPr lang="zh-TW" altLang="en-US" sz="1600" i="1">
                                <a:latin typeface="Cambria Math" panose="02040503050406030204" pitchFamily="18" charset="0"/>
                              </a:rPr>
                              <m:t>𝑘</m:t>
                            </m:r>
                          </m:e>
                          <m:sup>
                            <m:r>
                              <a:rPr lang="zh-TW" altLang="en-US" sz="1600" i="1">
                                <a:latin typeface="Cambria Math" panose="02040503050406030204" pitchFamily="18" charset="0"/>
                              </a:rPr>
                              <m:t>2</m:t>
                            </m:r>
                          </m:sup>
                        </m:sSup>
                        <m:f>
                          <m:fPr>
                            <m:ctrlPr>
                              <a:rPr lang="zh-TW" altLang="en-US" sz="1600" i="1">
                                <a:latin typeface="Cambria Math" panose="02040503050406030204" pitchFamily="18" charset="0"/>
                              </a:rPr>
                            </m:ctrlPr>
                          </m:fPr>
                          <m:num>
                            <m:r>
                              <a:rPr lang="zh-TW" altLang="en-US" sz="1600" i="1">
                                <a:latin typeface="Cambria Math" panose="02040503050406030204" pitchFamily="18" charset="0"/>
                              </a:rPr>
                              <m:t>𝑑</m:t>
                            </m:r>
                            <m:r>
                              <a:rPr lang="zh-TW" altLang="en-US" sz="1600" i="1">
                                <a:latin typeface="Cambria Math" panose="02040503050406030204" pitchFamily="18" charset="0"/>
                              </a:rPr>
                              <m:t>𝜙</m:t>
                            </m:r>
                          </m:num>
                          <m:den>
                            <m:r>
                              <a:rPr lang="zh-TW" altLang="en-US" sz="1600" i="1">
                                <a:latin typeface="Cambria Math" panose="02040503050406030204" pitchFamily="18" charset="0"/>
                              </a:rPr>
                              <m:t>𝑑𝑧</m:t>
                            </m:r>
                          </m:den>
                        </m:f>
                      </m:e>
                    </m:d>
                  </m:oMath>
                </a14:m>
                <a:r>
                  <a:rPr lang="en-US" altLang="zh-TW" sz="1600" i="1" dirty="0">
                    <a:latin typeface="Cambria Math" panose="02040503050406030204" pitchFamily="18" charset="0"/>
                  </a:rPr>
                  <a:t> </a:t>
                </a:r>
                <a14:m>
                  <m:oMath xmlns:m="http://schemas.openxmlformats.org/officeDocument/2006/math">
                    <m:r>
                      <a:rPr lang="en-US" altLang="zh-TW" sz="1600" i="1">
                        <a:latin typeface="Cambria Math" panose="02040503050406030204" pitchFamily="18" charset="0"/>
                      </a:rPr>
                      <m:t>+</m:t>
                    </m:r>
                    <m:f>
                      <m:fPr>
                        <m:ctrlPr>
                          <a:rPr lang="zh-TW" altLang="en-US" sz="1600" i="1">
                            <a:latin typeface="Cambria Math" panose="02040503050406030204" pitchFamily="18" charset="0"/>
                          </a:rPr>
                        </m:ctrlPr>
                      </m:fPr>
                      <m:num>
                        <m:r>
                          <a:rPr lang="zh-TW" altLang="en-US" sz="1600" i="1">
                            <a:latin typeface="Cambria Math" panose="02040503050406030204" pitchFamily="18" charset="0"/>
                          </a:rPr>
                          <m:t>1</m:t>
                        </m:r>
                      </m:num>
                      <m:den>
                        <m:r>
                          <a:rPr lang="zh-TW" altLang="en-US" sz="1600" i="1">
                            <a:latin typeface="Cambria Math" panose="02040503050406030204" pitchFamily="18" charset="0"/>
                          </a:rPr>
                          <m:t>𝐹</m:t>
                        </m:r>
                        <m:sSup>
                          <m:sSupPr>
                            <m:ctrlPr>
                              <a:rPr lang="zh-TW" altLang="en-US" sz="1600" i="1">
                                <a:latin typeface="Cambria Math" panose="02040503050406030204" pitchFamily="18" charset="0"/>
                              </a:rPr>
                            </m:ctrlPr>
                          </m:sSupPr>
                          <m:e>
                            <m:r>
                              <a:rPr lang="zh-TW" altLang="en-US" sz="1600" i="1">
                                <a:latin typeface="Cambria Math" panose="02040503050406030204" pitchFamily="18" charset="0"/>
                              </a:rPr>
                              <m:t>𝑟</m:t>
                            </m:r>
                          </m:e>
                          <m:sup>
                            <m:r>
                              <a:rPr lang="zh-TW" altLang="en-US" sz="1600" i="1">
                                <a:latin typeface="Cambria Math" panose="02040503050406030204" pitchFamily="18" charset="0"/>
                              </a:rPr>
                              <m:t>2</m:t>
                            </m:r>
                          </m:sup>
                        </m:sSup>
                      </m:den>
                    </m:f>
                    <m:r>
                      <a:rPr lang="zh-TW" altLang="en-US" sz="1600" i="1">
                        <a:latin typeface="Cambria Math" panose="02040503050406030204" pitchFamily="18" charset="0"/>
                      </a:rPr>
                      <m:t>𝑘𝑞</m:t>
                    </m:r>
                  </m:oMath>
                </a14:m>
                <a:r>
                  <a:rPr lang="zh-TW" altLang="en-US" sz="1600" i="1" dirty="0">
                    <a:latin typeface="Cambria Math" panose="02040503050406030204" pitchFamily="18" charset="0"/>
                  </a:rPr>
                  <a:t> </a:t>
                </a:r>
                <a14:m>
                  <m:oMath xmlns:m="http://schemas.openxmlformats.org/officeDocument/2006/math">
                    <m:r>
                      <a:rPr lang="zh-TW" altLang="en-US" sz="1600" i="1">
                        <a:latin typeface="Cambria Math" panose="02040503050406030204" pitchFamily="18" charset="0"/>
                      </a:rPr>
                      <m:t>=</m:t>
                    </m:r>
                    <m:r>
                      <a:rPr lang="zh-TW" altLang="en-US" sz="1600" i="1">
                        <a:latin typeface="Cambria Math" panose="02040503050406030204" pitchFamily="18" charset="0"/>
                      </a:rPr>
                      <m:t>𝜔</m:t>
                    </m:r>
                    <m:f>
                      <m:fPr>
                        <m:ctrlPr>
                          <a:rPr lang="zh-TW" altLang="en-US" sz="1600" i="1">
                            <a:latin typeface="Cambria Math" panose="02040503050406030204" pitchFamily="18" charset="0"/>
                          </a:rPr>
                        </m:ctrlPr>
                      </m:fPr>
                      <m:num>
                        <m:r>
                          <a:rPr lang="zh-TW" altLang="en-US" sz="1600" i="1">
                            <a:latin typeface="Cambria Math" panose="02040503050406030204" pitchFamily="18" charset="0"/>
                          </a:rPr>
                          <m:t>𝑑</m:t>
                        </m:r>
                        <m:r>
                          <a:rPr lang="zh-TW" altLang="en-US" sz="1600" i="1">
                            <a:latin typeface="Cambria Math" panose="02040503050406030204" pitchFamily="18" charset="0"/>
                          </a:rPr>
                          <m:t>𝜙</m:t>
                        </m:r>
                      </m:num>
                      <m:den>
                        <m:r>
                          <a:rPr lang="zh-TW" altLang="en-US" sz="1600" i="1">
                            <a:latin typeface="Cambria Math" panose="02040503050406030204" pitchFamily="18" charset="0"/>
                          </a:rPr>
                          <m:t>𝑑𝑧</m:t>
                        </m:r>
                      </m:den>
                    </m:f>
                    <m:r>
                      <a:rPr lang="en-US" altLang="zh-TW" sz="1600">
                        <a:latin typeface="Cambria Math" panose="02040503050406030204" pitchFamily="18" charset="0"/>
                      </a:rPr>
                      <m:t>,  </m:t>
                    </m:r>
                    <m:r>
                      <a:rPr lang="en-US" altLang="zh-TW" sz="1600" b="0" i="0" smtClean="0">
                        <a:latin typeface="Cambria Math" panose="02040503050406030204" pitchFamily="18" charset="0"/>
                      </a:rPr>
                      <m:t>      </m:t>
                    </m:r>
                    <m:r>
                      <m:rPr>
                        <m:sty m:val="p"/>
                      </m:rPr>
                      <a:rPr lang="en-US" altLang="zh-TW" sz="1600">
                        <a:latin typeface="Cambria Math" panose="02040503050406030204" pitchFamily="18" charset="0"/>
                      </a:rPr>
                      <m:t>at</m:t>
                    </m:r>
                    <m:r>
                      <a:rPr lang="en-US" altLang="zh-TW" sz="1600">
                        <a:latin typeface="Cambria Math" panose="02040503050406030204" pitchFamily="18" charset="0"/>
                      </a:rPr>
                      <m:t> </m:t>
                    </m:r>
                    <m:r>
                      <a:rPr lang="en-US" altLang="zh-TW" sz="1600" i="1">
                        <a:latin typeface="Cambria Math" panose="02040503050406030204" pitchFamily="18" charset="0"/>
                      </a:rPr>
                      <m:t>𝑧</m:t>
                    </m:r>
                    <m:r>
                      <a:rPr lang="en-US" altLang="zh-TW" sz="1600" i="1">
                        <a:latin typeface="Cambria Math" panose="02040503050406030204" pitchFamily="18" charset="0"/>
                      </a:rPr>
                      <m:t>=0</m:t>
                    </m:r>
                  </m:oMath>
                </a14:m>
                <a:r>
                  <a:rPr lang="zh-TW" altLang="en-US" sz="1600" i="1" dirty="0">
                    <a:latin typeface="Cambria Math" panose="02040503050406030204" pitchFamily="18" charset="0"/>
                  </a:rPr>
                  <a:t> </a:t>
                </a:r>
              </a:p>
            </p:txBody>
          </p:sp>
        </mc:Choice>
        <mc:Fallback xmlns="">
          <p:sp>
            <p:nvSpPr>
              <p:cNvPr id="14" name="矩形 13">
                <a:extLst>
                  <a:ext uri="{FF2B5EF4-FFF2-40B4-BE49-F238E27FC236}">
                    <a16:creationId xmlns:a16="http://schemas.microsoft.com/office/drawing/2014/main" id="{A9682253-4BB0-41DF-B7B9-CDAD225B5D48}"/>
                  </a:ext>
                </a:extLst>
              </p:cNvPr>
              <p:cNvSpPr>
                <a:spLocks noRot="1" noChangeAspect="1" noMove="1" noResize="1" noEditPoints="1" noAdjustHandles="1" noChangeArrowheads="1" noChangeShapeType="1" noTextEdit="1"/>
              </p:cNvSpPr>
              <p:nvPr/>
            </p:nvSpPr>
            <p:spPr>
              <a:xfrm>
                <a:off x="7326660" y="4690500"/>
                <a:ext cx="4457025" cy="727700"/>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624205CB-9D7A-4D5B-B6B7-246D1C480322}"/>
                  </a:ext>
                </a:extLst>
              </p:cNvPr>
              <p:cNvSpPr/>
              <p:nvPr/>
            </p:nvSpPr>
            <p:spPr>
              <a:xfrm>
                <a:off x="7474376" y="3689717"/>
                <a:ext cx="3800348" cy="476221"/>
              </a:xfrm>
              <a:prstGeom prst="rect">
                <a:avLst/>
              </a:prstGeom>
            </p:spPr>
            <p:txBody>
              <a:bodyPr wrap="square">
                <a:spAutoFit/>
              </a:bodyPr>
              <a:lstStyle/>
              <a:p>
                <a14:m>
                  <m:oMath xmlns:m="http://schemas.openxmlformats.org/officeDocument/2006/math">
                    <m:f>
                      <m:fPr>
                        <m:ctrlPr>
                          <a:rPr lang="zh-TW" altLang="en-US" sz="1600" i="1" smtClean="0">
                            <a:latin typeface="Cambria Math" panose="02040503050406030204" pitchFamily="18" charset="0"/>
                          </a:rPr>
                        </m:ctrlPr>
                      </m:fPr>
                      <m:num>
                        <m:sSup>
                          <m:sSupPr>
                            <m:ctrlPr>
                              <a:rPr lang="zh-TW" altLang="en-US" sz="1600" i="1">
                                <a:latin typeface="Cambria Math" panose="02040503050406030204" pitchFamily="18" charset="0"/>
                              </a:rPr>
                            </m:ctrlPr>
                          </m:sSupPr>
                          <m:e>
                            <m:r>
                              <a:rPr lang="zh-TW" altLang="en-US" sz="1600" i="1">
                                <a:latin typeface="Cambria Math" panose="02040503050406030204" pitchFamily="18" charset="0"/>
                              </a:rPr>
                              <m:t>𝑑</m:t>
                            </m:r>
                          </m:e>
                          <m:sup>
                            <m:r>
                              <a:rPr lang="zh-TW" altLang="en-US" sz="1600" i="1">
                                <a:latin typeface="Cambria Math" panose="02040503050406030204" pitchFamily="18" charset="0"/>
                              </a:rPr>
                              <m:t>2</m:t>
                            </m:r>
                          </m:sup>
                        </m:sSup>
                        <m:r>
                          <a:rPr lang="zh-TW" altLang="en-US" sz="1600" i="1">
                            <a:latin typeface="Cambria Math" panose="02040503050406030204" pitchFamily="18" charset="0"/>
                          </a:rPr>
                          <m:t>𝜙</m:t>
                        </m:r>
                      </m:num>
                      <m:den>
                        <m:r>
                          <a:rPr lang="zh-TW" altLang="en-US" sz="1600" i="1">
                            <a:latin typeface="Cambria Math" panose="02040503050406030204" pitchFamily="18" charset="0"/>
                          </a:rPr>
                          <m:t>𝑑</m:t>
                        </m:r>
                        <m:sSup>
                          <m:sSupPr>
                            <m:ctrlPr>
                              <a:rPr lang="zh-TW" altLang="en-US" sz="1600" i="1">
                                <a:latin typeface="Cambria Math" panose="02040503050406030204" pitchFamily="18" charset="0"/>
                              </a:rPr>
                            </m:ctrlPr>
                          </m:sSupPr>
                          <m:e>
                            <m:r>
                              <a:rPr lang="zh-TW" altLang="en-US" sz="1600" i="1">
                                <a:latin typeface="Cambria Math" panose="02040503050406030204" pitchFamily="18" charset="0"/>
                              </a:rPr>
                              <m:t>𝑧</m:t>
                            </m:r>
                          </m:e>
                          <m:sup>
                            <m:r>
                              <a:rPr lang="zh-TW" altLang="en-US" sz="1600" i="1">
                                <a:latin typeface="Cambria Math" panose="02040503050406030204" pitchFamily="18" charset="0"/>
                              </a:rPr>
                              <m:t>2</m:t>
                            </m:r>
                          </m:sup>
                        </m:sSup>
                      </m:den>
                    </m:f>
                    <m:r>
                      <a:rPr lang="zh-TW" altLang="en-US" sz="1600" i="1">
                        <a:latin typeface="Cambria Math" panose="02040503050406030204" pitchFamily="18" charset="0"/>
                      </a:rPr>
                      <m:t>+</m:t>
                    </m:r>
                    <m:sSup>
                      <m:sSupPr>
                        <m:ctrlPr>
                          <a:rPr lang="zh-TW" altLang="en-US" sz="1600" i="1">
                            <a:latin typeface="Cambria Math" panose="02040503050406030204" pitchFamily="18" charset="0"/>
                          </a:rPr>
                        </m:ctrlPr>
                      </m:sSupPr>
                      <m:e>
                        <m:r>
                          <a:rPr lang="zh-TW" altLang="en-US" sz="1600" i="1">
                            <a:latin typeface="Cambria Math" panose="02040503050406030204" pitchFamily="18" charset="0"/>
                          </a:rPr>
                          <m:t>𝑘</m:t>
                        </m:r>
                      </m:e>
                      <m:sup>
                        <m:r>
                          <a:rPr lang="zh-TW" altLang="en-US" sz="1600" i="1">
                            <a:latin typeface="Cambria Math" panose="02040503050406030204" pitchFamily="18" charset="0"/>
                          </a:rPr>
                          <m:t>2</m:t>
                        </m:r>
                      </m:sup>
                    </m:sSup>
                    <m:r>
                      <a:rPr lang="zh-TW" altLang="en-US" sz="1600" i="1">
                        <a:latin typeface="Cambria Math" panose="02040503050406030204" pitchFamily="18" charset="0"/>
                      </a:rPr>
                      <m:t>𝜙</m:t>
                    </m:r>
                    <m:r>
                      <a:rPr lang="en-US" altLang="zh-TW" sz="1600" b="0" i="1" smtClean="0">
                        <a:latin typeface="Cambria Math" panose="02040503050406030204" pitchFamily="18" charset="0"/>
                      </a:rPr>
                      <m:t>+</m:t>
                    </m:r>
                    <m:r>
                      <a:rPr lang="zh-TW" altLang="en-US" sz="1600" i="1">
                        <a:latin typeface="Cambria Math" panose="02040503050406030204" pitchFamily="18" charset="0"/>
                      </a:rPr>
                      <m:t>𝑞</m:t>
                    </m:r>
                    <m:f>
                      <m:fPr>
                        <m:ctrlPr>
                          <a:rPr lang="zh-TW" altLang="en-US" sz="1600" i="1">
                            <a:latin typeface="Cambria Math" panose="02040503050406030204" pitchFamily="18" charset="0"/>
                          </a:rPr>
                        </m:ctrlPr>
                      </m:fPr>
                      <m:num>
                        <m:sSup>
                          <m:sSupPr>
                            <m:ctrlPr>
                              <a:rPr lang="zh-TW" altLang="en-US" sz="1600" i="1">
                                <a:latin typeface="Cambria Math" panose="02040503050406030204" pitchFamily="18" charset="0"/>
                              </a:rPr>
                            </m:ctrlPr>
                          </m:sSupPr>
                          <m:e>
                            <m:r>
                              <a:rPr lang="zh-TW" altLang="en-US" sz="1600" i="1">
                                <a:latin typeface="Cambria Math" panose="02040503050406030204" pitchFamily="18" charset="0"/>
                              </a:rPr>
                              <m:t>𝑑</m:t>
                            </m:r>
                          </m:e>
                          <m:sup>
                            <m:r>
                              <a:rPr lang="zh-TW" altLang="en-US" sz="1600" i="1">
                                <a:latin typeface="Cambria Math" panose="02040503050406030204" pitchFamily="18" charset="0"/>
                              </a:rPr>
                              <m:t>2</m:t>
                            </m:r>
                          </m:sup>
                        </m:sSup>
                        <m:r>
                          <a:rPr lang="zh-TW" altLang="en-US" sz="1600" i="1">
                            <a:latin typeface="Cambria Math" panose="02040503050406030204" pitchFamily="18" charset="0"/>
                          </a:rPr>
                          <m:t>𝑈</m:t>
                        </m:r>
                      </m:num>
                      <m:den>
                        <m:r>
                          <a:rPr lang="zh-TW" altLang="en-US" sz="1600" i="1">
                            <a:latin typeface="Cambria Math" panose="02040503050406030204" pitchFamily="18" charset="0"/>
                          </a:rPr>
                          <m:t>𝑑</m:t>
                        </m:r>
                        <m:sSup>
                          <m:sSupPr>
                            <m:ctrlPr>
                              <a:rPr lang="zh-TW" altLang="en-US" sz="1600" i="1">
                                <a:latin typeface="Cambria Math" panose="02040503050406030204" pitchFamily="18" charset="0"/>
                              </a:rPr>
                            </m:ctrlPr>
                          </m:sSupPr>
                          <m:e>
                            <m:r>
                              <a:rPr lang="zh-TW" altLang="en-US" sz="1600" i="1">
                                <a:latin typeface="Cambria Math" panose="02040503050406030204" pitchFamily="18" charset="0"/>
                              </a:rPr>
                              <m:t>𝑧</m:t>
                            </m:r>
                          </m:e>
                          <m:sup>
                            <m:r>
                              <a:rPr lang="zh-TW" altLang="en-US" sz="1600" i="1">
                                <a:latin typeface="Cambria Math" panose="02040503050406030204" pitchFamily="18" charset="0"/>
                              </a:rPr>
                              <m:t>2</m:t>
                            </m:r>
                          </m:sup>
                        </m:sSup>
                      </m:den>
                    </m:f>
                    <m:r>
                      <a:rPr lang="zh-TW" altLang="en-US" sz="1600" i="1">
                        <a:latin typeface="Cambria Math" panose="02040503050406030204" pitchFamily="18" charset="0"/>
                      </a:rPr>
                      <m:t>=0</m:t>
                    </m:r>
                  </m:oMath>
                </a14:m>
                <a:r>
                  <a:rPr lang="en-US" altLang="zh-TW" sz="1600" dirty="0"/>
                  <a:t> </a:t>
                </a:r>
                <a14:m>
                  <m:oMath xmlns:m="http://schemas.openxmlformats.org/officeDocument/2006/math">
                    <m:r>
                      <a:rPr lang="en-US" altLang="zh-TW" sz="1600">
                        <a:latin typeface="Cambria Math" panose="02040503050406030204" pitchFamily="18" charset="0"/>
                      </a:rPr>
                      <m:t>,  </m:t>
                    </m:r>
                    <m:r>
                      <a:rPr lang="en-US" altLang="zh-TW" sz="1600" b="0" i="0" smtClean="0">
                        <a:latin typeface="Cambria Math" panose="02040503050406030204" pitchFamily="18" charset="0"/>
                      </a:rPr>
                      <m:t>      </m:t>
                    </m:r>
                    <m:r>
                      <m:rPr>
                        <m:sty m:val="p"/>
                      </m:rPr>
                      <a:rPr lang="en-US" altLang="zh-TW" sz="1600">
                        <a:latin typeface="Cambria Math" panose="02040503050406030204" pitchFamily="18" charset="0"/>
                      </a:rPr>
                      <m:t>at</m:t>
                    </m:r>
                    <m:r>
                      <a:rPr lang="en-US" altLang="zh-TW" sz="1600">
                        <a:latin typeface="Cambria Math" panose="02040503050406030204" pitchFamily="18" charset="0"/>
                      </a:rPr>
                      <m:t> </m:t>
                    </m:r>
                    <m:r>
                      <a:rPr lang="en-US" altLang="zh-TW" sz="1600" i="1">
                        <a:latin typeface="Cambria Math" panose="02040503050406030204" pitchFamily="18" charset="0"/>
                      </a:rPr>
                      <m:t>𝑧</m:t>
                    </m:r>
                    <m:r>
                      <a:rPr lang="en-US" altLang="zh-TW" sz="1600" i="1">
                        <a:latin typeface="Cambria Math" panose="02040503050406030204" pitchFamily="18" charset="0"/>
                      </a:rPr>
                      <m:t>=0</m:t>
                    </m:r>
                  </m:oMath>
                </a14:m>
                <a:endParaRPr lang="zh-TW" altLang="en-US" sz="1600" i="1" dirty="0">
                  <a:latin typeface="Cambria Math" panose="02040503050406030204" pitchFamily="18" charset="0"/>
                </a:endParaRPr>
              </a:p>
            </p:txBody>
          </p:sp>
        </mc:Choice>
        <mc:Fallback xmlns="">
          <p:sp>
            <p:nvSpPr>
              <p:cNvPr id="15" name="矩形 14">
                <a:extLst>
                  <a:ext uri="{FF2B5EF4-FFF2-40B4-BE49-F238E27FC236}">
                    <a16:creationId xmlns:a16="http://schemas.microsoft.com/office/drawing/2014/main" id="{624205CB-9D7A-4D5B-B6B7-246D1C480322}"/>
                  </a:ext>
                </a:extLst>
              </p:cNvPr>
              <p:cNvSpPr>
                <a:spLocks noRot="1" noChangeAspect="1" noMove="1" noResize="1" noEditPoints="1" noAdjustHandles="1" noChangeArrowheads="1" noChangeShapeType="1" noTextEdit="1"/>
              </p:cNvSpPr>
              <p:nvPr/>
            </p:nvSpPr>
            <p:spPr>
              <a:xfrm>
                <a:off x="7474376" y="3689717"/>
                <a:ext cx="3800348" cy="476221"/>
              </a:xfrm>
              <a:prstGeom prst="rect">
                <a:avLst/>
              </a:prstGeom>
              <a:blipFill>
                <a:blip r:embed="rId8"/>
                <a:stretch>
                  <a:fillRect/>
                </a:stretch>
              </a:blipFill>
            </p:spPr>
            <p:txBody>
              <a:bodyPr/>
              <a:lstStyle/>
              <a:p>
                <a:r>
                  <a:rPr lang="zh-TW" altLang="en-US">
                    <a:noFill/>
                  </a:rPr>
                  <a:t> </a:t>
                </a:r>
              </a:p>
            </p:txBody>
          </p:sp>
        </mc:Fallback>
      </mc:AlternateContent>
      <p:sp>
        <p:nvSpPr>
          <p:cNvPr id="19" name="矩形 18">
            <a:extLst>
              <a:ext uri="{FF2B5EF4-FFF2-40B4-BE49-F238E27FC236}">
                <a16:creationId xmlns:a16="http://schemas.microsoft.com/office/drawing/2014/main" id="{484CBE59-0B30-4082-A91A-122AC0CDE80F}"/>
              </a:ext>
            </a:extLst>
          </p:cNvPr>
          <p:cNvSpPr/>
          <p:nvPr/>
        </p:nvSpPr>
        <p:spPr>
          <a:xfrm>
            <a:off x="4538295" y="2072369"/>
            <a:ext cx="3659918" cy="736008"/>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ysClr val="windowText" lastClr="000000"/>
                </a:solidFill>
                <a:latin typeface="Calibri" panose="020F0502020204030204" pitchFamily="34" charset="0"/>
                <a:cs typeface="Calibri" panose="020F0502020204030204" pitchFamily="34" charset="0"/>
              </a:rPr>
              <a:t>By linearization, nondimensionalize and normal mode expansion.</a:t>
            </a:r>
            <a:endParaRPr lang="zh-TW" altLang="en-US" sz="1600" dirty="0">
              <a:solidFill>
                <a:sysClr val="windowText" lastClr="000000"/>
              </a:solidFill>
              <a:latin typeface="Calibri" panose="020F0502020204030204" pitchFamily="34" charset="0"/>
              <a:cs typeface="Calibri" panose="020F0502020204030204" pitchFamily="34" charset="0"/>
            </a:endParaRPr>
          </a:p>
        </p:txBody>
      </p:sp>
      <p:sp>
        <p:nvSpPr>
          <p:cNvPr id="20" name="矩形 19">
            <a:extLst>
              <a:ext uri="{FF2B5EF4-FFF2-40B4-BE49-F238E27FC236}">
                <a16:creationId xmlns:a16="http://schemas.microsoft.com/office/drawing/2014/main" id="{7E04FF89-6AA4-4C2F-9D11-B651D003B677}"/>
              </a:ext>
            </a:extLst>
          </p:cNvPr>
          <p:cNvSpPr/>
          <p:nvPr/>
        </p:nvSpPr>
        <p:spPr>
          <a:xfrm>
            <a:off x="3759554" y="5761331"/>
            <a:ext cx="5614996" cy="736009"/>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solidFill>
                  <a:sysClr val="windowText" lastClr="000000"/>
                </a:solidFill>
                <a:latin typeface="Calibri" panose="020F0502020204030204" pitchFamily="34" charset="0"/>
                <a:cs typeface="Calibri" panose="020F0502020204030204" pitchFamily="34" charset="0"/>
              </a:rPr>
              <a:t>Assume base flow pressure balanced, and by linearization, nondimensionalize and normal mode expansion.</a:t>
            </a:r>
            <a:endParaRPr lang="zh-TW" altLang="en-US" sz="1600" dirty="0">
              <a:solidFill>
                <a:sysClr val="windowText" lastClr="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301638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2">
      <a:majorFont>
        <a:latin typeface="Calibri"/>
        <a:ea typeface="思源黑體 Medium"/>
        <a:cs typeface=""/>
      </a:majorFont>
      <a:minorFont>
        <a:latin typeface="Calibri"/>
        <a:ea typeface="思源黑體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none" lIns="91440" tIns="45720" rIns="91440" bIns="45720" rtlCol="0">
        <a:normAutofit/>
      </a:bodyPr>
      <a:lstStyle>
        <a:defPPr algn="l">
          <a:lnSpc>
            <a:spcPts val="3360"/>
          </a:lnSpc>
          <a:defRPr sz="16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73445</TotalTime>
  <Words>2831</Words>
  <Application>Microsoft Office PowerPoint</Application>
  <PresentationFormat>寬螢幕</PresentationFormat>
  <Paragraphs>498</Paragraphs>
  <Slides>33</Slides>
  <Notes>0</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33</vt:i4>
      </vt:variant>
    </vt:vector>
  </HeadingPairs>
  <TitlesOfParts>
    <vt:vector size="45" baseType="lpstr">
      <vt:lpstr>PlantinStd-Light</vt:lpstr>
      <vt:lpstr>PlantinStd-LightItalic</vt:lpstr>
      <vt:lpstr>PT Serif</vt:lpstr>
      <vt:lpstr>思源黑體 Medium</vt:lpstr>
      <vt:lpstr>思源黑體 Normal</vt:lpstr>
      <vt:lpstr>微軟正黑體</vt:lpstr>
      <vt:lpstr>新細明體</vt:lpstr>
      <vt:lpstr>Arial</vt:lpstr>
      <vt:lpstr>Calibri</vt:lpstr>
      <vt:lpstr>Cambria Math</vt:lpstr>
      <vt:lpstr>Wingdings</vt:lpstr>
      <vt:lpstr>Office 佈景主題</vt:lpstr>
      <vt:lpstr>Notes</vt:lpstr>
      <vt:lpstr>Outline</vt:lpstr>
      <vt:lpstr>Outline</vt:lpstr>
      <vt:lpstr>Velocity profile </vt:lpstr>
      <vt:lpstr>Governing equations</vt:lpstr>
      <vt:lpstr>Governing equations</vt:lpstr>
      <vt:lpstr>Temporal stability analysis</vt:lpstr>
      <vt:lpstr>Spatial-temporal instability</vt:lpstr>
      <vt:lpstr>Boundary conditions at free surface</vt:lpstr>
      <vt:lpstr>Boundary conditions at truncation height</vt:lpstr>
      <vt:lpstr>Outline</vt:lpstr>
      <vt:lpstr>Chebyshev collocation method</vt:lpstr>
      <vt:lpstr>Chebyshev collocation method</vt:lpstr>
      <vt:lpstr>Domain decomposition method</vt:lpstr>
      <vt:lpstr>Domain decomposition method ─ critical point</vt:lpstr>
      <vt:lpstr>Generalized eigenvalue system</vt:lpstr>
      <vt:lpstr>Convergence test for numerical method</vt:lpstr>
      <vt:lpstr>Convergence test for numerical method ─ Truncation height</vt:lpstr>
      <vt:lpstr>Convergence test for numerical method ─ DDM</vt:lpstr>
      <vt:lpstr>Convergence test for numerical method ─ GEP solver (inviscid)</vt:lpstr>
      <vt:lpstr>Convergence test for numerical method ─ GEP solver (inviscid)</vt:lpstr>
      <vt:lpstr>Convergence test for numerical method ─ GEP solver (Re=1000)</vt:lpstr>
      <vt:lpstr>Convergence test for numerical method ─ GEP solver (Re=1000)</vt:lpstr>
      <vt:lpstr>Conversion test for numerical method ─ final choice</vt:lpstr>
      <vt:lpstr>Convergence test with a different profile</vt:lpstr>
      <vt:lpstr>Convergence test for numerical method ─ Truncation height</vt:lpstr>
      <vt:lpstr>Convergence test for numerical method ─ DDM</vt:lpstr>
      <vt:lpstr>Convergence test for numerical method ─ GEP solver (Re=inf)</vt:lpstr>
      <vt:lpstr>Convergence test for numerical method ─ GEP solver (Re=1000)</vt:lpstr>
      <vt:lpstr>Convergence test for numerical method - balancing and de-singularize</vt:lpstr>
      <vt:lpstr>Conversion test for numerical method ─ final choice</vt:lpstr>
      <vt:lpstr>Morland(1991) shear layer instability</vt:lpstr>
      <vt:lpstr>Comparison between algorithms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Navier Stokes Solver</dc:title>
  <dc:creator>ChinYa Liu</dc:creator>
  <cp:lastModifiedBy>劉沁雅</cp:lastModifiedBy>
  <cp:revision>522</cp:revision>
  <dcterms:created xsi:type="dcterms:W3CDTF">2020-07-31T03:00:32Z</dcterms:created>
  <dcterms:modified xsi:type="dcterms:W3CDTF">2022-02-14T07:02:44Z</dcterms:modified>
</cp:coreProperties>
</file>